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11309350" cx="20104100"/>
  <p:notesSz cx="20104100" cy="11309350"/>
  <p:embeddedFontLst>
    <p:embeddedFont>
      <p:font typeface="Arial Black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48" roundtripDataSignature="AMtx7mj1gi1WTki6gRHhi9ku5hqzcJTb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customschemas.google.com/relationships/presentationmetadata" Target="metadata"/><Relationship Id="rId25" Type="http://schemas.openxmlformats.org/officeDocument/2006/relationships/slide" Target="slides/slide20.xml"/><Relationship Id="rId47" Type="http://schemas.openxmlformats.org/officeDocument/2006/relationships/font" Target="fonts/ArialBlack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1387138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/>
              <a:t>‹#›</a:t>
            </a:fld>
            <a:endParaRPr sz="12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0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2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4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4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5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5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6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7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7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8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8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9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20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0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1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21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1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2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22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2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3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3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4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5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6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6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7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7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8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8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9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9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0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0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1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1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2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2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3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p34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4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5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5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6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6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7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37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7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8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8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9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9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0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0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1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1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5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6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9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3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3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4"/>
          <p:cNvSpPr txBox="1"/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4"/>
          <p:cNvSpPr txBox="1"/>
          <p:nvPr>
            <p:ph idx="1" type="subTitle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4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/>
          <p:nvPr>
            <p:ph type="ctrTitle"/>
          </p:nvPr>
        </p:nvSpPr>
        <p:spPr>
          <a:xfrm>
            <a:off x="4246710" y="3513230"/>
            <a:ext cx="143495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" type="subTitle"/>
          </p:nvPr>
        </p:nvSpPr>
        <p:spPr>
          <a:xfrm>
            <a:off x="5271180" y="6408632"/>
            <a:ext cx="1181730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6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6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6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 showMasterSp="0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showMasterSp="0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 txBox="1"/>
          <p:nvPr>
            <p:ph type="title"/>
          </p:nvPr>
        </p:nvSpPr>
        <p:spPr>
          <a:xfrm>
            <a:off x="3389079" y="2541114"/>
            <a:ext cx="157098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9"/>
          <p:cNvSpPr txBox="1"/>
          <p:nvPr>
            <p:ph idx="1" type="body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9"/>
          <p:cNvSpPr txBox="1"/>
          <p:nvPr>
            <p:ph idx="2" type="body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9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9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9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0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0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2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2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42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42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png"/><Relationship Id="rId4" Type="http://schemas.openxmlformats.org/officeDocument/2006/relationships/image" Target="../media/image48.png"/><Relationship Id="rId5" Type="http://schemas.openxmlformats.org/officeDocument/2006/relationships/image" Target="../media/image51.png"/><Relationship Id="rId6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1.bin"/><Relationship Id="rId10" Type="http://schemas.openxmlformats.org/officeDocument/2006/relationships/oleObject" Target="../embeddings/oleObject1.bin"/><Relationship Id="rId13" Type="http://schemas.openxmlformats.org/officeDocument/2006/relationships/hyperlink" Target="https://osobnyak-moscow.ru/" TargetMode="External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5" Type="http://schemas.openxmlformats.org/officeDocument/2006/relationships/hyperlink" Target="https://rentavik.ru/" TargetMode="External"/><Relationship Id="rId14" Type="http://schemas.openxmlformats.org/officeDocument/2006/relationships/hyperlink" Target="https://spb.rentavik.ru/" TargetMode="External"/><Relationship Id="rId17" Type="http://schemas.openxmlformats.org/officeDocument/2006/relationships/hyperlink" Target="https://kazan.rentavik.ru/" TargetMode="External"/><Relationship Id="rId16" Type="http://schemas.openxmlformats.org/officeDocument/2006/relationships/hyperlink" Target="https://spb.rentavik.ru/" TargetMode="External"/><Relationship Id="rId5" Type="http://schemas.openxmlformats.org/officeDocument/2006/relationships/hyperlink" Target="https://vipoffice-moscow.ru/" TargetMode="External"/><Relationship Id="rId6" Type="http://schemas.openxmlformats.org/officeDocument/2006/relationships/hyperlink" Target="https://osobnyak-spb.ru/" TargetMode="External"/><Relationship Id="rId18" Type="http://schemas.openxmlformats.org/officeDocument/2006/relationships/image" Target="../media/image8.jpg"/><Relationship Id="rId7" Type="http://schemas.openxmlformats.org/officeDocument/2006/relationships/image" Target="../media/image4.png"/><Relationship Id="rId8" Type="http://schemas.openxmlformats.org/officeDocument/2006/relationships/hyperlink" Target="https://lofts-moscow.ru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6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Relationship Id="rId4" Type="http://schemas.openxmlformats.org/officeDocument/2006/relationships/image" Target="../media/image65.png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6.jpg"/><Relationship Id="rId5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7" y="0"/>
            <a:ext cx="20101185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/>
          <p:nvPr/>
        </p:nvSpPr>
        <p:spPr>
          <a:xfrm>
            <a:off x="644164" y="2454274"/>
            <a:ext cx="111252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МОСКОВСКИЙ РИЭЛТОРСКИЙ ФОРУМ 2026</a:t>
            </a:r>
            <a:endParaRPr sz="80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14770111" y="2623912"/>
            <a:ext cx="32688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Тема выступления: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4243065" y="3368675"/>
            <a:ext cx="5638785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Проверено на себе: лайфхаки агентов АН Рентавик, которые помогают заключать большие сделки</a:t>
            </a:r>
            <a:endParaRPr/>
          </a:p>
        </p:txBody>
      </p:sp>
      <p:cxnSp>
        <p:nvCxnSpPr>
          <p:cNvPr id="57" name="Google Shape;57;p1"/>
          <p:cNvCxnSpPr/>
          <p:nvPr/>
        </p:nvCxnSpPr>
        <p:spPr>
          <a:xfrm>
            <a:off x="14166861" y="2530475"/>
            <a:ext cx="0" cy="2362199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"/>
          <p:cNvSpPr/>
          <p:nvPr/>
        </p:nvSpPr>
        <p:spPr>
          <a:xfrm>
            <a:off x="14090657" y="2702343"/>
            <a:ext cx="152408" cy="152401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15386179" y="625299"/>
            <a:ext cx="3824475" cy="686611"/>
          </a:xfrm>
          <a:prstGeom prst="roundRect">
            <a:avLst>
              <a:gd fmla="val 9427" name="adj"/>
            </a:avLst>
          </a:prstGeom>
          <a:solidFill>
            <a:srgbClr val="FFFFFF">
              <a:alpha val="20000"/>
            </a:srgbClr>
          </a:solidFill>
          <a:ln cap="flat" cmpd="sng" w="9525">
            <a:solidFill>
              <a:srgbClr val="FFFFFF">
                <a:alpha val="5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25-27 февраля 2026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/>
          <p:nvPr/>
        </p:nvSpPr>
        <p:spPr>
          <a:xfrm>
            <a:off x="18287554" y="-2045146"/>
            <a:ext cx="4090292" cy="4090292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-2045146" y="9540875"/>
            <a:ext cx="4090292" cy="4090292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53" name="Google Shape;2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4851" y="-40934"/>
            <a:ext cx="8503630" cy="1131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 txBox="1"/>
          <p:nvPr/>
        </p:nvSpPr>
        <p:spPr>
          <a:xfrm>
            <a:off x="82206" y="1378773"/>
            <a:ext cx="11804086" cy="6444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41338" lvl="0" marL="715963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b="1" lang="ru-RU" sz="3298">
                <a:latin typeface="Arial"/>
                <a:ea typeface="Arial"/>
                <a:cs typeface="Arial"/>
                <a:sym typeface="Arial"/>
              </a:rPr>
              <a:t>Контролируй мысли 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— они материализуются. </a:t>
            </a:r>
            <a:endParaRPr/>
          </a:p>
          <a:p>
            <a:pPr indent="-541338" lvl="0" marL="71596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b="1" lang="ru-RU" sz="3298">
                <a:latin typeface="Arial"/>
                <a:ea typeface="Arial"/>
                <a:cs typeface="Arial"/>
                <a:sym typeface="Arial"/>
              </a:rPr>
              <a:t>Перестань жаловаться 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— ищи причины в себе, а не вовне.</a:t>
            </a:r>
            <a:endParaRPr/>
          </a:p>
          <a:p>
            <a:pPr indent="-541338" lvl="0" marL="71596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b="1" lang="ru-RU" sz="3298">
                <a:latin typeface="Arial"/>
                <a:ea typeface="Arial"/>
                <a:cs typeface="Arial"/>
                <a:sym typeface="Arial"/>
              </a:rPr>
              <a:t>Программируй подсознание 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— ставь четкие цели, и мозг начнет их достигать.</a:t>
            </a:r>
            <a:endParaRPr/>
          </a:p>
          <a:p>
            <a:pPr indent="-541338" lvl="0" marL="71596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b="1" lang="ru-RU" sz="3298">
                <a:latin typeface="Arial"/>
                <a:ea typeface="Arial"/>
                <a:cs typeface="Arial"/>
                <a:sym typeface="Arial"/>
              </a:rPr>
              <a:t>Будь проактивным 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— бери ответственность и влияй на результат сам.</a:t>
            </a:r>
            <a:endParaRPr/>
          </a:p>
          <a:p>
            <a:pPr indent="-541338" lvl="0" marL="71596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b="1" lang="ru-RU" sz="3298">
                <a:latin typeface="Arial"/>
                <a:ea typeface="Arial"/>
                <a:cs typeface="Arial"/>
                <a:sym typeface="Arial"/>
              </a:rPr>
              <a:t>Развивай отношения 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— от этого зависят сделки и успех.</a:t>
            </a:r>
            <a:endParaRPr/>
          </a:p>
          <a:p>
            <a:pPr indent="-541338" lvl="0" marL="71596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b="1" lang="ru-RU" sz="3298">
                <a:latin typeface="Arial"/>
                <a:ea typeface="Arial"/>
                <a:cs typeface="Arial"/>
                <a:sym typeface="Arial"/>
              </a:rPr>
              <a:t>Читай книги 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— в библиотеке «Рентавик» бесплатные бестселлеры.</a:t>
            </a:r>
            <a:endParaRPr/>
          </a:p>
        </p:txBody>
      </p:sp>
      <p:cxnSp>
        <p:nvCxnSpPr>
          <p:cNvPr id="259" name="Google Shape;259;p11"/>
          <p:cNvCxnSpPr/>
          <p:nvPr/>
        </p:nvCxnSpPr>
        <p:spPr>
          <a:xfrm>
            <a:off x="11886292" y="964667"/>
            <a:ext cx="51160" cy="10344286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60" name="Google Shape;260;p11"/>
          <p:cNvCxnSpPr/>
          <p:nvPr/>
        </p:nvCxnSpPr>
        <p:spPr>
          <a:xfrm flipH="1" rot="10800000">
            <a:off x="0" y="964667"/>
            <a:ext cx="20104100" cy="34779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61" name="Google Shape;261;p11"/>
          <p:cNvSpPr txBox="1"/>
          <p:nvPr/>
        </p:nvSpPr>
        <p:spPr>
          <a:xfrm>
            <a:off x="0" y="171754"/>
            <a:ext cx="201041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1. Работай над собой и развивайся</a:t>
            </a:r>
            <a:endParaRPr/>
          </a:p>
        </p:txBody>
      </p:sp>
      <p:sp>
        <p:nvSpPr>
          <p:cNvPr id="262" name="Google Shape;262;p11"/>
          <p:cNvSpPr txBox="1"/>
          <p:nvPr/>
        </p:nvSpPr>
        <p:spPr>
          <a:xfrm>
            <a:off x="15580677" y="10693200"/>
            <a:ext cx="4523423" cy="6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96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9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1"/>
          <p:cNvSpPr txBox="1"/>
          <p:nvPr/>
        </p:nvSpPr>
        <p:spPr>
          <a:xfrm>
            <a:off x="11921370" y="1378773"/>
            <a:ext cx="8166652" cy="6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3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Анекдот про исполнение желаний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38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63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Едет мужик в автобусе, всё у него плохо.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63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Едет и думает: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38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638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«Жена - ст*рва, друзья - под*нки, начальник - деб*л, работа - дрянь, клиенты – гавн*ки,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638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жизнь - де*ьмо...»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i="1" lang="ru-RU" sz="263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ru-RU" sz="263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 спиной мужика стоит его ангел-хранитель, записывает в блокнот и думает: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38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638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«Какие странные желания, а главное - одни и те же каждый день! Но ничего не поделаешь, надо исполнять...»</a:t>
            </a:r>
            <a:endParaRPr sz="2638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12030999" y="2123353"/>
            <a:ext cx="7923669" cy="5497802"/>
          </a:xfrm>
          <a:prstGeom prst="rect">
            <a:avLst/>
          </a:prstGeom>
          <a:noFill/>
          <a:ln cap="flat" cmpd="sng" w="12700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"/>
          <p:cNvSpPr/>
          <p:nvPr/>
        </p:nvSpPr>
        <p:spPr>
          <a:xfrm>
            <a:off x="18301678" y="9398960"/>
            <a:ext cx="4090292" cy="4090292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0" name="Google Shape;270;p12"/>
          <p:cNvSpPr/>
          <p:nvPr/>
        </p:nvSpPr>
        <p:spPr>
          <a:xfrm>
            <a:off x="-2287870" y="-2044749"/>
            <a:ext cx="4090292" cy="3780257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71" name="Google Shape;2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0393" y="1387475"/>
            <a:ext cx="14983314" cy="9594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2"/>
          <p:cNvSpPr txBox="1"/>
          <p:nvPr/>
        </p:nvSpPr>
        <p:spPr>
          <a:xfrm>
            <a:off x="2" y="317889"/>
            <a:ext cx="201040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Корпоративная библиотека на ЛитРес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6250" y="1463675"/>
            <a:ext cx="5293130" cy="939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5903" y="1463675"/>
            <a:ext cx="5293130" cy="939695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/>
          <p:nvPr/>
        </p:nvSpPr>
        <p:spPr>
          <a:xfrm>
            <a:off x="18301678" y="9398960"/>
            <a:ext cx="4090292" cy="4090292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80" name="Google Shape;28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0976" y="1463675"/>
            <a:ext cx="5873331" cy="33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69518" y="5110124"/>
            <a:ext cx="5854789" cy="571670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3"/>
          <p:cNvSpPr/>
          <p:nvPr/>
        </p:nvSpPr>
        <p:spPr>
          <a:xfrm>
            <a:off x="-2287870" y="-2044749"/>
            <a:ext cx="4090292" cy="3780257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2" y="373040"/>
            <a:ext cx="201040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Круглые столы, тренинги и награждения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6050" y="1371254"/>
            <a:ext cx="4366560" cy="975317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/>
          <p:nvPr/>
        </p:nvSpPr>
        <p:spPr>
          <a:xfrm>
            <a:off x="16164936" y="5403374"/>
            <a:ext cx="3462246" cy="177880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1" name="Google Shape;291;p14"/>
          <p:cNvCxnSpPr/>
          <p:nvPr/>
        </p:nvCxnSpPr>
        <p:spPr>
          <a:xfrm>
            <a:off x="0" y="397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2" name="Google Shape;292;p14"/>
          <p:cNvSpPr/>
          <p:nvPr/>
        </p:nvSpPr>
        <p:spPr>
          <a:xfrm>
            <a:off x="9800749" y="5403374"/>
            <a:ext cx="502603" cy="502603"/>
          </a:xfrm>
          <a:prstGeom prst="rect">
            <a:avLst/>
          </a:prstGeom>
          <a:noFill/>
          <a:ln>
            <a:noFill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4"/>
          <p:cNvSpPr txBox="1"/>
          <p:nvPr/>
        </p:nvSpPr>
        <p:spPr>
          <a:xfrm>
            <a:off x="5047" y="194907"/>
            <a:ext cx="201040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2. Всегда направляй электронную визитку</a:t>
            </a:r>
            <a:endParaRPr/>
          </a:p>
        </p:txBody>
      </p:sp>
      <p:sp>
        <p:nvSpPr>
          <p:cNvPr id="294" name="Google Shape;294;p14"/>
          <p:cNvSpPr txBox="1"/>
          <p:nvPr/>
        </p:nvSpPr>
        <p:spPr>
          <a:xfrm>
            <a:off x="0" y="1250955"/>
            <a:ext cx="15082664" cy="522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3183" lvl="0" marL="293183" rtl="0" algn="l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нужна электронная визитка?</a:t>
            </a:r>
            <a:endParaRPr/>
          </a:p>
          <a:p>
            <a:pPr indent="-357188" lvl="0" marL="715963" rtl="0" algn="l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Клиенту и собственнику удобно добавить тебя в контакты.</a:t>
            </a:r>
            <a:endParaRPr/>
          </a:p>
          <a:p>
            <a:pPr indent="-357188" lvl="0" marL="715963" rtl="0" algn="l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Исключает путаницу с конкурентами.</a:t>
            </a:r>
            <a:endParaRPr/>
          </a:p>
          <a:p>
            <a:pPr indent="0" lvl="0" marL="287948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9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3183" lvl="0" marL="293183" rtl="0" algn="l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Как сделать и отправить визитку?</a:t>
            </a:r>
            <a:endParaRPr/>
          </a:p>
          <a:p>
            <a:pPr indent="-357188" lvl="0" marL="715963" rtl="0" algn="l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Запиши себя в телефон: Имя, Фамилия, Агентство </a:t>
            </a:r>
            <a:r>
              <a:rPr lang="ru-RU" sz="3298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НАЗВАНИЕ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357188" lvl="0" marL="715963" rtl="0" algn="l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Поставь красивую фотографию, укажи почту, сайт.</a:t>
            </a:r>
            <a:endParaRPr/>
          </a:p>
          <a:p>
            <a:pPr indent="-357188" lvl="0" marL="715963" rtl="0" algn="l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Визитку отправляй после разговора, прикрепляя себя как контакт.</a:t>
            </a:r>
            <a:endParaRPr/>
          </a:p>
        </p:txBody>
      </p:sp>
      <p:cxnSp>
        <p:nvCxnSpPr>
          <p:cNvPr id="295" name="Google Shape;295;p14"/>
          <p:cNvCxnSpPr/>
          <p:nvPr/>
        </p:nvCxnSpPr>
        <p:spPr>
          <a:xfrm>
            <a:off x="15109383" y="1256316"/>
            <a:ext cx="0" cy="10052639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6" name="Google Shape;296;p14"/>
          <p:cNvSpPr/>
          <p:nvPr/>
        </p:nvSpPr>
        <p:spPr>
          <a:xfrm>
            <a:off x="18357850" y="9737593"/>
            <a:ext cx="777416" cy="740649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4"/>
          <p:cNvSpPr/>
          <p:nvPr/>
        </p:nvSpPr>
        <p:spPr>
          <a:xfrm>
            <a:off x="16083439" y="7255248"/>
            <a:ext cx="3625239" cy="240796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4"/>
          <p:cNvSpPr txBox="1"/>
          <p:nvPr/>
        </p:nvSpPr>
        <p:spPr>
          <a:xfrm>
            <a:off x="320821" y="6552474"/>
            <a:ext cx="14610792" cy="435542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62298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329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Лайфхак</a:t>
            </a:r>
            <a:endParaRPr i="1" sz="3298" u="sng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62298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19" u="sng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38740" lvl="0" marL="162298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Если клиент не отвечает, то пиши «волшебное» сообщение:</a:t>
            </a:r>
            <a:endParaRPr/>
          </a:p>
          <a:p>
            <a:pPr indent="-290566" lvl="0" marL="58375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✔"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 «Добрый день! </a:t>
            </a:r>
            <a:r>
              <a:rPr i="1" lang="ru-RU" sz="3298">
                <a:solidFill>
                  <a:srgbClr val="1577FA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Иван</a:t>
            </a: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, с Вами все в порядке? Вы не выходите на связь. Я за Вас переживаю, но продолжаю искать варианты»</a:t>
            </a:r>
            <a:endParaRPr/>
          </a:p>
          <a:p>
            <a:pPr indent="-290566" lvl="0" marL="58375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✔"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«Добрый день! </a:t>
            </a:r>
            <a:r>
              <a:rPr i="1" lang="ru-RU" sz="3298">
                <a:solidFill>
                  <a:srgbClr val="1577FA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Иван</a:t>
            </a: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, я вас чем-то обидела? Вы не выходите на связь. Я за  Вас переживаю»</a:t>
            </a:r>
            <a:endParaRPr/>
          </a:p>
          <a:p>
            <a:pPr indent="-290566" lvl="0" marL="58375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✔"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i="1" lang="ru-RU" sz="3298">
                <a:solidFill>
                  <a:srgbClr val="1577FA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Иван</a:t>
            </a: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, до вас доходят мои сообщения?»</a:t>
            </a:r>
            <a:endParaRPr/>
          </a:p>
          <a:p>
            <a:pPr indent="-290566" lvl="0" marL="58375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✔"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Простой вопрос с именем «</a:t>
            </a:r>
            <a:r>
              <a:rPr i="1" lang="ru-RU" sz="3298">
                <a:solidFill>
                  <a:srgbClr val="1577FA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Иван</a:t>
            </a: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?»</a:t>
            </a:r>
            <a:endParaRPr/>
          </a:p>
        </p:txBody>
      </p:sp>
      <p:cxnSp>
        <p:nvCxnSpPr>
          <p:cNvPr id="299" name="Google Shape;299;p14"/>
          <p:cNvCxnSpPr/>
          <p:nvPr/>
        </p:nvCxnSpPr>
        <p:spPr>
          <a:xfrm>
            <a:off x="0" y="1201432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/>
          <p:nvPr/>
        </p:nvSpPr>
        <p:spPr>
          <a:xfrm>
            <a:off x="13045329" y="7134694"/>
            <a:ext cx="670137" cy="670137"/>
          </a:xfrm>
          <a:prstGeom prst="rect">
            <a:avLst/>
          </a:prstGeom>
          <a:noFill/>
          <a:ln>
            <a:noFill/>
          </a:ln>
        </p:spPr>
        <p:txBody>
          <a:bodyPr anchorCtr="0" anchor="t" bIns="100500" lIns="201025" spcFirstLastPara="1" rIns="201025" wrap="square" tIns="100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6" name="Google Shape;306;p15"/>
          <p:cNvSpPr txBox="1"/>
          <p:nvPr/>
        </p:nvSpPr>
        <p:spPr>
          <a:xfrm>
            <a:off x="62164" y="316456"/>
            <a:ext cx="2004193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3. Направляй презентацию агентства</a:t>
            </a:r>
            <a:endParaRPr/>
          </a:p>
        </p:txBody>
      </p:sp>
      <p:sp>
        <p:nvSpPr>
          <p:cNvPr id="307" name="Google Shape;307;p15"/>
          <p:cNvSpPr txBox="1"/>
          <p:nvPr/>
        </p:nvSpPr>
        <p:spPr>
          <a:xfrm>
            <a:off x="-22333" y="1540945"/>
            <a:ext cx="8778980" cy="70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600328" lvl="0" marL="60032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отправлять презентацию?</a:t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-390911" lvl="0" marL="984258" rtl="0" algn="l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Презентация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 отвечает на вопросы:</a:t>
            </a:r>
            <a:endParaRPr/>
          </a:p>
          <a:p>
            <a:pPr indent="0" lvl="0" marL="984258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- Кто ты и есть ли опыт?</a:t>
            </a:r>
            <a:endParaRPr/>
          </a:p>
          <a:p>
            <a:pPr indent="0" lvl="0" marL="984258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- Какую компанию представляешь?</a:t>
            </a:r>
            <a:endParaRPr/>
          </a:p>
          <a:p>
            <a:pPr indent="0" lvl="0" marL="984258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- За что тебе платить?</a:t>
            </a:r>
            <a:endParaRPr/>
          </a:p>
          <a:p>
            <a:pPr indent="-390911" lvl="0" marL="984258" rtl="0" algn="l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Должна быть лаконичной, красивой, включать портфолио сделок.</a:t>
            </a:r>
            <a:endParaRPr/>
          </a:p>
          <a:p>
            <a:pPr indent="-390911" lvl="0" marL="984258" rtl="0" algn="l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Отправляй </a:t>
            </a: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презентацию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 в мессенджер с </a:t>
            </a: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электронной визиткой.</a:t>
            </a:r>
            <a:endParaRPr/>
          </a:p>
          <a:p>
            <a:pPr indent="-181488" lvl="0" marL="984258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None/>
            </a:pPr>
            <a:r>
              <a:t/>
            </a:r>
            <a:endParaRPr sz="3298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8" name="Google Shape;308;p15"/>
          <p:cNvCxnSpPr/>
          <p:nvPr/>
        </p:nvCxnSpPr>
        <p:spPr>
          <a:xfrm>
            <a:off x="8358258" y="1341644"/>
            <a:ext cx="0" cy="988868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309" name="Google Shape;30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1313" y="1540945"/>
            <a:ext cx="4810128" cy="96410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15"/>
          <p:cNvCxnSpPr/>
          <p:nvPr/>
        </p:nvCxnSpPr>
        <p:spPr>
          <a:xfrm>
            <a:off x="-37615" y="1341644"/>
            <a:ext cx="20141716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311" name="Google Shape;31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43360" y="3769917"/>
            <a:ext cx="6590829" cy="446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47602" y="2080790"/>
            <a:ext cx="6104963" cy="520799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6"/>
          <p:cNvSpPr txBox="1"/>
          <p:nvPr/>
        </p:nvSpPr>
        <p:spPr>
          <a:xfrm>
            <a:off x="-1" y="1201430"/>
            <a:ext cx="13083559" cy="3399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30365" lvl="0" marL="293183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62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Почему голосовые запрещены?</a:t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-533400" lvl="0" marL="1066800" rtl="0" algn="just">
              <a:spcBef>
                <a:spcPts val="1200"/>
              </a:spcBef>
              <a:spcAft>
                <a:spcPts val="0"/>
              </a:spcAft>
              <a:buClr>
                <a:srgbClr val="FA2019"/>
              </a:buClr>
              <a:buSzPts val="3628"/>
              <a:buFont typeface="Calibri"/>
              <a:buChar char="×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Неуважение к времени и комфорту собеседника.</a:t>
            </a:r>
            <a:endParaRPr/>
          </a:p>
          <a:p>
            <a:pPr indent="-533400" lvl="0" marL="1066800" rtl="0" algn="just">
              <a:spcBef>
                <a:spcPts val="2400"/>
              </a:spcBef>
              <a:spcAft>
                <a:spcPts val="0"/>
              </a:spcAft>
              <a:buClr>
                <a:srgbClr val="FA2019"/>
              </a:buClr>
              <a:buSzPts val="3628"/>
              <a:buFont typeface="Calibri"/>
              <a:buChar char="×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Автор экономит своё время, надиктовывая то, что можно написать, но тратит время получателя на прослушивание.</a:t>
            </a:r>
            <a:endParaRPr/>
          </a:p>
          <a:p>
            <a:pPr indent="-533400" lvl="0" marL="1066800" rtl="0" algn="just">
              <a:spcBef>
                <a:spcPts val="2400"/>
              </a:spcBef>
              <a:spcAft>
                <a:spcPts val="0"/>
              </a:spcAft>
              <a:buClr>
                <a:srgbClr val="FA2019"/>
              </a:buClr>
              <a:buSzPts val="3628"/>
              <a:buFont typeface="Calibri"/>
              <a:buChar char="×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Голосовые затрудняют поиск информации.</a:t>
            </a:r>
            <a:endParaRPr/>
          </a:p>
        </p:txBody>
      </p:sp>
      <p:sp>
        <p:nvSpPr>
          <p:cNvPr id="318" name="Google Shape;318;p16"/>
          <p:cNvSpPr txBox="1"/>
          <p:nvPr/>
        </p:nvSpPr>
        <p:spPr>
          <a:xfrm>
            <a:off x="16749" y="200301"/>
            <a:ext cx="2008735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4. Голосовые сообщения запрещены</a:t>
            </a:r>
            <a:endParaRPr/>
          </a:p>
        </p:txBody>
      </p:sp>
      <p:cxnSp>
        <p:nvCxnSpPr>
          <p:cNvPr id="319" name="Google Shape;319;p16"/>
          <p:cNvCxnSpPr/>
          <p:nvPr/>
        </p:nvCxnSpPr>
        <p:spPr>
          <a:xfrm flipH="1">
            <a:off x="13126181" y="1201430"/>
            <a:ext cx="16749" cy="10107521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20" name="Google Shape;320;p16"/>
          <p:cNvCxnSpPr/>
          <p:nvPr/>
        </p:nvCxnSpPr>
        <p:spPr>
          <a:xfrm flipH="1">
            <a:off x="13152056" y="1933099"/>
            <a:ext cx="6662790" cy="5655927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p16"/>
          <p:cNvCxnSpPr/>
          <p:nvPr/>
        </p:nvCxnSpPr>
        <p:spPr>
          <a:xfrm>
            <a:off x="13385323" y="1933100"/>
            <a:ext cx="6438650" cy="5544794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p16"/>
          <p:cNvCxnSpPr/>
          <p:nvPr/>
        </p:nvCxnSpPr>
        <p:spPr>
          <a:xfrm>
            <a:off x="-1" y="1201432"/>
            <a:ext cx="20104102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27750" y="980679"/>
            <a:ext cx="7786045" cy="592259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7"/>
          <p:cNvSpPr txBox="1"/>
          <p:nvPr/>
        </p:nvSpPr>
        <p:spPr>
          <a:xfrm>
            <a:off x="0" y="978251"/>
            <a:ext cx="11937449" cy="5691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30365" lvl="0" marL="293183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62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работать с другими агентами?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Агенты = доп. сделки — им часто не хватает экспертности и базы.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Обсуждай комиссию сразу — от 10% до 50%.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Зови на кофе — личное знакомство укрепляет доверие.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Дай гарантии — подпиши договор или гарантийку.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Создавай общий чат с агентом и его прямым клиентом — иначе работа неэффективна.</a:t>
            </a:r>
            <a:endParaRPr/>
          </a:p>
        </p:txBody>
      </p:sp>
      <p:cxnSp>
        <p:nvCxnSpPr>
          <p:cNvPr id="329" name="Google Shape;329;p17"/>
          <p:cNvCxnSpPr/>
          <p:nvPr/>
        </p:nvCxnSpPr>
        <p:spPr>
          <a:xfrm>
            <a:off x="11937449" y="978251"/>
            <a:ext cx="3" cy="10330702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30" name="Google Shape;330;p17"/>
          <p:cNvCxnSpPr/>
          <p:nvPr/>
        </p:nvCxnSpPr>
        <p:spPr>
          <a:xfrm>
            <a:off x="0" y="978251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31" name="Google Shape;331;p17"/>
          <p:cNvSpPr txBox="1"/>
          <p:nvPr/>
        </p:nvSpPr>
        <p:spPr>
          <a:xfrm>
            <a:off x="-3" y="83383"/>
            <a:ext cx="201041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30104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5. Работай с агентами, как с прямыми клиентами</a:t>
            </a:r>
            <a:endParaRPr/>
          </a:p>
        </p:txBody>
      </p:sp>
      <p:sp>
        <p:nvSpPr>
          <p:cNvPr id="332" name="Google Shape;332;p17"/>
          <p:cNvSpPr txBox="1"/>
          <p:nvPr/>
        </p:nvSpPr>
        <p:spPr>
          <a:xfrm>
            <a:off x="15580677" y="10693200"/>
            <a:ext cx="4523423" cy="6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96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9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38250" y="6728658"/>
            <a:ext cx="4551943" cy="458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"/>
          <p:cNvSpPr txBox="1"/>
          <p:nvPr/>
        </p:nvSpPr>
        <p:spPr>
          <a:xfrm>
            <a:off x="1" y="999449"/>
            <a:ext cx="13093435" cy="9092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2714" lvl="0" marL="282714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❖"/>
            </a:pPr>
            <a:r>
              <a:rPr b="1" lang="ru-RU" sz="2968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lang="ru-RU" sz="2968" u="sng">
                <a:latin typeface="Arial"/>
                <a:ea typeface="Arial"/>
                <a:cs typeface="Arial"/>
                <a:sym typeface="Arial"/>
              </a:rPr>
              <a:t>Зачем добиваться просмотра и встречи с клиентом?</a:t>
            </a:r>
            <a:endParaRPr sz="2968">
              <a:latin typeface="Arial"/>
              <a:ea typeface="Arial"/>
              <a:cs typeface="Arial"/>
              <a:sym typeface="Arial"/>
            </a:endParaRPr>
          </a:p>
          <a:p>
            <a:pPr indent="-452865" lvl="0" marL="88740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⮚"/>
            </a:pPr>
            <a:r>
              <a:rPr lang="ru-RU" sz="2968">
                <a:latin typeface="Arial"/>
                <a:ea typeface="Arial"/>
                <a:cs typeface="Arial"/>
                <a:sym typeface="Arial"/>
              </a:rPr>
              <a:t>Без просмотра невозможна сделка.</a:t>
            </a:r>
            <a:endParaRPr/>
          </a:p>
          <a:p>
            <a:pPr indent="-452865" lvl="0" marL="88740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⮚"/>
            </a:pPr>
            <a:r>
              <a:rPr lang="ru-RU" sz="2968">
                <a:latin typeface="Arial"/>
                <a:ea typeface="Arial"/>
                <a:cs typeface="Arial"/>
                <a:sym typeface="Arial"/>
              </a:rPr>
              <a:t>Избегай вопросов:</a:t>
            </a:r>
            <a:endParaRPr/>
          </a:p>
          <a:p>
            <a:pPr indent="-437159" lvl="0" marL="1324560" rtl="0" algn="just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562"/>
              <a:buFont typeface="Noto Sans Symbols"/>
              <a:buChar char="×"/>
            </a:pPr>
            <a:r>
              <a:rPr i="1" lang="ru-RU" sz="2968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«Не хотите ли поехать посмотреть?»</a:t>
            </a:r>
            <a:endParaRPr sz="2968">
              <a:latin typeface="Arial"/>
              <a:ea typeface="Arial"/>
              <a:cs typeface="Arial"/>
              <a:sym typeface="Arial"/>
            </a:endParaRPr>
          </a:p>
          <a:p>
            <a:pPr indent="-437159" lvl="0" marL="1324560" rtl="0" algn="just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562"/>
              <a:buFont typeface="Noto Sans Symbols"/>
              <a:buChar char="×"/>
            </a:pPr>
            <a:r>
              <a:rPr i="1" lang="ru-RU" sz="2968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«Звоните, когда надумаете посмотреть»</a:t>
            </a:r>
            <a:endParaRPr i="1" sz="2968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7159" lvl="0" marL="1324560" rtl="0" algn="just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562"/>
              <a:buFont typeface="Noto Sans Symbols"/>
              <a:buChar char="×"/>
            </a:pPr>
            <a:r>
              <a:rPr i="1" lang="ru-RU" sz="2968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«Перезвоните мне по времени просмотра»</a:t>
            </a:r>
            <a:endParaRPr sz="2968">
              <a:latin typeface="Arial"/>
              <a:ea typeface="Arial"/>
              <a:cs typeface="Arial"/>
              <a:sym typeface="Arial"/>
            </a:endParaRPr>
          </a:p>
          <a:p>
            <a:pPr indent="-452865" lvl="0" marL="88740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⮚"/>
            </a:pPr>
            <a:r>
              <a:rPr lang="ru-RU" sz="2968">
                <a:latin typeface="Arial"/>
                <a:ea typeface="Arial"/>
                <a:cs typeface="Arial"/>
                <a:sym typeface="Arial"/>
              </a:rPr>
              <a:t>На такие вопросы ответ – </a:t>
            </a:r>
            <a:r>
              <a:rPr i="1" lang="ru-RU" sz="2968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«Нет», «Я подумаю»</a:t>
            </a:r>
            <a:endParaRPr/>
          </a:p>
          <a:p>
            <a:pPr indent="-452865" lvl="0" marL="88740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⮚"/>
            </a:pPr>
            <a:r>
              <a:rPr lang="ru-RU" sz="2968">
                <a:latin typeface="Arial"/>
                <a:ea typeface="Arial"/>
                <a:cs typeface="Arial"/>
                <a:sym typeface="Arial"/>
              </a:rPr>
              <a:t>Скорее всего клиент поедет на показ с другим агентом.</a:t>
            </a:r>
            <a:endParaRPr/>
          </a:p>
          <a:p>
            <a:pPr indent="-452865" lvl="0" marL="88740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⮚"/>
            </a:pPr>
            <a:r>
              <a:rPr lang="ru-RU" sz="2968">
                <a:latin typeface="Arial"/>
                <a:ea typeface="Arial"/>
                <a:cs typeface="Arial"/>
                <a:sym typeface="Arial"/>
              </a:rPr>
              <a:t>Побуждай клиента к действию конкретикой:</a:t>
            </a:r>
            <a:endParaRPr/>
          </a:p>
          <a:p>
            <a:pPr indent="-437158" lvl="0" marL="132456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✔"/>
            </a:pPr>
            <a:r>
              <a:rPr i="1" lang="ru-RU" sz="296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«Давайте посмотрим объект сегодня в 15.00? Скажите ФИО для пропуска»</a:t>
            </a:r>
            <a:endParaRPr/>
          </a:p>
          <a:p>
            <a:pPr indent="-437158" lvl="0" marL="132456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✔"/>
            </a:pPr>
            <a:r>
              <a:rPr i="1" lang="ru-RU" sz="296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«В какую дату и время мы с вами назначим просмотр? Я закажу пропуск»</a:t>
            </a:r>
            <a:endParaRPr sz="296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2865" lvl="0" marL="88740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968"/>
              <a:buFont typeface="Noto Sans Symbols"/>
              <a:buChar char="⮚"/>
            </a:pPr>
            <a:r>
              <a:rPr lang="ru-RU" sz="2968">
                <a:latin typeface="Arial"/>
                <a:ea typeface="Arial"/>
                <a:cs typeface="Arial"/>
                <a:sym typeface="Arial"/>
              </a:rPr>
              <a:t>Если клиент не едет на просмотр, то предложи встречу в своём офисе или у клиента, чтобы установить контакт и выявить потребности.</a:t>
            </a:r>
            <a:endParaRPr/>
          </a:p>
        </p:txBody>
      </p:sp>
      <p:pic>
        <p:nvPicPr>
          <p:cNvPr id="340" name="Google Shape;34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59285" y="3063875"/>
            <a:ext cx="6675225" cy="4469904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41" name="Google Shape;341;p18"/>
          <p:cNvCxnSpPr/>
          <p:nvPr/>
        </p:nvCxnSpPr>
        <p:spPr>
          <a:xfrm>
            <a:off x="13093439" y="999448"/>
            <a:ext cx="0" cy="10309507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42" name="Google Shape;342;p18"/>
          <p:cNvCxnSpPr/>
          <p:nvPr/>
        </p:nvCxnSpPr>
        <p:spPr>
          <a:xfrm>
            <a:off x="0" y="999446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43" name="Google Shape;343;p18"/>
          <p:cNvSpPr txBox="1"/>
          <p:nvPr/>
        </p:nvSpPr>
        <p:spPr>
          <a:xfrm>
            <a:off x="0" y="119759"/>
            <a:ext cx="2010409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6. Добивайся встречи с клиентом</a:t>
            </a:r>
            <a:endParaRPr/>
          </a:p>
        </p:txBody>
      </p:sp>
      <p:sp>
        <p:nvSpPr>
          <p:cNvPr id="344" name="Google Shape;344;p18"/>
          <p:cNvSpPr txBox="1"/>
          <p:nvPr/>
        </p:nvSpPr>
        <p:spPr>
          <a:xfrm>
            <a:off x="15580677" y="10693199"/>
            <a:ext cx="4523423" cy="6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96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9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"/>
          <p:cNvSpPr txBox="1"/>
          <p:nvPr/>
        </p:nvSpPr>
        <p:spPr>
          <a:xfrm>
            <a:off x="-2" y="999447"/>
            <a:ext cx="12261843" cy="8228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7188" lvl="0" marL="715963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ЛПР — лицо, принимающее решение: директор, учредитель, инвестор, владелец.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Работа с ЛПР = преимущество — узнаешь реальный бюджет, локацию, детали, которые скрывают рядовые сотрудники.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Уточни у собеседника, кто принимает решения по недвижимости в компании, попроси познакомить.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Создай чат с ЛПР — добавь всех участников в мессенджер, включая того, кто утверждает сделку.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Встреться лично — зови в офис или напросись на встречу к ним, чтобы установить контакт с ЛПР.</a:t>
            </a:r>
            <a:endParaRPr/>
          </a:p>
          <a:p>
            <a:pPr indent="-357188" lvl="0" marL="71596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Работай на доверие — отправляй презентации, аналитику ставок лично ЛПР, покажи экспертность.</a:t>
            </a:r>
            <a:endParaRPr/>
          </a:p>
        </p:txBody>
      </p:sp>
      <p:pic>
        <p:nvPicPr>
          <p:cNvPr id="350" name="Google Shape;35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0650" y="2928872"/>
            <a:ext cx="5453529" cy="5451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19"/>
          <p:cNvCxnSpPr/>
          <p:nvPr/>
        </p:nvCxnSpPr>
        <p:spPr>
          <a:xfrm>
            <a:off x="12261850" y="999446"/>
            <a:ext cx="0" cy="10309507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52" name="Google Shape;352;p19"/>
          <p:cNvCxnSpPr/>
          <p:nvPr/>
        </p:nvCxnSpPr>
        <p:spPr>
          <a:xfrm>
            <a:off x="0" y="999446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53" name="Google Shape;353;p19"/>
          <p:cNvSpPr txBox="1"/>
          <p:nvPr/>
        </p:nvSpPr>
        <p:spPr>
          <a:xfrm>
            <a:off x="0" y="97813"/>
            <a:ext cx="201041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7. Всегда старайся выйти на ЛПР</a:t>
            </a:r>
            <a:endParaRPr/>
          </a:p>
        </p:txBody>
      </p:sp>
      <p:sp>
        <p:nvSpPr>
          <p:cNvPr id="354" name="Google Shape;354;p19"/>
          <p:cNvSpPr txBox="1"/>
          <p:nvPr/>
        </p:nvSpPr>
        <p:spPr>
          <a:xfrm>
            <a:off x="15580677" y="10693200"/>
            <a:ext cx="4523423" cy="6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96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9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4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2451649" y="4086222"/>
            <a:ext cx="9167601" cy="557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1C5C5D"/>
                </a:solidFill>
                <a:latin typeface="Calibri"/>
                <a:ea typeface="Calibri"/>
                <a:cs typeface="Calibri"/>
                <a:sym typeface="Calibri"/>
              </a:rPr>
              <a:t>Алексей Бондаренко</a:t>
            </a:r>
            <a:endParaRPr/>
          </a:p>
        </p:txBody>
      </p:sp>
      <p:sp>
        <p:nvSpPr>
          <p:cNvPr id="66" name="Google Shape;66;p2"/>
          <p:cNvSpPr txBox="1"/>
          <p:nvPr/>
        </p:nvSpPr>
        <p:spPr>
          <a:xfrm>
            <a:off x="2451648" y="5197475"/>
            <a:ext cx="9167601" cy="1171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5C5D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1C5C5D"/>
                </a:solidFill>
                <a:latin typeface="Arial"/>
                <a:ea typeface="Arial"/>
                <a:cs typeface="Arial"/>
                <a:sym typeface="Arial"/>
              </a:rPr>
              <a:t>Учредитель и вице-президент КОКОН Управляющий партнёр АН Рентавик</a:t>
            </a:r>
            <a:endParaRPr sz="3600">
              <a:solidFill>
                <a:srgbClr val="1C5C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04650" y="2421437"/>
            <a:ext cx="5410200" cy="78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6211" y="6806124"/>
            <a:ext cx="8717889" cy="238221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61" name="Google Shape;361;p20"/>
          <p:cNvCxnSpPr/>
          <p:nvPr/>
        </p:nvCxnSpPr>
        <p:spPr>
          <a:xfrm>
            <a:off x="0" y="397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2" name="Google Shape;362;p20"/>
          <p:cNvSpPr txBox="1"/>
          <p:nvPr/>
        </p:nvSpPr>
        <p:spPr>
          <a:xfrm>
            <a:off x="0" y="114316"/>
            <a:ext cx="20104100" cy="768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8. Закладки на ЦИАН и Авито под запросы клиентов</a:t>
            </a:r>
            <a:endParaRPr/>
          </a:p>
        </p:txBody>
      </p:sp>
      <p:cxnSp>
        <p:nvCxnSpPr>
          <p:cNvPr id="363" name="Google Shape;363;p20"/>
          <p:cNvCxnSpPr/>
          <p:nvPr/>
        </p:nvCxnSpPr>
        <p:spPr>
          <a:xfrm>
            <a:off x="11330578" y="1080164"/>
            <a:ext cx="0" cy="1022879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64" name="Google Shape;364;p20"/>
          <p:cNvSpPr txBox="1"/>
          <p:nvPr/>
        </p:nvSpPr>
        <p:spPr>
          <a:xfrm>
            <a:off x="0" y="1080163"/>
            <a:ext cx="11320838" cy="10110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7948" lvl="0" marL="28794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Noto Sans Symbols"/>
              <a:buChar char="❖"/>
            </a:pPr>
            <a:r>
              <a:rPr b="1" lang="ru-RU" sz="3100" u="sng">
                <a:latin typeface="Arial"/>
                <a:ea typeface="Arial"/>
                <a:cs typeface="Arial"/>
                <a:sym typeface="Arial"/>
              </a:rPr>
              <a:t>Что такое закладка?</a:t>
            </a:r>
            <a:endParaRPr sz="3100">
              <a:latin typeface="Arial"/>
              <a:ea typeface="Arial"/>
              <a:cs typeface="Arial"/>
              <a:sym typeface="Arial"/>
            </a:endParaRPr>
          </a:p>
          <a:p>
            <a:pPr indent="-306274" lvl="0" marL="59422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Noto Sans Symbols"/>
              <a:buChar char="⮚"/>
            </a:pPr>
            <a:r>
              <a:rPr lang="ru-RU" sz="3100" u="sng">
                <a:latin typeface="Arial"/>
                <a:ea typeface="Arial"/>
                <a:cs typeface="Arial"/>
                <a:sym typeface="Arial"/>
              </a:rPr>
              <a:t>Закладка</a:t>
            </a:r>
            <a:r>
              <a:rPr lang="ru-RU" sz="3100">
                <a:latin typeface="Arial"/>
                <a:ea typeface="Arial"/>
                <a:cs typeface="Arial"/>
                <a:sym typeface="Arial"/>
              </a:rPr>
              <a:t> – это сохранённая страница поиска на ЦИАН и Авито.</a:t>
            </a:r>
            <a:endParaRPr/>
          </a:p>
          <a:p>
            <a:pPr indent="-306274" lvl="0" marL="59422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Noto Sans Symbols"/>
              <a:buChar char="⮚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Позволяет быстрее находить новые объекты, т.к. не надо заполнять фильтры поиска и сортировку по дате.</a:t>
            </a:r>
            <a:endParaRPr/>
          </a:p>
          <a:p>
            <a:pPr indent="0" lvl="0" marL="287946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 u="sng">
              <a:latin typeface="Arial"/>
              <a:ea typeface="Arial"/>
              <a:cs typeface="Arial"/>
              <a:sym typeface="Arial"/>
            </a:endParaRPr>
          </a:p>
          <a:p>
            <a:pPr indent="-287948" lvl="0" marL="28794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Noto Sans Symbols"/>
              <a:buChar char="❖"/>
            </a:pPr>
            <a:r>
              <a:rPr b="1" lang="ru-RU" sz="3100" u="sng">
                <a:latin typeface="Arial"/>
                <a:ea typeface="Arial"/>
                <a:cs typeface="Arial"/>
                <a:sym typeface="Arial"/>
              </a:rPr>
              <a:t>Как делать закладки?</a:t>
            </a:r>
            <a:endParaRPr sz="3100" u="sng">
              <a:latin typeface="Arial"/>
              <a:ea typeface="Arial"/>
              <a:cs typeface="Arial"/>
              <a:sym typeface="Arial"/>
            </a:endParaRPr>
          </a:p>
          <a:p>
            <a:pPr indent="-445010" lvl="0" marL="746049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Calibri"/>
              <a:buAutoNum type="arabicPeriod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Авторизуйся на ЦИАН (Профпоиск) и Авито.</a:t>
            </a:r>
            <a:endParaRPr/>
          </a:p>
          <a:p>
            <a:pPr indent="-445010" lvl="0" marL="746049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Calibri"/>
              <a:buAutoNum type="arabicPeriod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Настрой фильтры: </a:t>
            </a:r>
            <a:endParaRPr/>
          </a:p>
          <a:p>
            <a:pPr indent="-358775" lvl="0" marL="98583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Arial"/>
              <a:buChar char="•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тип сделки</a:t>
            </a:r>
            <a:endParaRPr/>
          </a:p>
          <a:p>
            <a:pPr indent="-358775" lvl="0" marL="98583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Arial"/>
              <a:buChar char="•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планировка</a:t>
            </a:r>
            <a:endParaRPr/>
          </a:p>
          <a:p>
            <a:pPr indent="-358775" lvl="0" marL="98583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Arial"/>
              <a:buChar char="•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площадь</a:t>
            </a:r>
            <a:endParaRPr/>
          </a:p>
          <a:p>
            <a:pPr indent="-358775" lvl="0" marL="98583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Arial"/>
              <a:buChar char="•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цена, локация</a:t>
            </a:r>
            <a:endParaRPr/>
          </a:p>
          <a:p>
            <a:pPr indent="-358775" lvl="0" marL="985838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Arial"/>
              <a:buChar char="•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ключевые слова </a:t>
            </a:r>
            <a:endParaRPr/>
          </a:p>
          <a:p>
            <a:pPr indent="-514350" lvl="0" marL="815389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Calibri"/>
              <a:buAutoNum type="arabicPeriod" startAt="3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Нажми </a:t>
            </a:r>
            <a:r>
              <a:rPr lang="ru-RU" sz="3100" u="sng">
                <a:latin typeface="Arial"/>
                <a:ea typeface="Arial"/>
                <a:cs typeface="Arial"/>
                <a:sym typeface="Arial"/>
              </a:rPr>
              <a:t>Показать объекты.</a:t>
            </a:r>
            <a:endParaRPr/>
          </a:p>
          <a:p>
            <a:pPr indent="-514350" lvl="0" marL="815389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Calibri"/>
              <a:buAutoNum type="arabicPeriod" startAt="3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Отсортируй объявления по дате.</a:t>
            </a:r>
            <a:endParaRPr/>
          </a:p>
          <a:p>
            <a:pPr indent="-514350" lvl="0" marL="815389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Calibri"/>
              <a:buAutoNum type="arabicPeriod" startAt="3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Сохрани страницу в </a:t>
            </a:r>
            <a:r>
              <a:rPr lang="ru-RU" sz="3100" u="sng">
                <a:latin typeface="Arial"/>
                <a:ea typeface="Arial"/>
                <a:cs typeface="Arial"/>
                <a:sym typeface="Arial"/>
              </a:rPr>
              <a:t>закладки</a:t>
            </a:r>
            <a:r>
              <a:rPr lang="ru-RU" sz="3100">
                <a:latin typeface="Arial"/>
                <a:ea typeface="Arial"/>
                <a:cs typeface="Arial"/>
                <a:sym typeface="Arial"/>
              </a:rPr>
              <a:t> с названием, например, "Имя клиента + запрос".</a:t>
            </a:r>
            <a:endParaRPr/>
          </a:p>
          <a:p>
            <a:pPr indent="-514350" lvl="0" marL="815389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Calibri"/>
              <a:buAutoNum type="arabicPeriod" startAt="3"/>
            </a:pPr>
            <a:r>
              <a:rPr lang="ru-RU" sz="3100">
                <a:latin typeface="Arial"/>
                <a:ea typeface="Arial"/>
                <a:cs typeface="Arial"/>
                <a:sym typeface="Arial"/>
              </a:rPr>
              <a:t>Ежедневно нажимай на </a:t>
            </a:r>
            <a:r>
              <a:rPr lang="ru-RU" sz="3100" u="sng">
                <a:latin typeface="Arial"/>
                <a:ea typeface="Arial"/>
                <a:cs typeface="Arial"/>
                <a:sym typeface="Arial"/>
              </a:rPr>
              <a:t>закладки</a:t>
            </a:r>
            <a:r>
              <a:rPr lang="ru-RU" sz="3100">
                <a:latin typeface="Arial"/>
                <a:ea typeface="Arial"/>
                <a:cs typeface="Arial"/>
                <a:sym typeface="Arial"/>
              </a:rPr>
              <a:t> и смотри новые объявления.</a:t>
            </a:r>
            <a:endParaRPr/>
          </a:p>
          <a:p>
            <a:pPr indent="-93717" lvl="0" marL="58375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100"/>
              <a:buFont typeface="Calibri"/>
              <a:buNone/>
            </a:pPr>
            <a:r>
              <a:t/>
            </a:r>
            <a:endParaRPr sz="3100" u="sng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5" name="Google Shape;365;p20"/>
          <p:cNvCxnSpPr/>
          <p:nvPr/>
        </p:nvCxnSpPr>
        <p:spPr>
          <a:xfrm>
            <a:off x="0" y="1080163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66" name="Google Shape;366;p20"/>
          <p:cNvSpPr/>
          <p:nvPr/>
        </p:nvSpPr>
        <p:spPr>
          <a:xfrm>
            <a:off x="11795392" y="7613228"/>
            <a:ext cx="8278290" cy="46361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02202" y="1317172"/>
            <a:ext cx="8485911" cy="49756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8" name="Google Shape;368;p20"/>
          <p:cNvSpPr/>
          <p:nvPr/>
        </p:nvSpPr>
        <p:spPr>
          <a:xfrm>
            <a:off x="12462413" y="2260646"/>
            <a:ext cx="5313412" cy="62329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13713978" y="3249048"/>
            <a:ext cx="984690" cy="265713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12784483" y="2933638"/>
            <a:ext cx="823013" cy="265713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652357" y="3827417"/>
            <a:ext cx="7154393" cy="2465384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447" y="1240149"/>
            <a:ext cx="19809211" cy="88974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p21"/>
          <p:cNvCxnSpPr/>
          <p:nvPr/>
        </p:nvCxnSpPr>
        <p:spPr>
          <a:xfrm>
            <a:off x="0" y="397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9" name="Google Shape;379;p21"/>
          <p:cNvSpPr txBox="1"/>
          <p:nvPr/>
        </p:nvSpPr>
        <p:spPr>
          <a:xfrm>
            <a:off x="84623" y="128198"/>
            <a:ext cx="2006221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Таблица с подборками по частым запросам</a:t>
            </a:r>
            <a:endParaRPr/>
          </a:p>
        </p:txBody>
      </p:sp>
      <p:cxnSp>
        <p:nvCxnSpPr>
          <p:cNvPr id="380" name="Google Shape;380;p21"/>
          <p:cNvCxnSpPr/>
          <p:nvPr/>
        </p:nvCxnSpPr>
        <p:spPr>
          <a:xfrm>
            <a:off x="84623" y="1092302"/>
            <a:ext cx="20104098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81" name="Google Shape;381;p21"/>
          <p:cNvSpPr/>
          <p:nvPr/>
        </p:nvSpPr>
        <p:spPr>
          <a:xfrm>
            <a:off x="181437" y="6264275"/>
            <a:ext cx="19775216" cy="304796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28" y="1283006"/>
            <a:ext cx="16042461" cy="9823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22"/>
          <p:cNvCxnSpPr/>
          <p:nvPr/>
        </p:nvCxnSpPr>
        <p:spPr>
          <a:xfrm>
            <a:off x="0" y="397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9" name="Google Shape;389;p22"/>
          <p:cNvSpPr txBox="1"/>
          <p:nvPr/>
        </p:nvSpPr>
        <p:spPr>
          <a:xfrm>
            <a:off x="147446" y="77281"/>
            <a:ext cx="20062216" cy="836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3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Фильтр поиска «Арендодатель платит комиссию» на Авито </a:t>
            </a:r>
            <a:endParaRPr/>
          </a:p>
        </p:txBody>
      </p:sp>
      <p:cxnSp>
        <p:nvCxnSpPr>
          <p:cNvPr id="390" name="Google Shape;390;p22"/>
          <p:cNvCxnSpPr/>
          <p:nvPr/>
        </p:nvCxnSpPr>
        <p:spPr>
          <a:xfrm>
            <a:off x="84623" y="1092302"/>
            <a:ext cx="20104098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91" name="Google Shape;391;p22"/>
          <p:cNvSpPr/>
          <p:nvPr/>
        </p:nvSpPr>
        <p:spPr>
          <a:xfrm>
            <a:off x="3378841" y="8345195"/>
            <a:ext cx="2382081" cy="64291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2"/>
          <p:cNvSpPr/>
          <p:nvPr/>
        </p:nvSpPr>
        <p:spPr>
          <a:xfrm>
            <a:off x="8118426" y="3142718"/>
            <a:ext cx="1510864" cy="25024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2"/>
          <p:cNvSpPr/>
          <p:nvPr/>
        </p:nvSpPr>
        <p:spPr>
          <a:xfrm>
            <a:off x="8118426" y="5944366"/>
            <a:ext cx="1510864" cy="25024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2"/>
          <p:cNvSpPr/>
          <p:nvPr/>
        </p:nvSpPr>
        <p:spPr>
          <a:xfrm>
            <a:off x="8118426" y="8220072"/>
            <a:ext cx="1510864" cy="25024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2"/>
          <p:cNvSpPr/>
          <p:nvPr/>
        </p:nvSpPr>
        <p:spPr>
          <a:xfrm>
            <a:off x="3408788" y="3401427"/>
            <a:ext cx="2382081" cy="64291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1182" y="2686490"/>
            <a:ext cx="11907775" cy="306561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1" name="Google Shape;401;p23"/>
          <p:cNvSpPr txBox="1"/>
          <p:nvPr/>
        </p:nvSpPr>
        <p:spPr>
          <a:xfrm>
            <a:off x="33496" y="1207004"/>
            <a:ext cx="7819048" cy="527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30365" lvl="0" marL="293183" rtl="0" algn="l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62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нужны презентации ЦИАН и Авито?</a:t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Если надо срочно отправить презентацию, то можешь скачать любое объявление с ЦИАН и Авито в формате Word.</a:t>
            </a:r>
            <a:endParaRPr/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Отредактируй текст, замени контакты, сохрани презентацию в .pdf и отправь клиенту.</a:t>
            </a:r>
            <a:endParaRPr/>
          </a:p>
        </p:txBody>
      </p:sp>
      <p:sp>
        <p:nvSpPr>
          <p:cNvPr id="402" name="Google Shape;402;p23"/>
          <p:cNvSpPr/>
          <p:nvPr/>
        </p:nvSpPr>
        <p:spPr>
          <a:xfrm>
            <a:off x="8152876" y="5002460"/>
            <a:ext cx="1565646" cy="339292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2878" y="6338564"/>
            <a:ext cx="11726189" cy="417466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3"/>
          <p:cNvSpPr txBox="1"/>
          <p:nvPr/>
        </p:nvSpPr>
        <p:spPr>
          <a:xfrm>
            <a:off x="33499" y="240005"/>
            <a:ext cx="2010410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38741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Правило № 9. Презентации в формате Word на ЦИАН и Авито</a:t>
            </a:r>
            <a:endParaRPr b="1" sz="4400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8203253" y="8592477"/>
            <a:ext cx="2218790" cy="297995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4180633" y="7419648"/>
            <a:ext cx="2218790" cy="297995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p23"/>
          <p:cNvCxnSpPr/>
          <p:nvPr/>
        </p:nvCxnSpPr>
        <p:spPr>
          <a:xfrm>
            <a:off x="7852544" y="1243435"/>
            <a:ext cx="0" cy="10065521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08" name="Google Shape;408;p23"/>
          <p:cNvCxnSpPr/>
          <p:nvPr/>
        </p:nvCxnSpPr>
        <p:spPr>
          <a:xfrm>
            <a:off x="-1" y="1201432"/>
            <a:ext cx="20104102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09" name="Google Shape;409;p23"/>
          <p:cNvSpPr txBox="1"/>
          <p:nvPr/>
        </p:nvSpPr>
        <p:spPr>
          <a:xfrm>
            <a:off x="7852544" y="1733454"/>
            <a:ext cx="122180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38741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ЦИАН</a:t>
            </a:r>
            <a:endParaRPr b="1" sz="3200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93" y="2292846"/>
            <a:ext cx="10124215" cy="593789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/>
          <p:nvPr/>
        </p:nvSpPr>
        <p:spPr>
          <a:xfrm>
            <a:off x="3451361" y="3597499"/>
            <a:ext cx="1565646" cy="339292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416" name="Google Shape;416;p24"/>
          <p:cNvCxnSpPr/>
          <p:nvPr/>
        </p:nvCxnSpPr>
        <p:spPr>
          <a:xfrm>
            <a:off x="-1" y="1201432"/>
            <a:ext cx="20104102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417" name="Google Shape;41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5046" y="3936790"/>
            <a:ext cx="11106842" cy="434631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4"/>
          <p:cNvSpPr txBox="1"/>
          <p:nvPr/>
        </p:nvSpPr>
        <p:spPr>
          <a:xfrm>
            <a:off x="-16418" y="151342"/>
            <a:ext cx="20104102" cy="836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38741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3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Авито</a:t>
            </a:r>
            <a:endParaRPr b="1" sz="4837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5"/>
          <p:cNvSpPr txBox="1"/>
          <p:nvPr/>
        </p:nvSpPr>
        <p:spPr>
          <a:xfrm>
            <a:off x="201035" y="1243433"/>
            <a:ext cx="9321986" cy="4060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30365" lvl="0" marL="293183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62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нужен персональный сайт?</a:t>
            </a:r>
            <a:endParaRPr/>
          </a:p>
          <a:p>
            <a:pPr indent="-445010" lvl="0" marL="890022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На ЦИАН можно создать персональный сайт с подборкой.</a:t>
            </a:r>
            <a:endParaRPr/>
          </a:p>
          <a:p>
            <a:pPr indent="-445010" lvl="0" marL="890022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Клиент видит объявления других агентов, но с вашими контактами.</a:t>
            </a:r>
            <a:endParaRPr/>
          </a:p>
          <a:p>
            <a:pPr indent="-445010" lvl="0" marL="890022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Копируй ссылку и отправляй.</a:t>
            </a:r>
            <a:endParaRPr sz="3298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6705" y="1557850"/>
            <a:ext cx="10166362" cy="292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5" name="Google Shape;42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7444" y="4804903"/>
            <a:ext cx="9270747" cy="543799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6" name="Google Shape;426;p25"/>
          <p:cNvSpPr/>
          <p:nvPr/>
        </p:nvSpPr>
        <p:spPr>
          <a:xfrm>
            <a:off x="13655436" y="1557852"/>
            <a:ext cx="1565646" cy="339292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5"/>
          <p:cNvSpPr/>
          <p:nvPr/>
        </p:nvSpPr>
        <p:spPr>
          <a:xfrm>
            <a:off x="13545309" y="3723992"/>
            <a:ext cx="2250177" cy="339292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5"/>
          <p:cNvSpPr/>
          <p:nvPr/>
        </p:nvSpPr>
        <p:spPr>
          <a:xfrm>
            <a:off x="10116284" y="4714719"/>
            <a:ext cx="4260154" cy="44191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5"/>
          <p:cNvSpPr txBox="1"/>
          <p:nvPr/>
        </p:nvSpPr>
        <p:spPr>
          <a:xfrm>
            <a:off x="1" y="191341"/>
            <a:ext cx="2010410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10. Подборки в виде персонального сайта на ЦИАН</a:t>
            </a:r>
            <a:endParaRPr b="1" i="0" sz="4400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5"/>
          <p:cNvSpPr/>
          <p:nvPr/>
        </p:nvSpPr>
        <p:spPr>
          <a:xfrm>
            <a:off x="9736701" y="1924964"/>
            <a:ext cx="490743" cy="2561087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5"/>
          <p:cNvSpPr/>
          <p:nvPr/>
        </p:nvSpPr>
        <p:spPr>
          <a:xfrm>
            <a:off x="16111611" y="5243496"/>
            <a:ext cx="1601297" cy="1050828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5"/>
          <p:cNvSpPr/>
          <p:nvPr/>
        </p:nvSpPr>
        <p:spPr>
          <a:xfrm>
            <a:off x="12719546" y="5243496"/>
            <a:ext cx="3302314" cy="1050828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3" name="Google Shape;433;p25"/>
          <p:cNvCxnSpPr/>
          <p:nvPr/>
        </p:nvCxnSpPr>
        <p:spPr>
          <a:xfrm flipH="1">
            <a:off x="9523020" y="1243432"/>
            <a:ext cx="16749" cy="10107521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34" name="Google Shape;434;p25"/>
          <p:cNvCxnSpPr/>
          <p:nvPr/>
        </p:nvCxnSpPr>
        <p:spPr>
          <a:xfrm>
            <a:off x="-1" y="1201432"/>
            <a:ext cx="20104102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"/>
          <p:cNvSpPr txBox="1"/>
          <p:nvPr/>
        </p:nvSpPr>
        <p:spPr>
          <a:xfrm>
            <a:off x="18719" y="1077136"/>
            <a:ext cx="8988718" cy="7521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1037" lvl="0" marL="301037" rtl="0" algn="l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Зачем аналитика собственнику?</a:t>
            </a:r>
            <a:endParaRPr sz="3298" u="sng">
              <a:latin typeface="Arial"/>
              <a:ea typeface="Arial"/>
              <a:cs typeface="Arial"/>
              <a:sym typeface="Arial"/>
            </a:endParaRPr>
          </a:p>
          <a:p>
            <a:pPr indent="-285332" lvl="0" marL="586367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Аналитика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 помогает скорректировать стоимость, если цена завышена. </a:t>
            </a:r>
            <a:endParaRPr/>
          </a:p>
          <a:p>
            <a:pPr indent="-285332" lvl="0" marL="586367" rtl="0" algn="l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Располагает собственника к заключению эксклюзива и повышению %. </a:t>
            </a:r>
            <a:endParaRPr/>
          </a:p>
          <a:p>
            <a:pPr indent="-75909" lvl="0" marL="586367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None/>
            </a:pPr>
            <a:r>
              <a:t/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-301037" lvl="0" marL="301037" rtl="0" algn="l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аналитика клиенту?</a:t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-445010" lvl="0" marL="746049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Аналитика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 поможет «спустить с небес на землю» и определить реальный бюджет.</a:t>
            </a:r>
            <a:endParaRPr/>
          </a:p>
          <a:p>
            <a:pPr indent="-445010" lvl="0" marL="746049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Выделяет среди конкурентов.</a:t>
            </a:r>
            <a:endParaRPr/>
          </a:p>
        </p:txBody>
      </p:sp>
      <p:cxnSp>
        <p:nvCxnSpPr>
          <p:cNvPr id="440" name="Google Shape;440;p26"/>
          <p:cNvCxnSpPr/>
          <p:nvPr/>
        </p:nvCxnSpPr>
        <p:spPr>
          <a:xfrm>
            <a:off x="9072402" y="1021686"/>
            <a:ext cx="0" cy="10287268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41" name="Google Shape;441;p26"/>
          <p:cNvSpPr txBox="1"/>
          <p:nvPr/>
        </p:nvSpPr>
        <p:spPr>
          <a:xfrm>
            <a:off x="18715" y="174883"/>
            <a:ext cx="200853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11. Делай аналитика ставки м2</a:t>
            </a:r>
            <a:endParaRPr/>
          </a:p>
        </p:txBody>
      </p:sp>
      <p:pic>
        <p:nvPicPr>
          <p:cNvPr id="442" name="Google Shape;4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96677" y="2587962"/>
            <a:ext cx="5248164" cy="62658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43" name="Google Shape;443;p26"/>
          <p:cNvCxnSpPr/>
          <p:nvPr/>
        </p:nvCxnSpPr>
        <p:spPr>
          <a:xfrm>
            <a:off x="14554599" y="1021687"/>
            <a:ext cx="0" cy="10309507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44" name="Google Shape;444;p26"/>
          <p:cNvCxnSpPr/>
          <p:nvPr/>
        </p:nvCxnSpPr>
        <p:spPr>
          <a:xfrm>
            <a:off x="0" y="999446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445" name="Google Shape;44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9515" y="2587961"/>
            <a:ext cx="5362621" cy="626580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7"/>
          <p:cNvSpPr txBox="1"/>
          <p:nvPr/>
        </p:nvSpPr>
        <p:spPr>
          <a:xfrm>
            <a:off x="-36171" y="1364521"/>
            <a:ext cx="10617421" cy="903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2700"/>
              <a:buFont typeface="Noto Sans Symbols"/>
              <a:buChar char="❖"/>
            </a:pPr>
            <a:r>
              <a:rPr b="1" lang="ru-RU" sz="3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Какой стандарт вознаграждения?</a:t>
            </a:r>
            <a:endParaRPr b="1" sz="30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1755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Аренда – 100% от МАП или 8,33% от ГАП и выше</a:t>
            </a:r>
            <a:endParaRPr sz="3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1755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Продажа – 3% от стоимости продажи и выше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2700"/>
              <a:buFont typeface="Noto Sans Symbols"/>
              <a:buChar char="❖"/>
            </a:pPr>
            <a:r>
              <a:rPr b="1" lang="ru-RU" sz="3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получить больше?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445010" lvl="0" marL="890022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000"/>
              <a:buFont typeface="Noto Sans Symbols"/>
              <a:buChar char="⮚"/>
            </a:pPr>
            <a:r>
              <a:rPr lang="ru-RU" sz="3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«Сколько % платите?» </a:t>
            </a:r>
            <a:r>
              <a:rPr lang="ru-RU" sz="3000">
                <a:latin typeface="Arial"/>
                <a:ea typeface="Arial"/>
                <a:cs typeface="Arial"/>
                <a:sym typeface="Arial"/>
              </a:rPr>
              <a:t>– неправильная постановка вопроса, т.к. ставит в позицию «попрошайки», которому можно озвучить любую цифру.</a:t>
            </a:r>
            <a:endParaRPr/>
          </a:p>
          <a:p>
            <a:pPr indent="-445010" lvl="0" marL="890022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000"/>
              <a:buFont typeface="Noto Sans Symbols"/>
              <a:buChar char="⮚"/>
            </a:pPr>
            <a:r>
              <a:rPr lang="ru-RU" sz="3000">
                <a:latin typeface="Arial"/>
                <a:ea typeface="Arial"/>
                <a:cs typeface="Arial"/>
                <a:sym typeface="Arial"/>
              </a:rPr>
              <a:t>Говори свои условия первым:</a:t>
            </a:r>
            <a:endParaRPr/>
          </a:p>
          <a:p>
            <a:pPr indent="-445010" lvl="0" marL="890022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000"/>
              <a:buFont typeface="Noto Sans Symbols"/>
              <a:buChar char="⮚"/>
            </a:pPr>
            <a:r>
              <a:rPr i="1" lang="ru-RU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«Василий Петрович, по данному клиенту мы берём 150% от месячной арендной платы. Вы согласны?»</a:t>
            </a:r>
            <a:endParaRPr/>
          </a:p>
          <a:p>
            <a:pPr indent="-445010" lvl="0" marL="890022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000"/>
              <a:buFont typeface="Noto Sans Symbols"/>
              <a:buChar char="⮚"/>
            </a:pPr>
            <a:r>
              <a:rPr lang="ru-RU" sz="3000">
                <a:latin typeface="Arial"/>
                <a:ea typeface="Arial"/>
                <a:cs typeface="Arial"/>
                <a:sym typeface="Arial"/>
              </a:rPr>
              <a:t>Если нет – выясни, при каких условиях собственник заплатит 150% по аренде или 4% по продаже.</a:t>
            </a:r>
            <a:endParaRPr/>
          </a:p>
          <a:p>
            <a:pPr indent="-445010" lvl="0" marL="890022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000"/>
              <a:buFont typeface="Noto Sans Symbols"/>
              <a:buChar char="⮚"/>
            </a:pPr>
            <a:r>
              <a:rPr lang="ru-RU" sz="3000">
                <a:latin typeface="Arial"/>
                <a:ea typeface="Arial"/>
                <a:cs typeface="Arial"/>
                <a:sym typeface="Arial"/>
              </a:rPr>
              <a:t>Аналитика, юридическое сопровождение, рассылка объекта по проф. сообществами, усиленная реклама – дополнительные ценности, которые можно предложить собственнику.</a:t>
            </a:r>
            <a:endParaRPr/>
          </a:p>
        </p:txBody>
      </p:sp>
      <p:cxnSp>
        <p:nvCxnSpPr>
          <p:cNvPr id="451" name="Google Shape;451;p27"/>
          <p:cNvCxnSpPr/>
          <p:nvPr/>
        </p:nvCxnSpPr>
        <p:spPr>
          <a:xfrm>
            <a:off x="10581250" y="1158875"/>
            <a:ext cx="36306" cy="10136401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52" name="Google Shape;452;p27"/>
          <p:cNvSpPr txBox="1"/>
          <p:nvPr/>
        </p:nvSpPr>
        <p:spPr>
          <a:xfrm>
            <a:off x="-4200" y="227090"/>
            <a:ext cx="2015185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12. Старайся увеличить размер вознаграждения до показа</a:t>
            </a:r>
            <a:endParaRPr/>
          </a:p>
        </p:txBody>
      </p:sp>
      <p:cxnSp>
        <p:nvCxnSpPr>
          <p:cNvPr id="453" name="Google Shape;453;p27"/>
          <p:cNvCxnSpPr/>
          <p:nvPr/>
        </p:nvCxnSpPr>
        <p:spPr>
          <a:xfrm>
            <a:off x="-4200" y="1158875"/>
            <a:ext cx="201083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54" name="Google Shape;454;p27"/>
          <p:cNvSpPr txBox="1"/>
          <p:nvPr/>
        </p:nvSpPr>
        <p:spPr>
          <a:xfrm>
            <a:off x="15580677" y="10693200"/>
            <a:ext cx="4523423" cy="6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96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9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3950" y="2703326"/>
            <a:ext cx="9113756" cy="645286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7"/>
          <p:cNvSpPr txBox="1"/>
          <p:nvPr/>
        </p:nvSpPr>
        <p:spPr>
          <a:xfrm>
            <a:off x="10649662" y="1730832"/>
            <a:ext cx="9497990" cy="6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38741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 crepartner.ru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29692" y="1629337"/>
            <a:ext cx="6960801" cy="930498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2" name="Google Shape;462;p28"/>
          <p:cNvSpPr txBox="1"/>
          <p:nvPr/>
        </p:nvSpPr>
        <p:spPr>
          <a:xfrm>
            <a:off x="0" y="1254707"/>
            <a:ext cx="12616849" cy="70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09423" lvl="0" marL="154445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Зачем отправлять Памятки?</a:t>
            </a:r>
            <a:endParaRPr sz="3298" u="sng">
              <a:latin typeface="Arial"/>
              <a:ea typeface="Arial"/>
              <a:cs typeface="Arial"/>
              <a:sym typeface="Arial"/>
            </a:endParaRPr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Клиент и собственник не знают, как работать с агентами.</a:t>
            </a:r>
            <a:endParaRPr/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Памятка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 объясняет правила и снижает риск обмена визитками.</a:t>
            </a:r>
            <a:endParaRPr/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Упрощает подписание </a:t>
            </a: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листа просмотра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Напоминает собственнику о стандартах вознаграждения.</a:t>
            </a:r>
            <a:endParaRPr/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памятке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 указано, что условия не обсуждаются на показе, а оформляются в </a:t>
            </a: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письме о намерениях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437158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Если у сторон возникнут вопросы по </a:t>
            </a:r>
            <a:r>
              <a:rPr lang="ru-RU" sz="3298" u="sng">
                <a:latin typeface="Arial"/>
                <a:ea typeface="Arial"/>
                <a:cs typeface="Arial"/>
                <a:sym typeface="Arial"/>
              </a:rPr>
              <a:t>памятке</a:t>
            </a:r>
            <a:r>
              <a:rPr lang="ru-RU" sz="3298">
                <a:latin typeface="Arial"/>
                <a:ea typeface="Arial"/>
                <a:cs typeface="Arial"/>
                <a:sym typeface="Arial"/>
              </a:rPr>
              <a:t>, то их зададут до показа, а не в процессе.</a:t>
            </a:r>
            <a:endParaRPr/>
          </a:p>
        </p:txBody>
      </p:sp>
      <p:cxnSp>
        <p:nvCxnSpPr>
          <p:cNvPr id="463" name="Google Shape;463;p28"/>
          <p:cNvCxnSpPr/>
          <p:nvPr/>
        </p:nvCxnSpPr>
        <p:spPr>
          <a:xfrm>
            <a:off x="12616849" y="1201435"/>
            <a:ext cx="0" cy="10160793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64" name="Google Shape;464;p28"/>
          <p:cNvCxnSpPr/>
          <p:nvPr/>
        </p:nvCxnSpPr>
        <p:spPr>
          <a:xfrm>
            <a:off x="0" y="1201432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65" name="Google Shape;465;p28"/>
          <p:cNvSpPr txBox="1"/>
          <p:nvPr/>
        </p:nvSpPr>
        <p:spPr>
          <a:xfrm>
            <a:off x="1" y="235529"/>
            <a:ext cx="2010409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13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13. Отправляй памятки до показа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0" y="433689"/>
            <a:ext cx="13275733" cy="676252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9"/>
          <p:cNvSpPr/>
          <p:nvPr/>
        </p:nvSpPr>
        <p:spPr>
          <a:xfrm>
            <a:off x="1712508" y="6438760"/>
            <a:ext cx="10363200" cy="533401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72" name="Google Shape;472;p29"/>
          <p:cNvSpPr txBox="1"/>
          <p:nvPr/>
        </p:nvSpPr>
        <p:spPr>
          <a:xfrm>
            <a:off x="13149791" y="440599"/>
            <a:ext cx="660611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Собственнику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 txBox="1"/>
          <p:nvPr/>
        </p:nvSpPr>
        <p:spPr>
          <a:xfrm>
            <a:off x="13497983" y="6436706"/>
            <a:ext cx="660611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Клиенту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85937" y="1155395"/>
            <a:ext cx="6069972" cy="469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85937" y="7196210"/>
            <a:ext cx="6183425" cy="348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8451" y="7524544"/>
            <a:ext cx="5943599" cy="331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/>
          <p:nvPr/>
        </p:nvSpPr>
        <p:spPr>
          <a:xfrm>
            <a:off x="8061312" y="6519120"/>
            <a:ext cx="3486034" cy="3375240"/>
          </a:xfrm>
          <a:prstGeom prst="ellipse">
            <a:avLst/>
          </a:prstGeom>
          <a:noFill/>
          <a:ln cap="flat" cmpd="sng" w="28575">
            <a:solidFill>
              <a:srgbClr val="BCA17D">
                <a:alpha val="3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" name="Google Shape;74;p3"/>
          <p:cNvGrpSpPr/>
          <p:nvPr/>
        </p:nvGrpSpPr>
        <p:grpSpPr>
          <a:xfrm>
            <a:off x="8223796" y="6684914"/>
            <a:ext cx="3175626" cy="3623278"/>
            <a:chOff x="8675142" y="1206324"/>
            <a:chExt cx="2470410" cy="2911176"/>
          </a:xfrm>
        </p:grpSpPr>
        <p:grpSp>
          <p:nvGrpSpPr>
            <p:cNvPr id="75" name="Google Shape;75;p3"/>
            <p:cNvGrpSpPr/>
            <p:nvPr/>
          </p:nvGrpSpPr>
          <p:grpSpPr>
            <a:xfrm>
              <a:off x="8675142" y="1206324"/>
              <a:ext cx="2470410" cy="2911176"/>
              <a:chOff x="1436633" y="515072"/>
              <a:chExt cx="4318904" cy="5089476"/>
            </a:xfrm>
          </p:grpSpPr>
          <p:sp>
            <p:nvSpPr>
              <p:cNvPr id="76" name="Google Shape;76;p3"/>
              <p:cNvSpPr/>
              <p:nvPr/>
            </p:nvSpPr>
            <p:spPr>
              <a:xfrm rot="10800000">
                <a:off x="3046535" y="4657049"/>
                <a:ext cx="1099099" cy="947499"/>
              </a:xfrm>
              <a:prstGeom prst="triangle">
                <a:avLst>
                  <a:gd fmla="val 50000" name="adj"/>
                </a:avLst>
              </a:prstGeom>
              <a:solidFill>
                <a:srgbClr val="1577FA"/>
              </a:solidFill>
              <a:ln cap="flat" cmpd="sng" w="571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436633" y="515072"/>
                <a:ext cx="4318904" cy="4318904"/>
              </a:xfrm>
              <a:custGeom>
                <a:rect b="b" l="l" r="r" t="t"/>
                <a:pathLst>
                  <a:path extrusionOk="0" h="3863642" w="3863642">
                    <a:moveTo>
                      <a:pt x="1931821" y="720080"/>
                    </a:moveTo>
                    <a:cubicBezTo>
                      <a:pt x="1262595" y="720080"/>
                      <a:pt x="720080" y="1262595"/>
                      <a:pt x="720080" y="1931821"/>
                    </a:cubicBezTo>
                    <a:cubicBezTo>
                      <a:pt x="720080" y="2601047"/>
                      <a:pt x="1262595" y="3143562"/>
                      <a:pt x="1931821" y="3143562"/>
                    </a:cubicBezTo>
                    <a:cubicBezTo>
                      <a:pt x="2601047" y="3143562"/>
                      <a:pt x="3143562" y="2601047"/>
                      <a:pt x="3143562" y="1931821"/>
                    </a:cubicBezTo>
                    <a:cubicBezTo>
                      <a:pt x="3143562" y="1262595"/>
                      <a:pt x="2601047" y="720080"/>
                      <a:pt x="1931821" y="720080"/>
                    </a:cubicBezTo>
                    <a:close/>
                    <a:moveTo>
                      <a:pt x="1931821" y="0"/>
                    </a:moveTo>
                    <a:cubicBezTo>
                      <a:pt x="2998736" y="0"/>
                      <a:pt x="3863642" y="864906"/>
                      <a:pt x="3863642" y="1931821"/>
                    </a:cubicBezTo>
                    <a:cubicBezTo>
                      <a:pt x="3863642" y="2998736"/>
                      <a:pt x="2998736" y="3863642"/>
                      <a:pt x="1931821" y="3863642"/>
                    </a:cubicBezTo>
                    <a:cubicBezTo>
                      <a:pt x="864906" y="3863642"/>
                      <a:pt x="0" y="2998736"/>
                      <a:pt x="0" y="1931821"/>
                    </a:cubicBezTo>
                    <a:cubicBezTo>
                      <a:pt x="0" y="864906"/>
                      <a:pt x="864906" y="0"/>
                      <a:pt x="1931821" y="0"/>
                    </a:cubicBezTo>
                    <a:close/>
                  </a:path>
                </a:pathLst>
              </a:custGeom>
              <a:solidFill>
                <a:srgbClr val="1577FA"/>
              </a:solidFill>
              <a:ln>
                <a:noFill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" name="Google Shape;78;p3"/>
            <p:cNvSpPr/>
            <p:nvPr/>
          </p:nvSpPr>
          <p:spPr>
            <a:xfrm>
              <a:off x="9130947" y="1662071"/>
              <a:ext cx="1558800" cy="1558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9" name="Google Shape;79;p3"/>
          <p:cNvCxnSpPr/>
          <p:nvPr/>
        </p:nvCxnSpPr>
        <p:spPr>
          <a:xfrm>
            <a:off x="0" y="582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" name="Google Shape;80;p3"/>
          <p:cNvSpPr txBox="1"/>
          <p:nvPr/>
        </p:nvSpPr>
        <p:spPr>
          <a:xfrm>
            <a:off x="8248968" y="10577699"/>
            <a:ext cx="3722548" cy="498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vipoffice-moscow.ru</a:t>
            </a:r>
            <a:endParaRPr sz="263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/>
          <p:nvPr/>
        </p:nvSpPr>
        <p:spPr>
          <a:xfrm>
            <a:off x="9688021" y="10316981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BCA17D"/>
          </a:solidFill>
          <a:ln>
            <a:noFill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4175494" y="6519120"/>
            <a:ext cx="3486034" cy="3375240"/>
          </a:xfrm>
          <a:prstGeom prst="ellipse">
            <a:avLst/>
          </a:prstGeom>
          <a:noFill/>
          <a:ln cap="flat" cmpd="sng" w="28575">
            <a:solidFill>
              <a:srgbClr val="93B3D7">
                <a:alpha val="3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" name="Google Shape;83;p3"/>
          <p:cNvGrpSpPr/>
          <p:nvPr/>
        </p:nvGrpSpPr>
        <p:grpSpPr>
          <a:xfrm>
            <a:off x="4338962" y="6703386"/>
            <a:ext cx="3175626" cy="3623278"/>
            <a:chOff x="1131435" y="1206324"/>
            <a:chExt cx="2470410" cy="2911176"/>
          </a:xfrm>
        </p:grpSpPr>
        <p:sp>
          <p:nvSpPr>
            <p:cNvPr id="84" name="Google Shape;84;p3"/>
            <p:cNvSpPr/>
            <p:nvPr/>
          </p:nvSpPr>
          <p:spPr>
            <a:xfrm>
              <a:off x="1587240" y="1662071"/>
              <a:ext cx="1558800" cy="1558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" name="Google Shape;85;p3"/>
            <p:cNvGrpSpPr/>
            <p:nvPr/>
          </p:nvGrpSpPr>
          <p:grpSpPr>
            <a:xfrm>
              <a:off x="1131435" y="1206324"/>
              <a:ext cx="2470410" cy="2911176"/>
              <a:chOff x="1436633" y="515072"/>
              <a:chExt cx="4318904" cy="5089476"/>
            </a:xfrm>
          </p:grpSpPr>
          <p:sp>
            <p:nvSpPr>
              <p:cNvPr id="86" name="Google Shape;86;p3"/>
              <p:cNvSpPr/>
              <p:nvPr/>
            </p:nvSpPr>
            <p:spPr>
              <a:xfrm rot="10800000">
                <a:off x="3046535" y="4657049"/>
                <a:ext cx="1099099" cy="947499"/>
              </a:xfrm>
              <a:prstGeom prst="triangle">
                <a:avLst>
                  <a:gd fmla="val 50000" name="adj"/>
                </a:avLst>
              </a:prstGeom>
              <a:solidFill>
                <a:srgbClr val="1577FA"/>
              </a:solidFill>
              <a:ln cap="flat" cmpd="sng" w="571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1436633" y="515072"/>
                <a:ext cx="4318904" cy="4318904"/>
              </a:xfrm>
              <a:custGeom>
                <a:rect b="b" l="l" r="r" t="t"/>
                <a:pathLst>
                  <a:path extrusionOk="0" h="3863642" w="3863642">
                    <a:moveTo>
                      <a:pt x="1931821" y="720080"/>
                    </a:moveTo>
                    <a:cubicBezTo>
                      <a:pt x="1262595" y="720080"/>
                      <a:pt x="720080" y="1262595"/>
                      <a:pt x="720080" y="1931821"/>
                    </a:cubicBezTo>
                    <a:cubicBezTo>
                      <a:pt x="720080" y="2601047"/>
                      <a:pt x="1262595" y="3143562"/>
                      <a:pt x="1931821" y="3143562"/>
                    </a:cubicBezTo>
                    <a:cubicBezTo>
                      <a:pt x="2601047" y="3143562"/>
                      <a:pt x="3143562" y="2601047"/>
                      <a:pt x="3143562" y="1931821"/>
                    </a:cubicBezTo>
                    <a:cubicBezTo>
                      <a:pt x="3143562" y="1262595"/>
                      <a:pt x="2601047" y="720080"/>
                      <a:pt x="1931821" y="720080"/>
                    </a:cubicBezTo>
                    <a:close/>
                    <a:moveTo>
                      <a:pt x="1931821" y="0"/>
                    </a:moveTo>
                    <a:cubicBezTo>
                      <a:pt x="2998736" y="0"/>
                      <a:pt x="3863642" y="864906"/>
                      <a:pt x="3863642" y="1931821"/>
                    </a:cubicBezTo>
                    <a:cubicBezTo>
                      <a:pt x="3863642" y="2998736"/>
                      <a:pt x="2998736" y="3863642"/>
                      <a:pt x="1931821" y="3863642"/>
                    </a:cubicBezTo>
                    <a:cubicBezTo>
                      <a:pt x="864906" y="3863642"/>
                      <a:pt x="0" y="2998736"/>
                      <a:pt x="0" y="1931821"/>
                    </a:cubicBezTo>
                    <a:cubicBezTo>
                      <a:pt x="0" y="864906"/>
                      <a:pt x="864906" y="0"/>
                      <a:pt x="1931821" y="0"/>
                    </a:cubicBezTo>
                    <a:close/>
                  </a:path>
                </a:pathLst>
              </a:custGeom>
              <a:solidFill>
                <a:srgbClr val="1577FA"/>
              </a:solidFill>
              <a:ln>
                <a:noFill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" name="Google Shape;88;p3"/>
          <p:cNvSpPr/>
          <p:nvPr/>
        </p:nvSpPr>
        <p:spPr>
          <a:xfrm>
            <a:off x="4110584" y="7781018"/>
            <a:ext cx="3626843" cy="8070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p3"/>
          <p:cNvGrpSpPr/>
          <p:nvPr/>
        </p:nvGrpSpPr>
        <p:grpSpPr>
          <a:xfrm>
            <a:off x="4217475" y="7818048"/>
            <a:ext cx="741299" cy="738527"/>
            <a:chOff x="-8" y="4"/>
            <a:chExt cx="3743" cy="3729"/>
          </a:xfrm>
        </p:grpSpPr>
        <p:sp>
          <p:nvSpPr>
            <p:cNvPr id="90" name="Google Shape;90;p3"/>
            <p:cNvSpPr/>
            <p:nvPr/>
          </p:nvSpPr>
          <p:spPr>
            <a:xfrm>
              <a:off x="-8" y="4"/>
              <a:ext cx="3743" cy="3729"/>
            </a:xfrm>
            <a:custGeom>
              <a:rect b="b" l="l" r="r" t="t"/>
              <a:pathLst>
                <a:path extrusionOk="0" h="1570" w="1576">
                  <a:moveTo>
                    <a:pt x="212" y="716"/>
                  </a:moveTo>
                  <a:cubicBezTo>
                    <a:pt x="212" y="811"/>
                    <a:pt x="212" y="811"/>
                    <a:pt x="212" y="811"/>
                  </a:cubicBezTo>
                  <a:cubicBezTo>
                    <a:pt x="81" y="811"/>
                    <a:pt x="81" y="811"/>
                    <a:pt x="81" y="811"/>
                  </a:cubicBezTo>
                  <a:lnTo>
                    <a:pt x="212" y="716"/>
                  </a:lnTo>
                  <a:close/>
                  <a:moveTo>
                    <a:pt x="788" y="109"/>
                  </a:moveTo>
                  <a:cubicBezTo>
                    <a:pt x="1291" y="392"/>
                    <a:pt x="1291" y="392"/>
                    <a:pt x="1291" y="392"/>
                  </a:cubicBezTo>
                  <a:cubicBezTo>
                    <a:pt x="285" y="392"/>
                    <a:pt x="285" y="392"/>
                    <a:pt x="285" y="392"/>
                  </a:cubicBezTo>
                  <a:lnTo>
                    <a:pt x="788" y="109"/>
                  </a:lnTo>
                  <a:close/>
                  <a:moveTo>
                    <a:pt x="448" y="131"/>
                  </a:moveTo>
                  <a:cubicBezTo>
                    <a:pt x="526" y="131"/>
                    <a:pt x="526" y="131"/>
                    <a:pt x="526" y="131"/>
                  </a:cubicBezTo>
                  <a:cubicBezTo>
                    <a:pt x="526" y="196"/>
                    <a:pt x="526" y="196"/>
                    <a:pt x="526" y="196"/>
                  </a:cubicBezTo>
                  <a:cubicBezTo>
                    <a:pt x="448" y="241"/>
                    <a:pt x="448" y="241"/>
                    <a:pt x="448" y="241"/>
                  </a:cubicBezTo>
                  <a:lnTo>
                    <a:pt x="448" y="131"/>
                  </a:lnTo>
                  <a:close/>
                  <a:moveTo>
                    <a:pt x="1050" y="131"/>
                  </a:moveTo>
                  <a:cubicBezTo>
                    <a:pt x="1128" y="131"/>
                    <a:pt x="1128" y="131"/>
                    <a:pt x="1128" y="131"/>
                  </a:cubicBezTo>
                  <a:cubicBezTo>
                    <a:pt x="1128" y="241"/>
                    <a:pt x="1128" y="241"/>
                    <a:pt x="1128" y="241"/>
                  </a:cubicBezTo>
                  <a:cubicBezTo>
                    <a:pt x="1050" y="196"/>
                    <a:pt x="1050" y="196"/>
                    <a:pt x="1050" y="196"/>
                  </a:cubicBezTo>
                  <a:lnTo>
                    <a:pt x="1050" y="131"/>
                  </a:lnTo>
                  <a:close/>
                  <a:moveTo>
                    <a:pt x="1495" y="811"/>
                  </a:moveTo>
                  <a:cubicBezTo>
                    <a:pt x="1364" y="811"/>
                    <a:pt x="1364" y="811"/>
                    <a:pt x="1364" y="811"/>
                  </a:cubicBezTo>
                  <a:cubicBezTo>
                    <a:pt x="1364" y="716"/>
                    <a:pt x="1364" y="716"/>
                    <a:pt x="1364" y="716"/>
                  </a:cubicBezTo>
                  <a:lnTo>
                    <a:pt x="1495" y="811"/>
                  </a:lnTo>
                  <a:close/>
                  <a:moveTo>
                    <a:pt x="265" y="445"/>
                  </a:moveTo>
                  <a:cubicBezTo>
                    <a:pt x="1311" y="445"/>
                    <a:pt x="1311" y="445"/>
                    <a:pt x="1311" y="445"/>
                  </a:cubicBezTo>
                  <a:cubicBezTo>
                    <a:pt x="1311" y="811"/>
                    <a:pt x="1311" y="811"/>
                    <a:pt x="1311" y="811"/>
                  </a:cubicBezTo>
                  <a:cubicBezTo>
                    <a:pt x="265" y="811"/>
                    <a:pt x="265" y="811"/>
                    <a:pt x="265" y="811"/>
                  </a:cubicBezTo>
                  <a:lnTo>
                    <a:pt x="265" y="445"/>
                  </a:lnTo>
                  <a:close/>
                  <a:moveTo>
                    <a:pt x="1468" y="1204"/>
                  </a:moveTo>
                  <a:cubicBezTo>
                    <a:pt x="1154" y="1204"/>
                    <a:pt x="1154" y="1204"/>
                    <a:pt x="1154" y="1204"/>
                  </a:cubicBezTo>
                  <a:cubicBezTo>
                    <a:pt x="1140" y="1204"/>
                    <a:pt x="1128" y="1215"/>
                    <a:pt x="1128" y="1230"/>
                  </a:cubicBezTo>
                  <a:cubicBezTo>
                    <a:pt x="1128" y="1244"/>
                    <a:pt x="1140" y="1256"/>
                    <a:pt x="1154" y="1256"/>
                  </a:cubicBezTo>
                  <a:cubicBezTo>
                    <a:pt x="1468" y="1256"/>
                    <a:pt x="1468" y="1256"/>
                    <a:pt x="1468" y="1256"/>
                  </a:cubicBezTo>
                  <a:cubicBezTo>
                    <a:pt x="1468" y="1308"/>
                    <a:pt x="1468" y="1308"/>
                    <a:pt x="1468" y="1308"/>
                  </a:cubicBezTo>
                  <a:cubicBezTo>
                    <a:pt x="1050" y="1308"/>
                    <a:pt x="1050" y="1308"/>
                    <a:pt x="1050" y="1308"/>
                  </a:cubicBezTo>
                  <a:cubicBezTo>
                    <a:pt x="1050" y="1256"/>
                    <a:pt x="1050" y="1256"/>
                    <a:pt x="1050" y="1256"/>
                  </a:cubicBezTo>
                  <a:cubicBezTo>
                    <a:pt x="1050" y="1227"/>
                    <a:pt x="1026" y="1204"/>
                    <a:pt x="997" y="1204"/>
                  </a:cubicBezTo>
                  <a:cubicBezTo>
                    <a:pt x="971" y="1204"/>
                    <a:pt x="971" y="1204"/>
                    <a:pt x="971" y="1204"/>
                  </a:cubicBezTo>
                  <a:cubicBezTo>
                    <a:pt x="971" y="1099"/>
                    <a:pt x="971" y="1099"/>
                    <a:pt x="971" y="1099"/>
                  </a:cubicBezTo>
                  <a:cubicBezTo>
                    <a:pt x="971" y="998"/>
                    <a:pt x="889" y="916"/>
                    <a:pt x="788" y="916"/>
                  </a:cubicBezTo>
                  <a:cubicBezTo>
                    <a:pt x="687" y="916"/>
                    <a:pt x="605" y="998"/>
                    <a:pt x="605" y="1099"/>
                  </a:cubicBezTo>
                  <a:cubicBezTo>
                    <a:pt x="605" y="1204"/>
                    <a:pt x="605" y="1204"/>
                    <a:pt x="605" y="1204"/>
                  </a:cubicBezTo>
                  <a:cubicBezTo>
                    <a:pt x="579" y="1204"/>
                    <a:pt x="579" y="1204"/>
                    <a:pt x="579" y="1204"/>
                  </a:cubicBezTo>
                  <a:cubicBezTo>
                    <a:pt x="550" y="1204"/>
                    <a:pt x="526" y="1227"/>
                    <a:pt x="526" y="1256"/>
                  </a:cubicBezTo>
                  <a:cubicBezTo>
                    <a:pt x="526" y="1308"/>
                    <a:pt x="526" y="1308"/>
                    <a:pt x="526" y="1308"/>
                  </a:cubicBezTo>
                  <a:cubicBezTo>
                    <a:pt x="108" y="1308"/>
                    <a:pt x="108" y="1308"/>
                    <a:pt x="108" y="1308"/>
                  </a:cubicBezTo>
                  <a:cubicBezTo>
                    <a:pt x="108" y="1256"/>
                    <a:pt x="108" y="1256"/>
                    <a:pt x="108" y="1256"/>
                  </a:cubicBezTo>
                  <a:cubicBezTo>
                    <a:pt x="422" y="1256"/>
                    <a:pt x="422" y="1256"/>
                    <a:pt x="422" y="1256"/>
                  </a:cubicBezTo>
                  <a:cubicBezTo>
                    <a:pt x="436" y="1256"/>
                    <a:pt x="448" y="1244"/>
                    <a:pt x="448" y="1230"/>
                  </a:cubicBezTo>
                  <a:cubicBezTo>
                    <a:pt x="448" y="1215"/>
                    <a:pt x="436" y="1204"/>
                    <a:pt x="422" y="1204"/>
                  </a:cubicBezTo>
                  <a:cubicBezTo>
                    <a:pt x="108" y="1204"/>
                    <a:pt x="108" y="1204"/>
                    <a:pt x="108" y="1204"/>
                  </a:cubicBezTo>
                  <a:cubicBezTo>
                    <a:pt x="108" y="863"/>
                    <a:pt x="108" y="863"/>
                    <a:pt x="108" y="863"/>
                  </a:cubicBezTo>
                  <a:cubicBezTo>
                    <a:pt x="1468" y="863"/>
                    <a:pt x="1468" y="863"/>
                    <a:pt x="1468" y="863"/>
                  </a:cubicBezTo>
                  <a:lnTo>
                    <a:pt x="1468" y="1204"/>
                  </a:lnTo>
                  <a:close/>
                  <a:moveTo>
                    <a:pt x="1050" y="1413"/>
                  </a:moveTo>
                  <a:cubicBezTo>
                    <a:pt x="526" y="1413"/>
                    <a:pt x="526" y="1413"/>
                    <a:pt x="526" y="1413"/>
                  </a:cubicBezTo>
                  <a:cubicBezTo>
                    <a:pt x="526" y="1361"/>
                    <a:pt x="526" y="1361"/>
                    <a:pt x="526" y="1361"/>
                  </a:cubicBezTo>
                  <a:cubicBezTo>
                    <a:pt x="1050" y="1361"/>
                    <a:pt x="1050" y="1361"/>
                    <a:pt x="1050" y="1361"/>
                  </a:cubicBezTo>
                  <a:lnTo>
                    <a:pt x="1050" y="1413"/>
                  </a:lnTo>
                  <a:close/>
                  <a:moveTo>
                    <a:pt x="1102" y="1518"/>
                  </a:moveTo>
                  <a:cubicBezTo>
                    <a:pt x="474" y="1518"/>
                    <a:pt x="474" y="1518"/>
                    <a:pt x="474" y="1518"/>
                  </a:cubicBezTo>
                  <a:cubicBezTo>
                    <a:pt x="474" y="1465"/>
                    <a:pt x="474" y="1465"/>
                    <a:pt x="474" y="1465"/>
                  </a:cubicBezTo>
                  <a:cubicBezTo>
                    <a:pt x="1102" y="1465"/>
                    <a:pt x="1102" y="1465"/>
                    <a:pt x="1102" y="1465"/>
                  </a:cubicBezTo>
                  <a:lnTo>
                    <a:pt x="1102" y="1518"/>
                  </a:lnTo>
                  <a:close/>
                  <a:moveTo>
                    <a:pt x="945" y="1256"/>
                  </a:moveTo>
                  <a:cubicBezTo>
                    <a:pt x="997" y="1256"/>
                    <a:pt x="997" y="1256"/>
                    <a:pt x="997" y="1256"/>
                  </a:cubicBezTo>
                  <a:cubicBezTo>
                    <a:pt x="997" y="1308"/>
                    <a:pt x="997" y="1308"/>
                    <a:pt x="997" y="1308"/>
                  </a:cubicBezTo>
                  <a:cubicBezTo>
                    <a:pt x="579" y="1308"/>
                    <a:pt x="579" y="1308"/>
                    <a:pt x="579" y="1308"/>
                  </a:cubicBezTo>
                  <a:cubicBezTo>
                    <a:pt x="579" y="1256"/>
                    <a:pt x="579" y="1256"/>
                    <a:pt x="579" y="1256"/>
                  </a:cubicBezTo>
                  <a:lnTo>
                    <a:pt x="945" y="1256"/>
                  </a:lnTo>
                  <a:close/>
                  <a:moveTo>
                    <a:pt x="762" y="1204"/>
                  </a:moveTo>
                  <a:cubicBezTo>
                    <a:pt x="657" y="1204"/>
                    <a:pt x="657" y="1204"/>
                    <a:pt x="657" y="1204"/>
                  </a:cubicBezTo>
                  <a:cubicBezTo>
                    <a:pt x="657" y="1099"/>
                    <a:pt x="657" y="1099"/>
                    <a:pt x="657" y="1099"/>
                  </a:cubicBezTo>
                  <a:cubicBezTo>
                    <a:pt x="657" y="1037"/>
                    <a:pt x="701" y="983"/>
                    <a:pt x="762" y="971"/>
                  </a:cubicBezTo>
                  <a:lnTo>
                    <a:pt x="762" y="1204"/>
                  </a:lnTo>
                  <a:close/>
                  <a:moveTo>
                    <a:pt x="919" y="1099"/>
                  </a:moveTo>
                  <a:cubicBezTo>
                    <a:pt x="919" y="1204"/>
                    <a:pt x="919" y="1204"/>
                    <a:pt x="919" y="1204"/>
                  </a:cubicBezTo>
                  <a:cubicBezTo>
                    <a:pt x="814" y="1204"/>
                    <a:pt x="814" y="1204"/>
                    <a:pt x="814" y="1204"/>
                  </a:cubicBezTo>
                  <a:cubicBezTo>
                    <a:pt x="814" y="971"/>
                    <a:pt x="814" y="971"/>
                    <a:pt x="814" y="971"/>
                  </a:cubicBezTo>
                  <a:cubicBezTo>
                    <a:pt x="875" y="983"/>
                    <a:pt x="919" y="1037"/>
                    <a:pt x="919" y="1099"/>
                  </a:cubicBezTo>
                  <a:close/>
                  <a:moveTo>
                    <a:pt x="43" y="863"/>
                  </a:moveTo>
                  <a:cubicBezTo>
                    <a:pt x="55" y="863"/>
                    <a:pt x="55" y="863"/>
                    <a:pt x="55" y="863"/>
                  </a:cubicBezTo>
                  <a:cubicBezTo>
                    <a:pt x="55" y="1308"/>
                    <a:pt x="55" y="1308"/>
                    <a:pt x="55" y="1308"/>
                  </a:cubicBezTo>
                  <a:cubicBezTo>
                    <a:pt x="55" y="1337"/>
                    <a:pt x="79" y="1361"/>
                    <a:pt x="108" y="1361"/>
                  </a:cubicBezTo>
                  <a:cubicBezTo>
                    <a:pt x="474" y="1361"/>
                    <a:pt x="474" y="1361"/>
                    <a:pt x="474" y="1361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45" y="1413"/>
                    <a:pt x="422" y="1436"/>
                    <a:pt x="422" y="1465"/>
                  </a:cubicBezTo>
                  <a:cubicBezTo>
                    <a:pt x="422" y="1518"/>
                    <a:pt x="422" y="1518"/>
                    <a:pt x="422" y="1518"/>
                  </a:cubicBezTo>
                  <a:cubicBezTo>
                    <a:pt x="422" y="1547"/>
                    <a:pt x="445" y="1570"/>
                    <a:pt x="474" y="1570"/>
                  </a:cubicBezTo>
                  <a:cubicBezTo>
                    <a:pt x="1102" y="1570"/>
                    <a:pt x="1102" y="1570"/>
                    <a:pt x="1102" y="1570"/>
                  </a:cubicBezTo>
                  <a:cubicBezTo>
                    <a:pt x="1131" y="1570"/>
                    <a:pt x="1154" y="1547"/>
                    <a:pt x="1154" y="1518"/>
                  </a:cubicBezTo>
                  <a:cubicBezTo>
                    <a:pt x="1154" y="1465"/>
                    <a:pt x="1154" y="1465"/>
                    <a:pt x="1154" y="1465"/>
                  </a:cubicBezTo>
                  <a:cubicBezTo>
                    <a:pt x="1154" y="1436"/>
                    <a:pt x="1131" y="1413"/>
                    <a:pt x="1102" y="1413"/>
                  </a:cubicBezTo>
                  <a:cubicBezTo>
                    <a:pt x="1102" y="1361"/>
                    <a:pt x="1102" y="1361"/>
                    <a:pt x="1102" y="1361"/>
                  </a:cubicBezTo>
                  <a:cubicBezTo>
                    <a:pt x="1468" y="1361"/>
                    <a:pt x="1468" y="1361"/>
                    <a:pt x="1468" y="1361"/>
                  </a:cubicBezTo>
                  <a:cubicBezTo>
                    <a:pt x="1497" y="1361"/>
                    <a:pt x="1521" y="1337"/>
                    <a:pt x="1521" y="1308"/>
                  </a:cubicBezTo>
                  <a:cubicBezTo>
                    <a:pt x="1521" y="863"/>
                    <a:pt x="1521" y="863"/>
                    <a:pt x="1521" y="863"/>
                  </a:cubicBezTo>
                  <a:cubicBezTo>
                    <a:pt x="1533" y="863"/>
                    <a:pt x="1533" y="863"/>
                    <a:pt x="1533" y="863"/>
                  </a:cubicBezTo>
                  <a:cubicBezTo>
                    <a:pt x="1550" y="863"/>
                    <a:pt x="1566" y="852"/>
                    <a:pt x="1571" y="836"/>
                  </a:cubicBezTo>
                  <a:cubicBezTo>
                    <a:pt x="1576" y="820"/>
                    <a:pt x="1571" y="802"/>
                    <a:pt x="1557" y="792"/>
                  </a:cubicBezTo>
                  <a:cubicBezTo>
                    <a:pt x="1364" y="651"/>
                    <a:pt x="1364" y="651"/>
                    <a:pt x="1364" y="651"/>
                  </a:cubicBezTo>
                  <a:cubicBezTo>
                    <a:pt x="1364" y="437"/>
                    <a:pt x="1364" y="437"/>
                    <a:pt x="1364" y="437"/>
                  </a:cubicBezTo>
                  <a:cubicBezTo>
                    <a:pt x="1374" y="429"/>
                    <a:pt x="1380" y="416"/>
                    <a:pt x="1379" y="403"/>
                  </a:cubicBezTo>
                  <a:cubicBezTo>
                    <a:pt x="1378" y="390"/>
                    <a:pt x="1371" y="378"/>
                    <a:pt x="1359" y="371"/>
                  </a:cubicBezTo>
                  <a:cubicBezTo>
                    <a:pt x="1180" y="270"/>
                    <a:pt x="1180" y="270"/>
                    <a:pt x="1180" y="270"/>
                  </a:cubicBezTo>
                  <a:cubicBezTo>
                    <a:pt x="1180" y="131"/>
                    <a:pt x="1180" y="131"/>
                    <a:pt x="1180" y="131"/>
                  </a:cubicBezTo>
                  <a:cubicBezTo>
                    <a:pt x="1180" y="112"/>
                    <a:pt x="1171" y="95"/>
                    <a:pt x="1154" y="86"/>
                  </a:cubicBezTo>
                  <a:cubicBezTo>
                    <a:pt x="1154" y="26"/>
                    <a:pt x="1154" y="26"/>
                    <a:pt x="1154" y="26"/>
                  </a:cubicBezTo>
                  <a:cubicBezTo>
                    <a:pt x="1154" y="12"/>
                    <a:pt x="1143" y="0"/>
                    <a:pt x="1128" y="0"/>
                  </a:cubicBezTo>
                  <a:cubicBezTo>
                    <a:pt x="1114" y="0"/>
                    <a:pt x="1102" y="12"/>
                    <a:pt x="1102" y="26"/>
                  </a:cubicBezTo>
                  <a:cubicBezTo>
                    <a:pt x="1102" y="78"/>
                    <a:pt x="1102" y="78"/>
                    <a:pt x="1102" y="78"/>
                  </a:cubicBezTo>
                  <a:cubicBezTo>
                    <a:pt x="1076" y="78"/>
                    <a:pt x="1076" y="78"/>
                    <a:pt x="1076" y="78"/>
                  </a:cubicBezTo>
                  <a:cubicBezTo>
                    <a:pt x="1076" y="26"/>
                    <a:pt x="1076" y="26"/>
                    <a:pt x="1076" y="26"/>
                  </a:cubicBezTo>
                  <a:cubicBezTo>
                    <a:pt x="1076" y="12"/>
                    <a:pt x="1064" y="0"/>
                    <a:pt x="1050" y="0"/>
                  </a:cubicBezTo>
                  <a:cubicBezTo>
                    <a:pt x="1035" y="0"/>
                    <a:pt x="1023" y="12"/>
                    <a:pt x="1023" y="26"/>
                  </a:cubicBezTo>
                  <a:cubicBezTo>
                    <a:pt x="1023" y="86"/>
                    <a:pt x="1023" y="86"/>
                    <a:pt x="1023" y="86"/>
                  </a:cubicBezTo>
                  <a:cubicBezTo>
                    <a:pt x="1007" y="95"/>
                    <a:pt x="997" y="112"/>
                    <a:pt x="997" y="131"/>
                  </a:cubicBezTo>
                  <a:cubicBezTo>
                    <a:pt x="997" y="167"/>
                    <a:pt x="997" y="167"/>
                    <a:pt x="997" y="167"/>
                  </a:cubicBezTo>
                  <a:cubicBezTo>
                    <a:pt x="807" y="60"/>
                    <a:pt x="807" y="60"/>
                    <a:pt x="807" y="60"/>
                  </a:cubicBezTo>
                  <a:cubicBezTo>
                    <a:pt x="795" y="53"/>
                    <a:pt x="781" y="53"/>
                    <a:pt x="769" y="60"/>
                  </a:cubicBezTo>
                  <a:cubicBezTo>
                    <a:pt x="579" y="167"/>
                    <a:pt x="579" y="167"/>
                    <a:pt x="579" y="167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9" y="112"/>
                    <a:pt x="569" y="95"/>
                    <a:pt x="552" y="86"/>
                  </a:cubicBezTo>
                  <a:cubicBezTo>
                    <a:pt x="552" y="26"/>
                    <a:pt x="552" y="26"/>
                    <a:pt x="552" y="26"/>
                  </a:cubicBezTo>
                  <a:cubicBezTo>
                    <a:pt x="552" y="12"/>
                    <a:pt x="541" y="0"/>
                    <a:pt x="526" y="0"/>
                  </a:cubicBezTo>
                  <a:cubicBezTo>
                    <a:pt x="512" y="0"/>
                    <a:pt x="500" y="12"/>
                    <a:pt x="500" y="26"/>
                  </a:cubicBezTo>
                  <a:cubicBezTo>
                    <a:pt x="500" y="78"/>
                    <a:pt x="500" y="78"/>
                    <a:pt x="500" y="78"/>
                  </a:cubicBezTo>
                  <a:cubicBezTo>
                    <a:pt x="474" y="78"/>
                    <a:pt x="474" y="78"/>
                    <a:pt x="474" y="78"/>
                  </a:cubicBezTo>
                  <a:cubicBezTo>
                    <a:pt x="474" y="26"/>
                    <a:pt x="474" y="26"/>
                    <a:pt x="474" y="26"/>
                  </a:cubicBezTo>
                  <a:cubicBezTo>
                    <a:pt x="474" y="12"/>
                    <a:pt x="462" y="0"/>
                    <a:pt x="448" y="0"/>
                  </a:cubicBezTo>
                  <a:cubicBezTo>
                    <a:pt x="433" y="0"/>
                    <a:pt x="422" y="12"/>
                    <a:pt x="422" y="26"/>
                  </a:cubicBezTo>
                  <a:cubicBezTo>
                    <a:pt x="422" y="86"/>
                    <a:pt x="422" y="86"/>
                    <a:pt x="422" y="86"/>
                  </a:cubicBezTo>
                  <a:cubicBezTo>
                    <a:pt x="405" y="95"/>
                    <a:pt x="395" y="112"/>
                    <a:pt x="395" y="131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217" y="371"/>
                    <a:pt x="217" y="371"/>
                    <a:pt x="217" y="371"/>
                  </a:cubicBezTo>
                  <a:cubicBezTo>
                    <a:pt x="205" y="378"/>
                    <a:pt x="198" y="390"/>
                    <a:pt x="197" y="403"/>
                  </a:cubicBezTo>
                  <a:cubicBezTo>
                    <a:pt x="196" y="416"/>
                    <a:pt x="202" y="429"/>
                    <a:pt x="212" y="437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19" y="792"/>
                    <a:pt x="19" y="792"/>
                    <a:pt x="19" y="792"/>
                  </a:cubicBezTo>
                  <a:cubicBezTo>
                    <a:pt x="5" y="802"/>
                    <a:pt x="0" y="820"/>
                    <a:pt x="5" y="836"/>
                  </a:cubicBezTo>
                  <a:cubicBezTo>
                    <a:pt x="10" y="852"/>
                    <a:pt x="26" y="863"/>
                    <a:pt x="43" y="863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72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2" y="209"/>
                  </a:lnTo>
                  <a:close/>
                  <a:moveTo>
                    <a:pt x="10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868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3" y="209"/>
                  </a:moveTo>
                  <a:cubicBezTo>
                    <a:pt x="53" y="52"/>
                    <a:pt x="53" y="52"/>
                    <a:pt x="53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3" y="209"/>
                  </a:lnTo>
                  <a:close/>
                  <a:moveTo>
                    <a:pt x="105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3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4" y="262"/>
                    <a:pt x="53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486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209"/>
                    <a:pt x="104" y="209"/>
                    <a:pt x="104" y="209"/>
                  </a:cubicBezTo>
                  <a:lnTo>
                    <a:pt x="52" y="209"/>
                  </a:lnTo>
                  <a:close/>
                  <a:moveTo>
                    <a:pt x="104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4" y="262"/>
                    <a:pt x="104" y="262"/>
                    <a:pt x="104" y="262"/>
                  </a:cubicBezTo>
                  <a:cubicBezTo>
                    <a:pt x="133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3" y="0"/>
                    <a:pt x="104" y="0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982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105" y="209"/>
                  </a:moveTo>
                  <a:cubicBezTo>
                    <a:pt x="52" y="209"/>
                    <a:pt x="52" y="209"/>
                    <a:pt x="52" y="209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lnTo>
                    <a:pt x="105" y="209"/>
                  </a:lnTo>
                  <a:close/>
                  <a:moveTo>
                    <a:pt x="0" y="52"/>
                  </a:move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4" y="0"/>
                    <a:pt x="10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745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2" y="209"/>
                  </a:lnTo>
                  <a:close/>
                  <a:moveTo>
                    <a:pt x="10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241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3" y="209"/>
                  </a:moveTo>
                  <a:cubicBezTo>
                    <a:pt x="53" y="52"/>
                    <a:pt x="53" y="52"/>
                    <a:pt x="53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3" y="209"/>
                  </a:lnTo>
                  <a:close/>
                  <a:moveTo>
                    <a:pt x="105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4" y="262"/>
                    <a:pt x="53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113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209"/>
                    <a:pt x="104" y="209"/>
                    <a:pt x="104" y="209"/>
                  </a:cubicBezTo>
                  <a:lnTo>
                    <a:pt x="52" y="209"/>
                  </a:lnTo>
                  <a:close/>
                  <a:moveTo>
                    <a:pt x="104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4" y="262"/>
                    <a:pt x="104" y="262"/>
                    <a:pt x="104" y="262"/>
                  </a:cubicBezTo>
                  <a:cubicBezTo>
                    <a:pt x="133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3" y="0"/>
                    <a:pt x="104" y="0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609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2" y="209"/>
                  </a:lnTo>
                  <a:close/>
                  <a:moveTo>
                    <a:pt x="10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1577FA"/>
            </a:solidFill>
            <a:ln cap="flat" cmpd="sng" w="9525">
              <a:solidFill>
                <a:srgbClr val="B7CCE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 txBox="1"/>
          <p:nvPr/>
        </p:nvSpPr>
        <p:spPr>
          <a:xfrm>
            <a:off x="5007814" y="7797151"/>
            <a:ext cx="2922330" cy="803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9">
                <a:latin typeface="Arial"/>
                <a:ea typeface="Arial"/>
                <a:cs typeface="Arial"/>
                <a:sym typeface="Arial"/>
              </a:rPr>
              <a:t>Особняки</a:t>
            </a:r>
            <a:r>
              <a:rPr b="1" lang="ru-RU" sz="2144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9">
                <a:latin typeface="Arial"/>
                <a:ea typeface="Arial"/>
                <a:cs typeface="Arial"/>
                <a:sym typeface="Arial"/>
              </a:rPr>
              <a:t>Санкт-Петербурга</a:t>
            </a: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5796266" y="10308189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26D366"/>
          </a:solidFill>
          <a:ln cap="flat" cmpd="sng" w="952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>
            <a:hlinkClick r:id="rId6"/>
          </p:cNvPr>
          <p:cNvSpPr txBox="1"/>
          <p:nvPr/>
        </p:nvSpPr>
        <p:spPr>
          <a:xfrm>
            <a:off x="3694142" y="10577698"/>
            <a:ext cx="4554830" cy="498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osobnyak-spb.ru</a:t>
            </a: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16353163" y="6519120"/>
            <a:ext cx="3486034" cy="3375240"/>
          </a:xfrm>
          <a:prstGeom prst="ellipse">
            <a:avLst/>
          </a:prstGeom>
          <a:noFill/>
          <a:ln cap="flat" cmpd="sng" w="28575">
            <a:solidFill>
              <a:srgbClr val="366092">
                <a:alpha val="3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p3"/>
          <p:cNvGrpSpPr/>
          <p:nvPr/>
        </p:nvGrpSpPr>
        <p:grpSpPr>
          <a:xfrm>
            <a:off x="16488927" y="6684914"/>
            <a:ext cx="3175626" cy="3623278"/>
            <a:chOff x="8675142" y="1206324"/>
            <a:chExt cx="2470410" cy="2911176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8675142" y="1206324"/>
              <a:ext cx="2470410" cy="2911176"/>
              <a:chOff x="1436633" y="515072"/>
              <a:chExt cx="4318904" cy="5089476"/>
            </a:xfrm>
          </p:grpSpPr>
          <p:sp>
            <p:nvSpPr>
              <p:cNvPr id="105" name="Google Shape;105;p3"/>
              <p:cNvSpPr/>
              <p:nvPr/>
            </p:nvSpPr>
            <p:spPr>
              <a:xfrm rot="10800000">
                <a:off x="3046535" y="4657049"/>
                <a:ext cx="1099099" cy="947499"/>
              </a:xfrm>
              <a:prstGeom prst="triangle">
                <a:avLst>
                  <a:gd fmla="val 50000" name="adj"/>
                </a:avLst>
              </a:prstGeom>
              <a:solidFill>
                <a:srgbClr val="1577FA"/>
              </a:solidFill>
              <a:ln cap="flat" cmpd="sng" w="571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1436633" y="515072"/>
                <a:ext cx="4318904" cy="4318904"/>
              </a:xfrm>
              <a:custGeom>
                <a:rect b="b" l="l" r="r" t="t"/>
                <a:pathLst>
                  <a:path extrusionOk="0" h="3863642" w="3863642">
                    <a:moveTo>
                      <a:pt x="1931821" y="720080"/>
                    </a:moveTo>
                    <a:cubicBezTo>
                      <a:pt x="1262595" y="720080"/>
                      <a:pt x="720080" y="1262595"/>
                      <a:pt x="720080" y="1931821"/>
                    </a:cubicBezTo>
                    <a:cubicBezTo>
                      <a:pt x="720080" y="2601047"/>
                      <a:pt x="1262595" y="3143562"/>
                      <a:pt x="1931821" y="3143562"/>
                    </a:cubicBezTo>
                    <a:cubicBezTo>
                      <a:pt x="2601047" y="3143562"/>
                      <a:pt x="3143562" y="2601047"/>
                      <a:pt x="3143562" y="1931821"/>
                    </a:cubicBezTo>
                    <a:cubicBezTo>
                      <a:pt x="3143562" y="1262595"/>
                      <a:pt x="2601047" y="720080"/>
                      <a:pt x="1931821" y="720080"/>
                    </a:cubicBezTo>
                    <a:close/>
                    <a:moveTo>
                      <a:pt x="1931821" y="0"/>
                    </a:moveTo>
                    <a:cubicBezTo>
                      <a:pt x="2998736" y="0"/>
                      <a:pt x="3863642" y="864906"/>
                      <a:pt x="3863642" y="1931821"/>
                    </a:cubicBezTo>
                    <a:cubicBezTo>
                      <a:pt x="3863642" y="2998736"/>
                      <a:pt x="2998736" y="3863642"/>
                      <a:pt x="1931821" y="3863642"/>
                    </a:cubicBezTo>
                    <a:cubicBezTo>
                      <a:pt x="864906" y="3863642"/>
                      <a:pt x="0" y="2998736"/>
                      <a:pt x="0" y="1931821"/>
                    </a:cubicBezTo>
                    <a:cubicBezTo>
                      <a:pt x="0" y="864906"/>
                      <a:pt x="864906" y="0"/>
                      <a:pt x="1931821" y="0"/>
                    </a:cubicBezTo>
                    <a:close/>
                  </a:path>
                </a:pathLst>
              </a:custGeom>
              <a:solidFill>
                <a:srgbClr val="1577FA"/>
              </a:solidFill>
              <a:ln>
                <a:noFill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" name="Google Shape;107;p3"/>
            <p:cNvSpPr/>
            <p:nvPr/>
          </p:nvSpPr>
          <p:spPr>
            <a:xfrm>
              <a:off x="9130947" y="1662071"/>
              <a:ext cx="1558800" cy="1558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/>
          <p:nvPr/>
        </p:nvSpPr>
        <p:spPr>
          <a:xfrm>
            <a:off x="15946830" y="7818048"/>
            <a:ext cx="4011220" cy="7281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7019516" y="7781018"/>
            <a:ext cx="3373619" cy="4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9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16040827" y="10577698"/>
            <a:ext cx="4258782" cy="498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flexoffice-moscow.ru</a:t>
            </a:r>
            <a:endParaRPr sz="2638" u="sng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17967322" y="10324419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1842EF"/>
          </a:solidFill>
          <a:ln cap="flat" cmpd="sng" w="9525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7920611" y="7795487"/>
            <a:ext cx="3699566" cy="7885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61777" y="7956944"/>
            <a:ext cx="950732" cy="4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9181884" y="7786316"/>
            <a:ext cx="2695856" cy="803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9">
                <a:latin typeface="Arial"/>
                <a:ea typeface="Arial"/>
                <a:cs typeface="Arial"/>
                <a:sym typeface="Arial"/>
              </a:rPr>
              <a:t>ВИП-офисы  Москвы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12459164" y="10580424"/>
            <a:ext cx="3182017" cy="498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lofts-moscow.ru</a:t>
            </a:r>
            <a:endParaRPr sz="263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12144248" y="6548771"/>
            <a:ext cx="3486034" cy="3375240"/>
          </a:xfrm>
          <a:prstGeom prst="ellipse">
            <a:avLst/>
          </a:prstGeom>
          <a:noFill/>
          <a:ln cap="flat" cmpd="sng" w="28575">
            <a:solidFill>
              <a:srgbClr val="953734">
                <a:alpha val="3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3"/>
          <p:cNvGrpSpPr/>
          <p:nvPr/>
        </p:nvGrpSpPr>
        <p:grpSpPr>
          <a:xfrm>
            <a:off x="12301734" y="6703386"/>
            <a:ext cx="3175626" cy="3623278"/>
            <a:chOff x="8675142" y="1206324"/>
            <a:chExt cx="2470410" cy="2911176"/>
          </a:xfrm>
        </p:grpSpPr>
        <p:grpSp>
          <p:nvGrpSpPr>
            <p:cNvPr id="118" name="Google Shape;118;p3"/>
            <p:cNvGrpSpPr/>
            <p:nvPr/>
          </p:nvGrpSpPr>
          <p:grpSpPr>
            <a:xfrm>
              <a:off x="8675142" y="1206324"/>
              <a:ext cx="2470410" cy="2911176"/>
              <a:chOff x="1436633" y="515072"/>
              <a:chExt cx="4318904" cy="5089476"/>
            </a:xfrm>
          </p:grpSpPr>
          <p:sp>
            <p:nvSpPr>
              <p:cNvPr id="119" name="Google Shape;119;p3"/>
              <p:cNvSpPr/>
              <p:nvPr/>
            </p:nvSpPr>
            <p:spPr>
              <a:xfrm rot="10800000">
                <a:off x="3046535" y="4657049"/>
                <a:ext cx="1099099" cy="947499"/>
              </a:xfrm>
              <a:prstGeom prst="triangle">
                <a:avLst>
                  <a:gd fmla="val 50000" name="adj"/>
                </a:avLst>
              </a:prstGeom>
              <a:solidFill>
                <a:srgbClr val="1577FA"/>
              </a:solidFill>
              <a:ln cap="flat" cmpd="sng" w="571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1436633" y="515072"/>
                <a:ext cx="4318904" cy="4318904"/>
              </a:xfrm>
              <a:custGeom>
                <a:rect b="b" l="l" r="r" t="t"/>
                <a:pathLst>
                  <a:path extrusionOk="0" h="3863642" w="3863642">
                    <a:moveTo>
                      <a:pt x="1931821" y="720080"/>
                    </a:moveTo>
                    <a:cubicBezTo>
                      <a:pt x="1262595" y="720080"/>
                      <a:pt x="720080" y="1262595"/>
                      <a:pt x="720080" y="1931821"/>
                    </a:cubicBezTo>
                    <a:cubicBezTo>
                      <a:pt x="720080" y="2601047"/>
                      <a:pt x="1262595" y="3143562"/>
                      <a:pt x="1931821" y="3143562"/>
                    </a:cubicBezTo>
                    <a:cubicBezTo>
                      <a:pt x="2601047" y="3143562"/>
                      <a:pt x="3143562" y="2601047"/>
                      <a:pt x="3143562" y="1931821"/>
                    </a:cubicBezTo>
                    <a:cubicBezTo>
                      <a:pt x="3143562" y="1262595"/>
                      <a:pt x="2601047" y="720080"/>
                      <a:pt x="1931821" y="720080"/>
                    </a:cubicBezTo>
                    <a:close/>
                    <a:moveTo>
                      <a:pt x="1931821" y="0"/>
                    </a:moveTo>
                    <a:cubicBezTo>
                      <a:pt x="2998736" y="0"/>
                      <a:pt x="3863642" y="864906"/>
                      <a:pt x="3863642" y="1931821"/>
                    </a:cubicBezTo>
                    <a:cubicBezTo>
                      <a:pt x="3863642" y="2998736"/>
                      <a:pt x="2998736" y="3863642"/>
                      <a:pt x="1931821" y="3863642"/>
                    </a:cubicBezTo>
                    <a:cubicBezTo>
                      <a:pt x="864906" y="3863642"/>
                      <a:pt x="0" y="2998736"/>
                      <a:pt x="0" y="1931821"/>
                    </a:cubicBezTo>
                    <a:cubicBezTo>
                      <a:pt x="0" y="864906"/>
                      <a:pt x="864906" y="0"/>
                      <a:pt x="1931821" y="0"/>
                    </a:cubicBezTo>
                    <a:close/>
                  </a:path>
                </a:pathLst>
              </a:custGeom>
              <a:solidFill>
                <a:srgbClr val="1577FA"/>
              </a:solidFill>
              <a:ln>
                <a:noFill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" name="Google Shape;121;p3"/>
            <p:cNvSpPr/>
            <p:nvPr/>
          </p:nvSpPr>
          <p:spPr>
            <a:xfrm>
              <a:off x="9130947" y="1662071"/>
              <a:ext cx="1558800" cy="1558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3"/>
          <p:cNvSpPr/>
          <p:nvPr/>
        </p:nvSpPr>
        <p:spPr>
          <a:xfrm>
            <a:off x="11683110" y="7802979"/>
            <a:ext cx="4139465" cy="772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715814" y="7753960"/>
            <a:ext cx="977342" cy="81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12618282" y="7770228"/>
            <a:ext cx="3525559" cy="803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9">
                <a:latin typeface="Arial"/>
                <a:ea typeface="Arial"/>
                <a:cs typeface="Arial"/>
                <a:sym typeface="Arial"/>
              </a:rPr>
              <a:t>Лофты и креативные офисы Москвы</a:t>
            </a: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13760684" y="10324419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953734"/>
          </a:solidFill>
          <a:ln>
            <a:noFill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17215488" y="7781016"/>
            <a:ext cx="2816004" cy="803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9">
                <a:latin typeface="Arial"/>
                <a:ea typeface="Arial"/>
                <a:cs typeface="Arial"/>
                <a:sym typeface="Arial"/>
              </a:rPr>
              <a:t>Гибкие сервисные офисы Москвы</a:t>
            </a:r>
            <a:endParaRPr/>
          </a:p>
        </p:txBody>
      </p:sp>
      <p:graphicFrame>
        <p:nvGraphicFramePr>
          <p:cNvPr id="127" name="Google Shape;127;p3"/>
          <p:cNvGraphicFramePr/>
          <p:nvPr/>
        </p:nvGraphicFramePr>
        <p:xfrm>
          <a:off x="15991521" y="7976491"/>
          <a:ext cx="1310709" cy="442633"/>
        </p:xfrm>
        <a:graphic>
          <a:graphicData uri="http://schemas.openxmlformats.org/presentationml/2006/ole">
            <mc:AlternateContent>
              <mc:Choice Requires="v">
                <p:oleObj r:id="rId10" imgH="442633" imgW="1310709" progId="Paint.Picture" spid="_x0000_s1">
                  <p:embed/>
                </p:oleObj>
              </mc:Choice>
              <mc:Fallback>
                <p:oleObj r:id="rId11" imgH="442633" imgW="1310709" progId="Paint.Picture">
                  <p:embed/>
                  <p:pic>
                    <p:nvPicPr>
                      <p:cNvPr id="127" name="Google Shape;127;p3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5991521" y="7976491"/>
                        <a:ext cx="1310709" cy="442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Google Shape;128;p3"/>
          <p:cNvSpPr/>
          <p:nvPr/>
        </p:nvSpPr>
        <p:spPr>
          <a:xfrm>
            <a:off x="389285" y="7767487"/>
            <a:ext cx="3622472" cy="8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515343" y="6521132"/>
            <a:ext cx="3486034" cy="3375240"/>
          </a:xfrm>
          <a:prstGeom prst="ellipse">
            <a:avLst/>
          </a:prstGeom>
          <a:noFill/>
          <a:ln cap="flat" cmpd="sng" w="28575">
            <a:solidFill>
              <a:srgbClr val="26D366">
                <a:alpha val="3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3"/>
          <p:cNvGrpSpPr/>
          <p:nvPr/>
        </p:nvGrpSpPr>
        <p:grpSpPr>
          <a:xfrm>
            <a:off x="678811" y="6705398"/>
            <a:ext cx="3175626" cy="3623278"/>
            <a:chOff x="1131435" y="1206324"/>
            <a:chExt cx="2470410" cy="2911176"/>
          </a:xfrm>
        </p:grpSpPr>
        <p:sp>
          <p:nvSpPr>
            <p:cNvPr id="131" name="Google Shape;131;p3"/>
            <p:cNvSpPr/>
            <p:nvPr/>
          </p:nvSpPr>
          <p:spPr>
            <a:xfrm>
              <a:off x="1587240" y="1662071"/>
              <a:ext cx="1558800" cy="1558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" name="Google Shape;132;p3"/>
            <p:cNvGrpSpPr/>
            <p:nvPr/>
          </p:nvGrpSpPr>
          <p:grpSpPr>
            <a:xfrm>
              <a:off x="1131435" y="1206324"/>
              <a:ext cx="2470410" cy="2911176"/>
              <a:chOff x="1436633" y="515072"/>
              <a:chExt cx="4318904" cy="5089476"/>
            </a:xfrm>
          </p:grpSpPr>
          <p:sp>
            <p:nvSpPr>
              <p:cNvPr id="133" name="Google Shape;133;p3"/>
              <p:cNvSpPr/>
              <p:nvPr/>
            </p:nvSpPr>
            <p:spPr>
              <a:xfrm rot="10800000">
                <a:off x="3046535" y="4657049"/>
                <a:ext cx="1099099" cy="947499"/>
              </a:xfrm>
              <a:prstGeom prst="triangle">
                <a:avLst>
                  <a:gd fmla="val 50000" name="adj"/>
                </a:avLst>
              </a:prstGeom>
              <a:solidFill>
                <a:srgbClr val="1577FA"/>
              </a:solidFill>
              <a:ln cap="flat" cmpd="sng" w="5715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1436633" y="515072"/>
                <a:ext cx="4318904" cy="4318904"/>
              </a:xfrm>
              <a:custGeom>
                <a:rect b="b" l="l" r="r" t="t"/>
                <a:pathLst>
                  <a:path extrusionOk="0" h="3863642" w="3863642">
                    <a:moveTo>
                      <a:pt x="1931821" y="720080"/>
                    </a:moveTo>
                    <a:cubicBezTo>
                      <a:pt x="1262595" y="720080"/>
                      <a:pt x="720080" y="1262595"/>
                      <a:pt x="720080" y="1931821"/>
                    </a:cubicBezTo>
                    <a:cubicBezTo>
                      <a:pt x="720080" y="2601047"/>
                      <a:pt x="1262595" y="3143562"/>
                      <a:pt x="1931821" y="3143562"/>
                    </a:cubicBezTo>
                    <a:cubicBezTo>
                      <a:pt x="2601047" y="3143562"/>
                      <a:pt x="3143562" y="2601047"/>
                      <a:pt x="3143562" y="1931821"/>
                    </a:cubicBezTo>
                    <a:cubicBezTo>
                      <a:pt x="3143562" y="1262595"/>
                      <a:pt x="2601047" y="720080"/>
                      <a:pt x="1931821" y="720080"/>
                    </a:cubicBezTo>
                    <a:close/>
                    <a:moveTo>
                      <a:pt x="1931821" y="0"/>
                    </a:moveTo>
                    <a:cubicBezTo>
                      <a:pt x="2998736" y="0"/>
                      <a:pt x="3863642" y="864906"/>
                      <a:pt x="3863642" y="1931821"/>
                    </a:cubicBezTo>
                    <a:cubicBezTo>
                      <a:pt x="3863642" y="2998736"/>
                      <a:pt x="2998736" y="3863642"/>
                      <a:pt x="1931821" y="3863642"/>
                    </a:cubicBezTo>
                    <a:cubicBezTo>
                      <a:pt x="864906" y="3863642"/>
                      <a:pt x="0" y="2998736"/>
                      <a:pt x="0" y="1931821"/>
                    </a:cubicBezTo>
                    <a:cubicBezTo>
                      <a:pt x="0" y="864906"/>
                      <a:pt x="864906" y="0"/>
                      <a:pt x="1931821" y="0"/>
                    </a:cubicBezTo>
                    <a:close/>
                  </a:path>
                </a:pathLst>
              </a:custGeom>
              <a:solidFill>
                <a:srgbClr val="1577FA"/>
              </a:solidFill>
              <a:ln>
                <a:noFill/>
              </a:ln>
            </p:spPr>
            <p:txBody>
              <a:bodyPr anchorCtr="0" anchor="ctr" bIns="75375" lIns="150775" spcFirstLastPara="1" rIns="150775" wrap="square" tIns="753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5" name="Google Shape;135;p3"/>
          <p:cNvSpPr/>
          <p:nvPr/>
        </p:nvSpPr>
        <p:spPr>
          <a:xfrm>
            <a:off x="439547" y="7770018"/>
            <a:ext cx="3611352" cy="8070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3"/>
          <p:cNvGrpSpPr/>
          <p:nvPr/>
        </p:nvGrpSpPr>
        <p:grpSpPr>
          <a:xfrm>
            <a:off x="557323" y="7818286"/>
            <a:ext cx="743078" cy="740301"/>
            <a:chOff x="-8" y="4"/>
            <a:chExt cx="3743" cy="3729"/>
          </a:xfrm>
        </p:grpSpPr>
        <p:sp>
          <p:nvSpPr>
            <p:cNvPr id="137" name="Google Shape;137;p3"/>
            <p:cNvSpPr/>
            <p:nvPr/>
          </p:nvSpPr>
          <p:spPr>
            <a:xfrm>
              <a:off x="-8" y="4"/>
              <a:ext cx="3743" cy="3729"/>
            </a:xfrm>
            <a:custGeom>
              <a:rect b="b" l="l" r="r" t="t"/>
              <a:pathLst>
                <a:path extrusionOk="0" h="1570" w="1576">
                  <a:moveTo>
                    <a:pt x="212" y="716"/>
                  </a:moveTo>
                  <a:cubicBezTo>
                    <a:pt x="212" y="811"/>
                    <a:pt x="212" y="811"/>
                    <a:pt x="212" y="811"/>
                  </a:cubicBezTo>
                  <a:cubicBezTo>
                    <a:pt x="81" y="811"/>
                    <a:pt x="81" y="811"/>
                    <a:pt x="81" y="811"/>
                  </a:cubicBezTo>
                  <a:lnTo>
                    <a:pt x="212" y="716"/>
                  </a:lnTo>
                  <a:close/>
                  <a:moveTo>
                    <a:pt x="788" y="109"/>
                  </a:moveTo>
                  <a:cubicBezTo>
                    <a:pt x="1291" y="392"/>
                    <a:pt x="1291" y="392"/>
                    <a:pt x="1291" y="392"/>
                  </a:cubicBezTo>
                  <a:cubicBezTo>
                    <a:pt x="285" y="392"/>
                    <a:pt x="285" y="392"/>
                    <a:pt x="285" y="392"/>
                  </a:cubicBezTo>
                  <a:lnTo>
                    <a:pt x="788" y="109"/>
                  </a:lnTo>
                  <a:close/>
                  <a:moveTo>
                    <a:pt x="448" y="131"/>
                  </a:moveTo>
                  <a:cubicBezTo>
                    <a:pt x="526" y="131"/>
                    <a:pt x="526" y="131"/>
                    <a:pt x="526" y="131"/>
                  </a:cubicBezTo>
                  <a:cubicBezTo>
                    <a:pt x="526" y="196"/>
                    <a:pt x="526" y="196"/>
                    <a:pt x="526" y="196"/>
                  </a:cubicBezTo>
                  <a:cubicBezTo>
                    <a:pt x="448" y="241"/>
                    <a:pt x="448" y="241"/>
                    <a:pt x="448" y="241"/>
                  </a:cubicBezTo>
                  <a:lnTo>
                    <a:pt x="448" y="131"/>
                  </a:lnTo>
                  <a:close/>
                  <a:moveTo>
                    <a:pt x="1050" y="131"/>
                  </a:moveTo>
                  <a:cubicBezTo>
                    <a:pt x="1128" y="131"/>
                    <a:pt x="1128" y="131"/>
                    <a:pt x="1128" y="131"/>
                  </a:cubicBezTo>
                  <a:cubicBezTo>
                    <a:pt x="1128" y="241"/>
                    <a:pt x="1128" y="241"/>
                    <a:pt x="1128" y="241"/>
                  </a:cubicBezTo>
                  <a:cubicBezTo>
                    <a:pt x="1050" y="196"/>
                    <a:pt x="1050" y="196"/>
                    <a:pt x="1050" y="196"/>
                  </a:cubicBezTo>
                  <a:lnTo>
                    <a:pt x="1050" y="131"/>
                  </a:lnTo>
                  <a:close/>
                  <a:moveTo>
                    <a:pt x="1495" y="811"/>
                  </a:moveTo>
                  <a:cubicBezTo>
                    <a:pt x="1364" y="811"/>
                    <a:pt x="1364" y="811"/>
                    <a:pt x="1364" y="811"/>
                  </a:cubicBezTo>
                  <a:cubicBezTo>
                    <a:pt x="1364" y="716"/>
                    <a:pt x="1364" y="716"/>
                    <a:pt x="1364" y="716"/>
                  </a:cubicBezTo>
                  <a:lnTo>
                    <a:pt x="1495" y="811"/>
                  </a:lnTo>
                  <a:close/>
                  <a:moveTo>
                    <a:pt x="265" y="445"/>
                  </a:moveTo>
                  <a:cubicBezTo>
                    <a:pt x="1311" y="445"/>
                    <a:pt x="1311" y="445"/>
                    <a:pt x="1311" y="445"/>
                  </a:cubicBezTo>
                  <a:cubicBezTo>
                    <a:pt x="1311" y="811"/>
                    <a:pt x="1311" y="811"/>
                    <a:pt x="1311" y="811"/>
                  </a:cubicBezTo>
                  <a:cubicBezTo>
                    <a:pt x="265" y="811"/>
                    <a:pt x="265" y="811"/>
                    <a:pt x="265" y="811"/>
                  </a:cubicBezTo>
                  <a:lnTo>
                    <a:pt x="265" y="445"/>
                  </a:lnTo>
                  <a:close/>
                  <a:moveTo>
                    <a:pt x="1468" y="1204"/>
                  </a:moveTo>
                  <a:cubicBezTo>
                    <a:pt x="1154" y="1204"/>
                    <a:pt x="1154" y="1204"/>
                    <a:pt x="1154" y="1204"/>
                  </a:cubicBezTo>
                  <a:cubicBezTo>
                    <a:pt x="1140" y="1204"/>
                    <a:pt x="1128" y="1215"/>
                    <a:pt x="1128" y="1230"/>
                  </a:cubicBezTo>
                  <a:cubicBezTo>
                    <a:pt x="1128" y="1244"/>
                    <a:pt x="1140" y="1256"/>
                    <a:pt x="1154" y="1256"/>
                  </a:cubicBezTo>
                  <a:cubicBezTo>
                    <a:pt x="1468" y="1256"/>
                    <a:pt x="1468" y="1256"/>
                    <a:pt x="1468" y="1256"/>
                  </a:cubicBezTo>
                  <a:cubicBezTo>
                    <a:pt x="1468" y="1308"/>
                    <a:pt x="1468" y="1308"/>
                    <a:pt x="1468" y="1308"/>
                  </a:cubicBezTo>
                  <a:cubicBezTo>
                    <a:pt x="1050" y="1308"/>
                    <a:pt x="1050" y="1308"/>
                    <a:pt x="1050" y="1308"/>
                  </a:cubicBezTo>
                  <a:cubicBezTo>
                    <a:pt x="1050" y="1256"/>
                    <a:pt x="1050" y="1256"/>
                    <a:pt x="1050" y="1256"/>
                  </a:cubicBezTo>
                  <a:cubicBezTo>
                    <a:pt x="1050" y="1227"/>
                    <a:pt x="1026" y="1204"/>
                    <a:pt x="997" y="1204"/>
                  </a:cubicBezTo>
                  <a:cubicBezTo>
                    <a:pt x="971" y="1204"/>
                    <a:pt x="971" y="1204"/>
                    <a:pt x="971" y="1204"/>
                  </a:cubicBezTo>
                  <a:cubicBezTo>
                    <a:pt x="971" y="1099"/>
                    <a:pt x="971" y="1099"/>
                    <a:pt x="971" y="1099"/>
                  </a:cubicBezTo>
                  <a:cubicBezTo>
                    <a:pt x="971" y="998"/>
                    <a:pt x="889" y="916"/>
                    <a:pt x="788" y="916"/>
                  </a:cubicBezTo>
                  <a:cubicBezTo>
                    <a:pt x="687" y="916"/>
                    <a:pt x="605" y="998"/>
                    <a:pt x="605" y="1099"/>
                  </a:cubicBezTo>
                  <a:cubicBezTo>
                    <a:pt x="605" y="1204"/>
                    <a:pt x="605" y="1204"/>
                    <a:pt x="605" y="1204"/>
                  </a:cubicBezTo>
                  <a:cubicBezTo>
                    <a:pt x="579" y="1204"/>
                    <a:pt x="579" y="1204"/>
                    <a:pt x="579" y="1204"/>
                  </a:cubicBezTo>
                  <a:cubicBezTo>
                    <a:pt x="550" y="1204"/>
                    <a:pt x="526" y="1227"/>
                    <a:pt x="526" y="1256"/>
                  </a:cubicBezTo>
                  <a:cubicBezTo>
                    <a:pt x="526" y="1308"/>
                    <a:pt x="526" y="1308"/>
                    <a:pt x="526" y="1308"/>
                  </a:cubicBezTo>
                  <a:cubicBezTo>
                    <a:pt x="108" y="1308"/>
                    <a:pt x="108" y="1308"/>
                    <a:pt x="108" y="1308"/>
                  </a:cubicBezTo>
                  <a:cubicBezTo>
                    <a:pt x="108" y="1256"/>
                    <a:pt x="108" y="1256"/>
                    <a:pt x="108" y="1256"/>
                  </a:cubicBezTo>
                  <a:cubicBezTo>
                    <a:pt x="422" y="1256"/>
                    <a:pt x="422" y="1256"/>
                    <a:pt x="422" y="1256"/>
                  </a:cubicBezTo>
                  <a:cubicBezTo>
                    <a:pt x="436" y="1256"/>
                    <a:pt x="448" y="1244"/>
                    <a:pt x="448" y="1230"/>
                  </a:cubicBezTo>
                  <a:cubicBezTo>
                    <a:pt x="448" y="1215"/>
                    <a:pt x="436" y="1204"/>
                    <a:pt x="422" y="1204"/>
                  </a:cubicBezTo>
                  <a:cubicBezTo>
                    <a:pt x="108" y="1204"/>
                    <a:pt x="108" y="1204"/>
                    <a:pt x="108" y="1204"/>
                  </a:cubicBezTo>
                  <a:cubicBezTo>
                    <a:pt x="108" y="863"/>
                    <a:pt x="108" y="863"/>
                    <a:pt x="108" y="863"/>
                  </a:cubicBezTo>
                  <a:cubicBezTo>
                    <a:pt x="1468" y="863"/>
                    <a:pt x="1468" y="863"/>
                    <a:pt x="1468" y="863"/>
                  </a:cubicBezTo>
                  <a:lnTo>
                    <a:pt x="1468" y="1204"/>
                  </a:lnTo>
                  <a:close/>
                  <a:moveTo>
                    <a:pt x="1050" y="1413"/>
                  </a:moveTo>
                  <a:cubicBezTo>
                    <a:pt x="526" y="1413"/>
                    <a:pt x="526" y="1413"/>
                    <a:pt x="526" y="1413"/>
                  </a:cubicBezTo>
                  <a:cubicBezTo>
                    <a:pt x="526" y="1361"/>
                    <a:pt x="526" y="1361"/>
                    <a:pt x="526" y="1361"/>
                  </a:cubicBezTo>
                  <a:cubicBezTo>
                    <a:pt x="1050" y="1361"/>
                    <a:pt x="1050" y="1361"/>
                    <a:pt x="1050" y="1361"/>
                  </a:cubicBezTo>
                  <a:lnTo>
                    <a:pt x="1050" y="1413"/>
                  </a:lnTo>
                  <a:close/>
                  <a:moveTo>
                    <a:pt x="1102" y="1518"/>
                  </a:moveTo>
                  <a:cubicBezTo>
                    <a:pt x="474" y="1518"/>
                    <a:pt x="474" y="1518"/>
                    <a:pt x="474" y="1518"/>
                  </a:cubicBezTo>
                  <a:cubicBezTo>
                    <a:pt x="474" y="1465"/>
                    <a:pt x="474" y="1465"/>
                    <a:pt x="474" y="1465"/>
                  </a:cubicBezTo>
                  <a:cubicBezTo>
                    <a:pt x="1102" y="1465"/>
                    <a:pt x="1102" y="1465"/>
                    <a:pt x="1102" y="1465"/>
                  </a:cubicBezTo>
                  <a:lnTo>
                    <a:pt x="1102" y="1518"/>
                  </a:lnTo>
                  <a:close/>
                  <a:moveTo>
                    <a:pt x="945" y="1256"/>
                  </a:moveTo>
                  <a:cubicBezTo>
                    <a:pt x="997" y="1256"/>
                    <a:pt x="997" y="1256"/>
                    <a:pt x="997" y="1256"/>
                  </a:cubicBezTo>
                  <a:cubicBezTo>
                    <a:pt x="997" y="1308"/>
                    <a:pt x="997" y="1308"/>
                    <a:pt x="997" y="1308"/>
                  </a:cubicBezTo>
                  <a:cubicBezTo>
                    <a:pt x="579" y="1308"/>
                    <a:pt x="579" y="1308"/>
                    <a:pt x="579" y="1308"/>
                  </a:cubicBezTo>
                  <a:cubicBezTo>
                    <a:pt x="579" y="1256"/>
                    <a:pt x="579" y="1256"/>
                    <a:pt x="579" y="1256"/>
                  </a:cubicBezTo>
                  <a:lnTo>
                    <a:pt x="945" y="1256"/>
                  </a:lnTo>
                  <a:close/>
                  <a:moveTo>
                    <a:pt x="762" y="1204"/>
                  </a:moveTo>
                  <a:cubicBezTo>
                    <a:pt x="657" y="1204"/>
                    <a:pt x="657" y="1204"/>
                    <a:pt x="657" y="1204"/>
                  </a:cubicBezTo>
                  <a:cubicBezTo>
                    <a:pt x="657" y="1099"/>
                    <a:pt x="657" y="1099"/>
                    <a:pt x="657" y="1099"/>
                  </a:cubicBezTo>
                  <a:cubicBezTo>
                    <a:pt x="657" y="1037"/>
                    <a:pt x="701" y="983"/>
                    <a:pt x="762" y="971"/>
                  </a:cubicBezTo>
                  <a:lnTo>
                    <a:pt x="762" y="1204"/>
                  </a:lnTo>
                  <a:close/>
                  <a:moveTo>
                    <a:pt x="919" y="1099"/>
                  </a:moveTo>
                  <a:cubicBezTo>
                    <a:pt x="919" y="1204"/>
                    <a:pt x="919" y="1204"/>
                    <a:pt x="919" y="1204"/>
                  </a:cubicBezTo>
                  <a:cubicBezTo>
                    <a:pt x="814" y="1204"/>
                    <a:pt x="814" y="1204"/>
                    <a:pt x="814" y="1204"/>
                  </a:cubicBezTo>
                  <a:cubicBezTo>
                    <a:pt x="814" y="971"/>
                    <a:pt x="814" y="971"/>
                    <a:pt x="814" y="971"/>
                  </a:cubicBezTo>
                  <a:cubicBezTo>
                    <a:pt x="875" y="983"/>
                    <a:pt x="919" y="1037"/>
                    <a:pt x="919" y="1099"/>
                  </a:cubicBezTo>
                  <a:close/>
                  <a:moveTo>
                    <a:pt x="43" y="863"/>
                  </a:moveTo>
                  <a:cubicBezTo>
                    <a:pt x="55" y="863"/>
                    <a:pt x="55" y="863"/>
                    <a:pt x="55" y="863"/>
                  </a:cubicBezTo>
                  <a:cubicBezTo>
                    <a:pt x="55" y="1308"/>
                    <a:pt x="55" y="1308"/>
                    <a:pt x="55" y="1308"/>
                  </a:cubicBezTo>
                  <a:cubicBezTo>
                    <a:pt x="55" y="1337"/>
                    <a:pt x="79" y="1361"/>
                    <a:pt x="108" y="1361"/>
                  </a:cubicBezTo>
                  <a:cubicBezTo>
                    <a:pt x="474" y="1361"/>
                    <a:pt x="474" y="1361"/>
                    <a:pt x="474" y="1361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45" y="1413"/>
                    <a:pt x="422" y="1436"/>
                    <a:pt x="422" y="1465"/>
                  </a:cubicBezTo>
                  <a:cubicBezTo>
                    <a:pt x="422" y="1518"/>
                    <a:pt x="422" y="1518"/>
                    <a:pt x="422" y="1518"/>
                  </a:cubicBezTo>
                  <a:cubicBezTo>
                    <a:pt x="422" y="1547"/>
                    <a:pt x="445" y="1570"/>
                    <a:pt x="474" y="1570"/>
                  </a:cubicBezTo>
                  <a:cubicBezTo>
                    <a:pt x="1102" y="1570"/>
                    <a:pt x="1102" y="1570"/>
                    <a:pt x="1102" y="1570"/>
                  </a:cubicBezTo>
                  <a:cubicBezTo>
                    <a:pt x="1131" y="1570"/>
                    <a:pt x="1154" y="1547"/>
                    <a:pt x="1154" y="1518"/>
                  </a:cubicBezTo>
                  <a:cubicBezTo>
                    <a:pt x="1154" y="1465"/>
                    <a:pt x="1154" y="1465"/>
                    <a:pt x="1154" y="1465"/>
                  </a:cubicBezTo>
                  <a:cubicBezTo>
                    <a:pt x="1154" y="1436"/>
                    <a:pt x="1131" y="1413"/>
                    <a:pt x="1102" y="1413"/>
                  </a:cubicBezTo>
                  <a:cubicBezTo>
                    <a:pt x="1102" y="1361"/>
                    <a:pt x="1102" y="1361"/>
                    <a:pt x="1102" y="1361"/>
                  </a:cubicBezTo>
                  <a:cubicBezTo>
                    <a:pt x="1468" y="1361"/>
                    <a:pt x="1468" y="1361"/>
                    <a:pt x="1468" y="1361"/>
                  </a:cubicBezTo>
                  <a:cubicBezTo>
                    <a:pt x="1497" y="1361"/>
                    <a:pt x="1521" y="1337"/>
                    <a:pt x="1521" y="1308"/>
                  </a:cubicBezTo>
                  <a:cubicBezTo>
                    <a:pt x="1521" y="863"/>
                    <a:pt x="1521" y="863"/>
                    <a:pt x="1521" y="863"/>
                  </a:cubicBezTo>
                  <a:cubicBezTo>
                    <a:pt x="1533" y="863"/>
                    <a:pt x="1533" y="863"/>
                    <a:pt x="1533" y="863"/>
                  </a:cubicBezTo>
                  <a:cubicBezTo>
                    <a:pt x="1550" y="863"/>
                    <a:pt x="1566" y="852"/>
                    <a:pt x="1571" y="836"/>
                  </a:cubicBezTo>
                  <a:cubicBezTo>
                    <a:pt x="1576" y="820"/>
                    <a:pt x="1571" y="802"/>
                    <a:pt x="1557" y="792"/>
                  </a:cubicBezTo>
                  <a:cubicBezTo>
                    <a:pt x="1364" y="651"/>
                    <a:pt x="1364" y="651"/>
                    <a:pt x="1364" y="651"/>
                  </a:cubicBezTo>
                  <a:cubicBezTo>
                    <a:pt x="1364" y="437"/>
                    <a:pt x="1364" y="437"/>
                    <a:pt x="1364" y="437"/>
                  </a:cubicBezTo>
                  <a:cubicBezTo>
                    <a:pt x="1374" y="429"/>
                    <a:pt x="1380" y="416"/>
                    <a:pt x="1379" y="403"/>
                  </a:cubicBezTo>
                  <a:cubicBezTo>
                    <a:pt x="1378" y="390"/>
                    <a:pt x="1371" y="378"/>
                    <a:pt x="1359" y="371"/>
                  </a:cubicBezTo>
                  <a:cubicBezTo>
                    <a:pt x="1180" y="270"/>
                    <a:pt x="1180" y="270"/>
                    <a:pt x="1180" y="270"/>
                  </a:cubicBezTo>
                  <a:cubicBezTo>
                    <a:pt x="1180" y="131"/>
                    <a:pt x="1180" y="131"/>
                    <a:pt x="1180" y="131"/>
                  </a:cubicBezTo>
                  <a:cubicBezTo>
                    <a:pt x="1180" y="112"/>
                    <a:pt x="1171" y="95"/>
                    <a:pt x="1154" y="86"/>
                  </a:cubicBezTo>
                  <a:cubicBezTo>
                    <a:pt x="1154" y="26"/>
                    <a:pt x="1154" y="26"/>
                    <a:pt x="1154" y="26"/>
                  </a:cubicBezTo>
                  <a:cubicBezTo>
                    <a:pt x="1154" y="12"/>
                    <a:pt x="1143" y="0"/>
                    <a:pt x="1128" y="0"/>
                  </a:cubicBezTo>
                  <a:cubicBezTo>
                    <a:pt x="1114" y="0"/>
                    <a:pt x="1102" y="12"/>
                    <a:pt x="1102" y="26"/>
                  </a:cubicBezTo>
                  <a:cubicBezTo>
                    <a:pt x="1102" y="78"/>
                    <a:pt x="1102" y="78"/>
                    <a:pt x="1102" y="78"/>
                  </a:cubicBezTo>
                  <a:cubicBezTo>
                    <a:pt x="1076" y="78"/>
                    <a:pt x="1076" y="78"/>
                    <a:pt x="1076" y="78"/>
                  </a:cubicBezTo>
                  <a:cubicBezTo>
                    <a:pt x="1076" y="26"/>
                    <a:pt x="1076" y="26"/>
                    <a:pt x="1076" y="26"/>
                  </a:cubicBezTo>
                  <a:cubicBezTo>
                    <a:pt x="1076" y="12"/>
                    <a:pt x="1064" y="0"/>
                    <a:pt x="1050" y="0"/>
                  </a:cubicBezTo>
                  <a:cubicBezTo>
                    <a:pt x="1035" y="0"/>
                    <a:pt x="1023" y="12"/>
                    <a:pt x="1023" y="26"/>
                  </a:cubicBezTo>
                  <a:cubicBezTo>
                    <a:pt x="1023" y="86"/>
                    <a:pt x="1023" y="86"/>
                    <a:pt x="1023" y="86"/>
                  </a:cubicBezTo>
                  <a:cubicBezTo>
                    <a:pt x="1007" y="95"/>
                    <a:pt x="997" y="112"/>
                    <a:pt x="997" y="131"/>
                  </a:cubicBezTo>
                  <a:cubicBezTo>
                    <a:pt x="997" y="167"/>
                    <a:pt x="997" y="167"/>
                    <a:pt x="997" y="167"/>
                  </a:cubicBezTo>
                  <a:cubicBezTo>
                    <a:pt x="807" y="60"/>
                    <a:pt x="807" y="60"/>
                    <a:pt x="807" y="60"/>
                  </a:cubicBezTo>
                  <a:cubicBezTo>
                    <a:pt x="795" y="53"/>
                    <a:pt x="781" y="53"/>
                    <a:pt x="769" y="60"/>
                  </a:cubicBezTo>
                  <a:cubicBezTo>
                    <a:pt x="579" y="167"/>
                    <a:pt x="579" y="167"/>
                    <a:pt x="579" y="167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9" y="112"/>
                    <a:pt x="569" y="95"/>
                    <a:pt x="552" y="86"/>
                  </a:cubicBezTo>
                  <a:cubicBezTo>
                    <a:pt x="552" y="26"/>
                    <a:pt x="552" y="26"/>
                    <a:pt x="552" y="26"/>
                  </a:cubicBezTo>
                  <a:cubicBezTo>
                    <a:pt x="552" y="12"/>
                    <a:pt x="541" y="0"/>
                    <a:pt x="526" y="0"/>
                  </a:cubicBezTo>
                  <a:cubicBezTo>
                    <a:pt x="512" y="0"/>
                    <a:pt x="500" y="12"/>
                    <a:pt x="500" y="26"/>
                  </a:cubicBezTo>
                  <a:cubicBezTo>
                    <a:pt x="500" y="78"/>
                    <a:pt x="500" y="78"/>
                    <a:pt x="500" y="78"/>
                  </a:cubicBezTo>
                  <a:cubicBezTo>
                    <a:pt x="474" y="78"/>
                    <a:pt x="474" y="78"/>
                    <a:pt x="474" y="78"/>
                  </a:cubicBezTo>
                  <a:cubicBezTo>
                    <a:pt x="474" y="26"/>
                    <a:pt x="474" y="26"/>
                    <a:pt x="474" y="26"/>
                  </a:cubicBezTo>
                  <a:cubicBezTo>
                    <a:pt x="474" y="12"/>
                    <a:pt x="462" y="0"/>
                    <a:pt x="448" y="0"/>
                  </a:cubicBezTo>
                  <a:cubicBezTo>
                    <a:pt x="433" y="0"/>
                    <a:pt x="422" y="12"/>
                    <a:pt x="422" y="26"/>
                  </a:cubicBezTo>
                  <a:cubicBezTo>
                    <a:pt x="422" y="86"/>
                    <a:pt x="422" y="86"/>
                    <a:pt x="422" y="86"/>
                  </a:cubicBezTo>
                  <a:cubicBezTo>
                    <a:pt x="405" y="95"/>
                    <a:pt x="395" y="112"/>
                    <a:pt x="395" y="131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217" y="371"/>
                    <a:pt x="217" y="371"/>
                    <a:pt x="217" y="371"/>
                  </a:cubicBezTo>
                  <a:cubicBezTo>
                    <a:pt x="205" y="378"/>
                    <a:pt x="198" y="390"/>
                    <a:pt x="197" y="403"/>
                  </a:cubicBezTo>
                  <a:cubicBezTo>
                    <a:pt x="196" y="416"/>
                    <a:pt x="202" y="429"/>
                    <a:pt x="212" y="437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19" y="792"/>
                    <a:pt x="19" y="792"/>
                    <a:pt x="19" y="792"/>
                  </a:cubicBezTo>
                  <a:cubicBezTo>
                    <a:pt x="5" y="802"/>
                    <a:pt x="0" y="820"/>
                    <a:pt x="5" y="836"/>
                  </a:cubicBezTo>
                  <a:cubicBezTo>
                    <a:pt x="10" y="852"/>
                    <a:pt x="26" y="863"/>
                    <a:pt x="43" y="863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72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2" y="209"/>
                  </a:lnTo>
                  <a:close/>
                  <a:moveTo>
                    <a:pt x="10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68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3" y="209"/>
                  </a:moveTo>
                  <a:cubicBezTo>
                    <a:pt x="53" y="52"/>
                    <a:pt x="53" y="52"/>
                    <a:pt x="53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3" y="209"/>
                  </a:lnTo>
                  <a:close/>
                  <a:moveTo>
                    <a:pt x="105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3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4" y="262"/>
                    <a:pt x="53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486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209"/>
                    <a:pt x="104" y="209"/>
                    <a:pt x="104" y="209"/>
                  </a:cubicBezTo>
                  <a:lnTo>
                    <a:pt x="52" y="209"/>
                  </a:lnTo>
                  <a:close/>
                  <a:moveTo>
                    <a:pt x="104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4" y="262"/>
                    <a:pt x="104" y="262"/>
                    <a:pt x="104" y="262"/>
                  </a:cubicBezTo>
                  <a:cubicBezTo>
                    <a:pt x="133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3" y="0"/>
                    <a:pt x="104" y="0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982" y="2180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105" y="209"/>
                  </a:moveTo>
                  <a:cubicBezTo>
                    <a:pt x="52" y="209"/>
                    <a:pt x="52" y="209"/>
                    <a:pt x="52" y="209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lnTo>
                    <a:pt x="105" y="209"/>
                  </a:lnTo>
                  <a:close/>
                  <a:moveTo>
                    <a:pt x="0" y="52"/>
                  </a:move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3"/>
                    <a:pt x="134" y="0"/>
                    <a:pt x="10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745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2" y="209"/>
                  </a:lnTo>
                  <a:close/>
                  <a:moveTo>
                    <a:pt x="10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241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3" y="209"/>
                  </a:moveTo>
                  <a:cubicBezTo>
                    <a:pt x="53" y="52"/>
                    <a:pt x="53" y="52"/>
                    <a:pt x="53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3" y="209"/>
                  </a:lnTo>
                  <a:close/>
                  <a:moveTo>
                    <a:pt x="105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4" y="262"/>
                    <a:pt x="53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2113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209"/>
                    <a:pt x="104" y="209"/>
                    <a:pt x="104" y="209"/>
                  </a:cubicBezTo>
                  <a:lnTo>
                    <a:pt x="52" y="209"/>
                  </a:lnTo>
                  <a:close/>
                  <a:moveTo>
                    <a:pt x="104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4" y="262"/>
                    <a:pt x="104" y="262"/>
                    <a:pt x="104" y="262"/>
                  </a:cubicBezTo>
                  <a:cubicBezTo>
                    <a:pt x="133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3" y="0"/>
                    <a:pt x="104" y="0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609" y="1185"/>
              <a:ext cx="373" cy="622"/>
            </a:xfrm>
            <a:custGeom>
              <a:rect b="b" l="l" r="r" t="t"/>
              <a:pathLst>
                <a:path extrusionOk="0" h="262" w="157">
                  <a:moveTo>
                    <a:pt x="52" y="209"/>
                  </a:moveTo>
                  <a:cubicBezTo>
                    <a:pt x="52" y="52"/>
                    <a:pt x="52" y="52"/>
                    <a:pt x="52" y="52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209"/>
                    <a:pt x="105" y="209"/>
                    <a:pt x="105" y="209"/>
                  </a:cubicBezTo>
                  <a:lnTo>
                    <a:pt x="52" y="209"/>
                  </a:lnTo>
                  <a:close/>
                  <a:moveTo>
                    <a:pt x="10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4"/>
                    <a:pt x="0" y="5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8"/>
                    <a:pt x="23" y="262"/>
                    <a:pt x="52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34" y="262"/>
                    <a:pt x="157" y="238"/>
                    <a:pt x="157" y="209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24"/>
                    <a:pt x="134" y="0"/>
                    <a:pt x="105" y="0"/>
                  </a:cubicBezTo>
                  <a:close/>
                </a:path>
              </a:pathLst>
            </a:custGeom>
            <a:solidFill>
              <a:srgbClr val="26D366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3"/>
          <p:cNvSpPr txBox="1"/>
          <p:nvPr/>
        </p:nvSpPr>
        <p:spPr>
          <a:xfrm>
            <a:off x="1346449" y="7783435"/>
            <a:ext cx="2717036" cy="803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309">
                <a:latin typeface="Arial"/>
                <a:ea typeface="Arial"/>
                <a:cs typeface="Arial"/>
                <a:sym typeface="Arial"/>
              </a:rPr>
              <a:t>Особняки</a:t>
            </a:r>
            <a:r>
              <a:rPr lang="ru-RU" sz="2309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9">
                <a:latin typeface="Arial"/>
                <a:ea typeface="Arial"/>
                <a:cs typeface="Arial"/>
                <a:sym typeface="Arial"/>
              </a:rPr>
              <a:t>Москвы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2136115" y="10310201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26D366"/>
          </a:solidFill>
          <a:ln>
            <a:noFill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33991" y="10579710"/>
            <a:ext cx="4554830" cy="498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osobnyak-moscow.ru</a:t>
            </a:r>
            <a:endParaRPr sz="2638" u="sng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4240708" y="1980765"/>
            <a:ext cx="3486034" cy="3375240"/>
          </a:xfrm>
          <a:prstGeom prst="ellipse">
            <a:avLst/>
          </a:prstGeom>
          <a:noFill/>
          <a:ln cap="flat" cmpd="sng" w="28575">
            <a:solidFill>
              <a:srgbClr val="1577FA">
                <a:alpha val="30196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3"/>
          <p:cNvGrpSpPr/>
          <p:nvPr/>
        </p:nvGrpSpPr>
        <p:grpSpPr>
          <a:xfrm>
            <a:off x="4395909" y="2149475"/>
            <a:ext cx="3175626" cy="3074696"/>
            <a:chOff x="8675142" y="1206324"/>
            <a:chExt cx="2470410" cy="2470410"/>
          </a:xfrm>
        </p:grpSpPr>
        <p:sp>
          <p:nvSpPr>
            <p:cNvPr id="151" name="Google Shape;151;p3"/>
            <p:cNvSpPr/>
            <p:nvPr/>
          </p:nvSpPr>
          <p:spPr>
            <a:xfrm>
              <a:off x="8675142" y="1206324"/>
              <a:ext cx="2470410" cy="2470410"/>
            </a:xfrm>
            <a:custGeom>
              <a:rect b="b" l="l" r="r" t="t"/>
              <a:pathLst>
                <a:path extrusionOk="0" h="3863642" w="3863642">
                  <a:moveTo>
                    <a:pt x="1931821" y="720080"/>
                  </a:moveTo>
                  <a:cubicBezTo>
                    <a:pt x="1262595" y="720080"/>
                    <a:pt x="720080" y="1262595"/>
                    <a:pt x="720080" y="1931821"/>
                  </a:cubicBezTo>
                  <a:cubicBezTo>
                    <a:pt x="720080" y="2601047"/>
                    <a:pt x="1262595" y="3143562"/>
                    <a:pt x="1931821" y="3143562"/>
                  </a:cubicBezTo>
                  <a:cubicBezTo>
                    <a:pt x="2601047" y="3143562"/>
                    <a:pt x="3143562" y="2601047"/>
                    <a:pt x="3143562" y="1931821"/>
                  </a:cubicBezTo>
                  <a:cubicBezTo>
                    <a:pt x="3143562" y="1262595"/>
                    <a:pt x="2601047" y="720080"/>
                    <a:pt x="1931821" y="720080"/>
                  </a:cubicBezTo>
                  <a:close/>
                  <a:moveTo>
                    <a:pt x="1931821" y="0"/>
                  </a:moveTo>
                  <a:cubicBezTo>
                    <a:pt x="2998736" y="0"/>
                    <a:pt x="3863642" y="864906"/>
                    <a:pt x="3863642" y="1931821"/>
                  </a:cubicBezTo>
                  <a:cubicBezTo>
                    <a:pt x="3863642" y="2998736"/>
                    <a:pt x="2998736" y="3863642"/>
                    <a:pt x="1931821" y="3863642"/>
                  </a:cubicBezTo>
                  <a:cubicBezTo>
                    <a:pt x="864906" y="3863642"/>
                    <a:pt x="0" y="2998736"/>
                    <a:pt x="0" y="1931821"/>
                  </a:cubicBezTo>
                  <a:cubicBezTo>
                    <a:pt x="0" y="864906"/>
                    <a:pt x="864906" y="0"/>
                    <a:pt x="1931821" y="0"/>
                  </a:cubicBezTo>
                  <a:close/>
                </a:path>
              </a:pathLst>
            </a:custGeom>
            <a:solidFill>
              <a:srgbClr val="1577FA"/>
            </a:solidFill>
            <a:ln>
              <a:noFill/>
            </a:ln>
          </p:spPr>
          <p:txBody>
            <a:bodyPr anchorCtr="0" anchor="ctr" bIns="75375" lIns="150775" spcFirstLastPara="1" rIns="150775" wrap="square" tIns="75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9130947" y="1662071"/>
              <a:ext cx="1558800" cy="1558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3">
            <a:hlinkClick r:id="rId14"/>
          </p:cNvPr>
          <p:cNvSpPr txBox="1"/>
          <p:nvPr/>
        </p:nvSpPr>
        <p:spPr>
          <a:xfrm>
            <a:off x="7904930" y="2528158"/>
            <a:ext cx="7396436" cy="2122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Москва                              </a:t>
            </a: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rentavik.ru</a:t>
            </a:r>
            <a:endParaRPr sz="263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3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Санкт–Петербург              </a:t>
            </a: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spb.rentavik.ru</a:t>
            </a:r>
            <a:endParaRPr sz="263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3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Казань                               </a:t>
            </a:r>
            <a:r>
              <a:rPr lang="ru-RU" sz="2638" u="sng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kazan.rentavik.ru</a:t>
            </a:r>
            <a:endParaRPr sz="263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131890" y="3258334"/>
            <a:ext cx="3679334" cy="85683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/>
          <p:cNvSpPr/>
          <p:nvPr/>
        </p:nvSpPr>
        <p:spPr>
          <a:xfrm>
            <a:off x="11243323" y="2716702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26D366"/>
          </a:solidFill>
          <a:ln cap="flat" cmpd="sng" w="952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11243323" y="3524331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26D366"/>
          </a:solidFill>
          <a:ln cap="flat" cmpd="sng" w="952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11243323" y="4320798"/>
            <a:ext cx="257717" cy="248582"/>
          </a:xfrm>
          <a:custGeom>
            <a:rect b="b" l="l" r="r" t="t"/>
            <a:pathLst>
              <a:path extrusionOk="0" h="221" w="221">
                <a:moveTo>
                  <a:pt x="110" y="0"/>
                </a:moveTo>
                <a:cubicBezTo>
                  <a:pt x="49" y="0"/>
                  <a:pt x="0" y="50"/>
                  <a:pt x="0" y="111"/>
                </a:cubicBezTo>
                <a:cubicBezTo>
                  <a:pt x="0" y="172"/>
                  <a:pt x="49" y="221"/>
                  <a:pt x="110" y="221"/>
                </a:cubicBezTo>
                <a:cubicBezTo>
                  <a:pt x="171" y="221"/>
                  <a:pt x="221" y="172"/>
                  <a:pt x="221" y="111"/>
                </a:cubicBezTo>
                <a:cubicBezTo>
                  <a:pt x="221" y="50"/>
                  <a:pt x="171" y="0"/>
                  <a:pt x="110" y="0"/>
                </a:cubicBezTo>
                <a:close/>
                <a:moveTo>
                  <a:pt x="153" y="83"/>
                </a:moveTo>
                <a:cubicBezTo>
                  <a:pt x="198" y="83"/>
                  <a:pt x="198" y="83"/>
                  <a:pt x="198" y="83"/>
                </a:cubicBezTo>
                <a:cubicBezTo>
                  <a:pt x="201" y="92"/>
                  <a:pt x="203" y="102"/>
                  <a:pt x="203" y="111"/>
                </a:cubicBezTo>
                <a:cubicBezTo>
                  <a:pt x="203" y="120"/>
                  <a:pt x="201" y="128"/>
                  <a:pt x="199" y="137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56" y="120"/>
                  <a:pt x="156" y="101"/>
                  <a:pt x="153" y="83"/>
                </a:cubicBezTo>
                <a:close/>
                <a:moveTo>
                  <a:pt x="127" y="202"/>
                </a:moveTo>
                <a:cubicBezTo>
                  <a:pt x="137" y="188"/>
                  <a:pt x="144" y="172"/>
                  <a:pt x="149" y="155"/>
                </a:cubicBezTo>
                <a:cubicBezTo>
                  <a:pt x="191" y="155"/>
                  <a:pt x="191" y="155"/>
                  <a:pt x="191" y="155"/>
                </a:cubicBezTo>
                <a:cubicBezTo>
                  <a:pt x="178" y="179"/>
                  <a:pt x="154" y="197"/>
                  <a:pt x="127" y="202"/>
                </a:cubicBezTo>
                <a:close/>
                <a:moveTo>
                  <a:pt x="90" y="21"/>
                </a:moveTo>
                <a:cubicBezTo>
                  <a:pt x="81" y="35"/>
                  <a:pt x="74" y="50"/>
                  <a:pt x="6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43" y="43"/>
                  <a:pt x="65" y="26"/>
                  <a:pt x="90" y="21"/>
                </a:cubicBezTo>
                <a:close/>
                <a:moveTo>
                  <a:pt x="135" y="138"/>
                </a:moveTo>
                <a:cubicBezTo>
                  <a:pt x="83" y="138"/>
                  <a:pt x="83" y="138"/>
                  <a:pt x="83" y="138"/>
                </a:cubicBezTo>
                <a:cubicBezTo>
                  <a:pt x="79" y="120"/>
                  <a:pt x="79" y="101"/>
                  <a:pt x="83" y="83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8" y="101"/>
                  <a:pt x="138" y="119"/>
                  <a:pt x="135" y="138"/>
                </a:cubicBezTo>
                <a:close/>
                <a:moveTo>
                  <a:pt x="149" y="65"/>
                </a:moveTo>
                <a:cubicBezTo>
                  <a:pt x="144" y="49"/>
                  <a:pt x="137" y="34"/>
                  <a:pt x="127" y="20"/>
                </a:cubicBezTo>
                <a:cubicBezTo>
                  <a:pt x="154" y="25"/>
                  <a:pt x="177" y="42"/>
                  <a:pt x="190" y="65"/>
                </a:cubicBezTo>
                <a:lnTo>
                  <a:pt x="149" y="65"/>
                </a:lnTo>
                <a:close/>
                <a:moveTo>
                  <a:pt x="88" y="65"/>
                </a:moveTo>
                <a:cubicBezTo>
                  <a:pt x="93" y="51"/>
                  <a:pt x="100" y="37"/>
                  <a:pt x="109" y="25"/>
                </a:cubicBezTo>
                <a:cubicBezTo>
                  <a:pt x="118" y="37"/>
                  <a:pt x="125" y="51"/>
                  <a:pt x="130" y="65"/>
                </a:cubicBezTo>
                <a:lnTo>
                  <a:pt x="88" y="65"/>
                </a:lnTo>
                <a:close/>
                <a:moveTo>
                  <a:pt x="69" y="156"/>
                </a:moveTo>
                <a:cubicBezTo>
                  <a:pt x="73" y="172"/>
                  <a:pt x="80" y="187"/>
                  <a:pt x="90" y="201"/>
                </a:cubicBezTo>
                <a:cubicBezTo>
                  <a:pt x="65" y="196"/>
                  <a:pt x="42" y="179"/>
                  <a:pt x="29" y="156"/>
                </a:cubicBezTo>
                <a:lnTo>
                  <a:pt x="69" y="156"/>
                </a:lnTo>
                <a:close/>
                <a:moveTo>
                  <a:pt x="130" y="156"/>
                </a:moveTo>
                <a:cubicBezTo>
                  <a:pt x="125" y="170"/>
                  <a:pt x="118" y="184"/>
                  <a:pt x="109" y="197"/>
                </a:cubicBezTo>
                <a:cubicBezTo>
                  <a:pt x="99" y="184"/>
                  <a:pt x="92" y="170"/>
                  <a:pt x="88" y="156"/>
                </a:cubicBezTo>
                <a:lnTo>
                  <a:pt x="130" y="156"/>
                </a:lnTo>
                <a:close/>
                <a:moveTo>
                  <a:pt x="65" y="138"/>
                </a:moveTo>
                <a:cubicBezTo>
                  <a:pt x="22" y="138"/>
                  <a:pt x="22" y="138"/>
                  <a:pt x="22" y="138"/>
                </a:cubicBezTo>
                <a:cubicBezTo>
                  <a:pt x="19" y="130"/>
                  <a:pt x="18" y="120"/>
                  <a:pt x="18" y="111"/>
                </a:cubicBezTo>
                <a:cubicBezTo>
                  <a:pt x="18" y="102"/>
                  <a:pt x="19" y="92"/>
                  <a:pt x="22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2" y="101"/>
                  <a:pt x="62" y="120"/>
                  <a:pt x="65" y="138"/>
                </a:cubicBezTo>
                <a:close/>
              </a:path>
            </a:pathLst>
          </a:custGeom>
          <a:solidFill>
            <a:srgbClr val="26D366"/>
          </a:solidFill>
          <a:ln cap="flat" cmpd="sng" w="952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" name="Google Shape;158;p3"/>
          <p:cNvGrpSpPr/>
          <p:nvPr/>
        </p:nvGrpSpPr>
        <p:grpSpPr>
          <a:xfrm>
            <a:off x="1518600" y="5865779"/>
            <a:ext cx="17394167" cy="0"/>
            <a:chOff x="925668" y="3461065"/>
            <a:chExt cx="10548579" cy="0"/>
          </a:xfrm>
        </p:grpSpPr>
        <p:cxnSp>
          <p:nvCxnSpPr>
            <p:cNvPr id="159" name="Google Shape;159;p3"/>
            <p:cNvCxnSpPr/>
            <p:nvPr/>
          </p:nvCxnSpPr>
          <p:spPr>
            <a:xfrm rot="10800000">
              <a:off x="925668" y="3461065"/>
              <a:ext cx="3795253" cy="0"/>
            </a:xfrm>
            <a:prstGeom prst="straightConnector1">
              <a:avLst/>
            </a:prstGeom>
            <a:noFill/>
            <a:ln cap="flat" cmpd="sng" w="9525">
              <a:solidFill>
                <a:srgbClr val="1577FA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60" name="Google Shape;160;p3"/>
            <p:cNvCxnSpPr/>
            <p:nvPr/>
          </p:nvCxnSpPr>
          <p:spPr>
            <a:xfrm rot="10800000">
              <a:off x="7678994" y="3461065"/>
              <a:ext cx="3795253" cy="0"/>
            </a:xfrm>
            <a:prstGeom prst="straightConnector1">
              <a:avLst/>
            </a:prstGeom>
            <a:noFill/>
            <a:ln cap="flat" cmpd="sng" w="9525">
              <a:solidFill>
                <a:srgbClr val="1577FA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45638" y="156609"/>
            <a:ext cx="8158463" cy="1063711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0"/>
          <p:cNvSpPr/>
          <p:nvPr/>
        </p:nvSpPr>
        <p:spPr>
          <a:xfrm>
            <a:off x="-4087" y="1048911"/>
            <a:ext cx="11941541" cy="8642397"/>
          </a:xfrm>
          <a:prstGeom prst="rect">
            <a:avLst/>
          </a:prstGeom>
          <a:noFill/>
          <a:ln>
            <a:noFill/>
          </a:ln>
        </p:spPr>
        <p:txBody>
          <a:bodyPr anchorCtr="0" anchor="t" bIns="75375" lIns="150775" spcFirstLastPara="1" rIns="150775" wrap="square" tIns="75375">
            <a:spAutoFit/>
          </a:bodyPr>
          <a:lstStyle/>
          <a:p>
            <a:pPr indent="-293183" lvl="0" marL="293183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Зачем подписывать Лист?</a:t>
            </a:r>
            <a:endParaRPr sz="3298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0566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Подписанный </a:t>
            </a:r>
            <a:r>
              <a:rPr lang="ru-RU" sz="3298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лист</a:t>
            </a:r>
            <a:r>
              <a:rPr lang="ru-RU" sz="329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защитит в случае невыплаты. </a:t>
            </a:r>
            <a:endParaRPr/>
          </a:p>
          <a:p>
            <a:pPr indent="-290566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Стандарт Ассоциации КОКОН.</a:t>
            </a:r>
            <a:endParaRPr sz="329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4445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298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3183" lvl="0" marL="29318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подписывать Лист?</a:t>
            </a:r>
            <a:endParaRPr sz="329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0566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Обязательны подписи собственника и клиента. </a:t>
            </a:r>
            <a:endParaRPr/>
          </a:p>
          <a:p>
            <a:pPr indent="-290566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Лист</a:t>
            </a:r>
            <a:r>
              <a:rPr lang="ru-RU" sz="329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заполняй своей рукой, стороны только подписывают.</a:t>
            </a:r>
            <a:endParaRPr/>
          </a:p>
          <a:p>
            <a:pPr indent="-81143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None/>
            </a:pPr>
            <a:r>
              <a:t/>
            </a:r>
            <a:endParaRPr sz="329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3183" lvl="0" marL="29318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объяснить необходимость подписания листа?</a:t>
            </a:r>
            <a:endParaRPr i="1" sz="329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93183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i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«Лист фиксирует осмотр вашего объекта нашим клиентом. Это стандартная процедура Ассоциации. Вознаграждение выплачивается только после аренды или покупки объекта нашим клиентом».</a:t>
            </a:r>
            <a:endParaRPr i="1" sz="329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3" name="Google Shape;483;p30"/>
          <p:cNvCxnSpPr/>
          <p:nvPr/>
        </p:nvCxnSpPr>
        <p:spPr>
          <a:xfrm>
            <a:off x="11937454" y="397"/>
            <a:ext cx="0" cy="11308556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84" name="Google Shape;484;p30"/>
          <p:cNvSpPr txBox="1"/>
          <p:nvPr/>
        </p:nvSpPr>
        <p:spPr>
          <a:xfrm>
            <a:off x="38743" y="166716"/>
            <a:ext cx="11906895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14. Подписывай лист просмотра</a:t>
            </a:r>
            <a:endParaRPr b="1" sz="4400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12833117" y="8693370"/>
            <a:ext cx="3652245" cy="57166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12833117" y="9385691"/>
            <a:ext cx="3300423" cy="1186113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7" name="Google Shape;487;p30"/>
          <p:cNvCxnSpPr/>
          <p:nvPr/>
        </p:nvCxnSpPr>
        <p:spPr>
          <a:xfrm>
            <a:off x="38743" y="1020302"/>
            <a:ext cx="11937454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" name="Google Shape;492;p31"/>
          <p:cNvGraphicFramePr/>
          <p:nvPr/>
        </p:nvGraphicFramePr>
        <p:xfrm>
          <a:off x="6295899" y="773585"/>
          <a:ext cx="7512302" cy="9762181"/>
        </p:xfrm>
        <a:graphic>
          <a:graphicData uri="http://schemas.openxmlformats.org/presentationml/2006/ole">
            <mc:AlternateContent>
              <mc:Choice Requires="v">
                <p:oleObj r:id="rId4" imgH="9762181" imgW="7512302" progId="Paint.Picture" spid="_x0000_s1">
                  <p:embed/>
                </p:oleObj>
              </mc:Choice>
              <mc:Fallback>
                <p:oleObj r:id="rId5" imgH="9762181" imgW="7512302" progId="Paint.Picture">
                  <p:embed/>
                  <p:pic>
                    <p:nvPicPr>
                      <p:cNvPr id="492" name="Google Shape;492;p3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295899" y="773585"/>
                        <a:ext cx="7512302" cy="9762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826" y="930749"/>
            <a:ext cx="17628715" cy="868345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8" name="Google Shape;498;p32"/>
          <p:cNvSpPr/>
          <p:nvPr/>
        </p:nvSpPr>
        <p:spPr>
          <a:xfrm>
            <a:off x="6368085" y="8293339"/>
            <a:ext cx="2021102" cy="641618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3"/>
          <p:cNvSpPr txBox="1"/>
          <p:nvPr/>
        </p:nvSpPr>
        <p:spPr>
          <a:xfrm>
            <a:off x="-169295" y="125630"/>
            <a:ext cx="12765321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15. Протокол встречи</a:t>
            </a:r>
            <a:endParaRPr/>
          </a:p>
        </p:txBody>
      </p:sp>
      <p:sp>
        <p:nvSpPr>
          <p:cNvPr id="504" name="Google Shape;504;p33"/>
          <p:cNvSpPr txBox="1"/>
          <p:nvPr/>
        </p:nvSpPr>
        <p:spPr>
          <a:xfrm>
            <a:off x="207974" y="1020303"/>
            <a:ext cx="12388050" cy="8382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332" lvl="0" marL="285332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нужен протокол встречи?</a:t>
            </a:r>
            <a:endParaRPr/>
          </a:p>
          <a:p>
            <a:pPr indent="-458100" lvl="0" marL="746049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-RU" sz="3298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протоколе</a:t>
            </a: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фиксируются основные договорённости.</a:t>
            </a:r>
            <a:endParaRPr/>
          </a:p>
          <a:p>
            <a:pPr indent="-458100" lvl="0" marL="746049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Упрощает согласование сделки.</a:t>
            </a:r>
            <a:endParaRPr/>
          </a:p>
          <a:p>
            <a:pPr indent="-458100" lvl="0" marL="746049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Исключает споры.</a:t>
            </a:r>
            <a:endParaRPr/>
          </a:p>
          <a:p>
            <a:pPr indent="-458100" lvl="0" marL="746049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Служит основой для письма о намерениях и договора.</a:t>
            </a:r>
            <a:endParaRPr/>
          </a:p>
          <a:p>
            <a:pPr indent="-458100" lvl="0" marL="746049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Ведение </a:t>
            </a:r>
            <a:r>
              <a:rPr lang="ru-RU" sz="3298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протокола</a:t>
            </a: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демонстрирует профессионализм.</a:t>
            </a:r>
            <a:endParaRPr/>
          </a:p>
          <a:p>
            <a:pPr indent="-458100" lvl="0" marL="746049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Для удобства </a:t>
            </a:r>
            <a:r>
              <a:rPr lang="ru-RU" sz="3298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протокол</a:t>
            </a: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напечатан на обороте </a:t>
            </a:r>
            <a:r>
              <a:rPr lang="ru-RU" sz="3298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листа просмотра</a:t>
            </a: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287948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98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87948" lvl="0" marL="287948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3298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Риски работы без протокола</a:t>
            </a:r>
            <a:endParaRPr/>
          </a:p>
          <a:p>
            <a:pPr indent="-445009" lvl="0" marL="58375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958"/>
              <a:buFont typeface="Calibri"/>
              <a:buChar char="×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Агент рискует оказаться крайним, при разногласиях.</a:t>
            </a:r>
            <a:endParaRPr/>
          </a:p>
          <a:p>
            <a:pPr indent="-445009" lvl="0" marL="58375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958"/>
              <a:buFont typeface="Calibri"/>
              <a:buChar char="×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Вызывает сомнения сторон в необходимости агента.</a:t>
            </a:r>
            <a:endParaRPr/>
          </a:p>
          <a:p>
            <a:pPr indent="-445009" lvl="0" marL="58375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958"/>
              <a:buFont typeface="Calibri"/>
              <a:buChar char="×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Приводит к невыплате вознаграждения.</a:t>
            </a:r>
            <a:endParaRPr/>
          </a:p>
        </p:txBody>
      </p:sp>
      <p:cxnSp>
        <p:nvCxnSpPr>
          <p:cNvPr id="505" name="Google Shape;505;p33"/>
          <p:cNvCxnSpPr/>
          <p:nvPr/>
        </p:nvCxnSpPr>
        <p:spPr>
          <a:xfrm>
            <a:off x="12596037" y="397"/>
            <a:ext cx="0" cy="11308556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06" name="Google Shape;506;p33"/>
          <p:cNvCxnSpPr/>
          <p:nvPr/>
        </p:nvCxnSpPr>
        <p:spPr>
          <a:xfrm>
            <a:off x="38745" y="1020302"/>
            <a:ext cx="12557295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507" name="Google Shape;50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65756" y="416359"/>
            <a:ext cx="7030371" cy="1047663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"/>
          <p:cNvSpPr txBox="1"/>
          <p:nvPr/>
        </p:nvSpPr>
        <p:spPr>
          <a:xfrm>
            <a:off x="35239" y="1064619"/>
            <a:ext cx="8219477" cy="5121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2714" lvl="0" marL="282714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 Почему на бланке агентства?</a:t>
            </a:r>
            <a:endParaRPr b="1" sz="3298">
              <a:latin typeface="Arial"/>
              <a:ea typeface="Arial"/>
              <a:cs typeface="Arial"/>
              <a:sym typeface="Arial"/>
            </a:endParaRPr>
          </a:p>
          <a:p>
            <a:pPr indent="-298418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Подчёркивает участие агента в сделке.</a:t>
            </a:r>
            <a:endParaRPr/>
          </a:p>
          <a:p>
            <a:pPr indent="-298418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Указывает на членство в Гильдии, Ассоциации.</a:t>
            </a:r>
            <a:endParaRPr/>
          </a:p>
          <a:p>
            <a:pPr indent="-298418" lvl="0" marL="583750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Если собственник требует письмо на бланке клиента, то такое письмо можно вставить в бланк агентства, удалить контакты и отправить.</a:t>
            </a:r>
            <a:endParaRPr/>
          </a:p>
        </p:txBody>
      </p:sp>
      <p:pic>
        <p:nvPicPr>
          <p:cNvPr id="514" name="Google Shape;51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68890" y="1877963"/>
            <a:ext cx="5840206" cy="856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19480" y="1954726"/>
            <a:ext cx="5861715" cy="8738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34"/>
          <p:cNvCxnSpPr/>
          <p:nvPr/>
        </p:nvCxnSpPr>
        <p:spPr>
          <a:xfrm flipH="1">
            <a:off x="8208463" y="999448"/>
            <a:ext cx="11017" cy="10309507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17" name="Google Shape;517;p34"/>
          <p:cNvSpPr/>
          <p:nvPr/>
        </p:nvSpPr>
        <p:spPr>
          <a:xfrm>
            <a:off x="14187600" y="1319107"/>
            <a:ext cx="5821496" cy="913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75" lIns="150775" spcFirstLastPara="1" rIns="150775" wrap="square" tIns="75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979">
                <a:latin typeface="Calibri"/>
                <a:ea typeface="Calibri"/>
                <a:cs typeface="Calibri"/>
                <a:sym typeface="Calibri"/>
              </a:rPr>
              <a:t>Пример №2</a:t>
            </a:r>
            <a:endParaRPr sz="1979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8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4"/>
          <p:cNvSpPr/>
          <p:nvPr/>
        </p:nvSpPr>
        <p:spPr>
          <a:xfrm>
            <a:off x="8305768" y="1319107"/>
            <a:ext cx="5821496" cy="913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75" lIns="150775" spcFirstLastPara="1" rIns="150775" wrap="square" tIns="75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979">
                <a:latin typeface="Calibri"/>
                <a:ea typeface="Calibri"/>
                <a:cs typeface="Calibri"/>
                <a:sym typeface="Calibri"/>
              </a:rPr>
              <a:t>Пример №1</a:t>
            </a:r>
            <a:endParaRPr sz="1979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68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4"/>
          <p:cNvSpPr/>
          <p:nvPr/>
        </p:nvSpPr>
        <p:spPr>
          <a:xfrm>
            <a:off x="14580362" y="3179729"/>
            <a:ext cx="5109792" cy="685214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520" name="Google Shape;520;p34"/>
          <p:cNvSpPr/>
          <p:nvPr/>
        </p:nvSpPr>
        <p:spPr>
          <a:xfrm>
            <a:off x="14160240" y="1877963"/>
            <a:ext cx="5821496" cy="8562643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21" name="Google Shape;521;p34"/>
          <p:cNvSpPr txBox="1"/>
          <p:nvPr/>
        </p:nvSpPr>
        <p:spPr>
          <a:xfrm>
            <a:off x="-11387" y="137087"/>
            <a:ext cx="201041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16. Письма о намерениях на бланках агентства</a:t>
            </a:r>
            <a:endParaRPr/>
          </a:p>
        </p:txBody>
      </p:sp>
      <p:sp>
        <p:nvSpPr>
          <p:cNvPr id="522" name="Google Shape;522;p34"/>
          <p:cNvSpPr/>
          <p:nvPr/>
        </p:nvSpPr>
        <p:spPr>
          <a:xfrm>
            <a:off x="12570192" y="1954726"/>
            <a:ext cx="1492294" cy="65976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</a:endParaRPr>
          </a:p>
        </p:txBody>
      </p:sp>
      <p:cxnSp>
        <p:nvCxnSpPr>
          <p:cNvPr id="523" name="Google Shape;523;p34"/>
          <p:cNvCxnSpPr/>
          <p:nvPr/>
        </p:nvCxnSpPr>
        <p:spPr>
          <a:xfrm>
            <a:off x="0" y="999446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5"/>
          <p:cNvSpPr txBox="1"/>
          <p:nvPr/>
        </p:nvSpPr>
        <p:spPr>
          <a:xfrm>
            <a:off x="2" y="999449"/>
            <a:ext cx="13039326" cy="4060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2714" lvl="0" marL="282714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 u="sng"/>
              <a:t>Зачем использовать Zoom? </a:t>
            </a:r>
            <a:endParaRPr b="1" sz="3298" u="sng"/>
          </a:p>
          <a:p>
            <a:pPr indent="-442393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/>
              <a:t>Первое знакомство сторон в ZOOM экономит время на дорогу.</a:t>
            </a:r>
            <a:endParaRPr/>
          </a:p>
          <a:p>
            <a:pPr indent="-442393" lvl="0" marL="738193" rtl="0" algn="just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/>
              <a:t>Исключается обмен визитками.</a:t>
            </a:r>
            <a:endParaRPr/>
          </a:p>
          <a:p>
            <a:pPr indent="-442393" lvl="0" marL="738193" rtl="0" algn="l">
              <a:spcBef>
                <a:spcPts val="24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/>
              <a:t>Ты выступаешь организатором переговоров и  управляешь процессом.</a:t>
            </a:r>
            <a:endParaRPr/>
          </a:p>
        </p:txBody>
      </p:sp>
      <p:cxnSp>
        <p:nvCxnSpPr>
          <p:cNvPr id="529" name="Google Shape;529;p35"/>
          <p:cNvCxnSpPr/>
          <p:nvPr/>
        </p:nvCxnSpPr>
        <p:spPr>
          <a:xfrm>
            <a:off x="13039330" y="970894"/>
            <a:ext cx="2" cy="10309507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30" name="Google Shape;530;p35"/>
          <p:cNvCxnSpPr/>
          <p:nvPr/>
        </p:nvCxnSpPr>
        <p:spPr>
          <a:xfrm>
            <a:off x="0" y="999446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31" name="Google Shape;531;p35"/>
          <p:cNvSpPr txBox="1"/>
          <p:nvPr/>
        </p:nvSpPr>
        <p:spPr>
          <a:xfrm>
            <a:off x="-4" y="126516"/>
            <a:ext cx="20104104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301037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17. Организовывай ZOOM-переговоры</a:t>
            </a:r>
            <a:endParaRPr/>
          </a:p>
        </p:txBody>
      </p:sp>
      <p:pic>
        <p:nvPicPr>
          <p:cNvPr id="532" name="Google Shape;5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0050" y="1768475"/>
            <a:ext cx="6617507" cy="7300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6"/>
          <p:cNvSpPr txBox="1"/>
          <p:nvPr/>
        </p:nvSpPr>
        <p:spPr>
          <a:xfrm>
            <a:off x="134993" y="977210"/>
            <a:ext cx="8621655" cy="9600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1037" lvl="0" marL="301037" rtl="0" algn="just">
              <a:spcBef>
                <a:spcPts val="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❖"/>
            </a:pPr>
            <a:r>
              <a:rPr b="1" lang="ru-RU" sz="3298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lang="ru-RU" sz="3298" u="sng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Зачем следить за Реестром?</a:t>
            </a:r>
            <a:endParaRPr sz="3298" u="sng">
              <a:latin typeface="Arial"/>
              <a:ea typeface="Arial"/>
              <a:cs typeface="Arial"/>
              <a:sym typeface="Arial"/>
            </a:endParaRPr>
          </a:p>
          <a:p>
            <a:pPr indent="-437159" lvl="0" marL="586367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В канале публикуются кейсы неудачного сотрудничества с собственниками, клиентами и агентами.</a:t>
            </a:r>
            <a:endParaRPr/>
          </a:p>
          <a:p>
            <a:pPr indent="-437159" lvl="0" marL="586367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Ты будешь знать, где есть риск остаться без вознаграждения.</a:t>
            </a:r>
            <a:endParaRPr/>
          </a:p>
          <a:p>
            <a:pPr indent="-201575" lvl="0" marL="586367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1319"/>
              <a:buFont typeface="Noto Sans Symbols"/>
              <a:buNone/>
            </a:pPr>
            <a:r>
              <a:t/>
            </a:r>
            <a:endParaRPr sz="1319">
              <a:latin typeface="Arial"/>
              <a:ea typeface="Arial"/>
              <a:cs typeface="Arial"/>
              <a:sym typeface="Arial"/>
            </a:endParaRPr>
          </a:p>
          <a:p>
            <a:pPr indent="-287948" lvl="0" marL="287948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3298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Важно!</a:t>
            </a:r>
            <a:endParaRPr/>
          </a:p>
          <a:p>
            <a:pPr indent="-445009" lvl="0" marL="583750" rtl="0" algn="just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958"/>
              <a:buFont typeface="Calibri"/>
              <a:buChar char="×"/>
            </a:pPr>
            <a:r>
              <a:rPr lang="ru-RU" sz="3298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Канал закрытый!</a:t>
            </a:r>
            <a:endParaRPr/>
          </a:p>
          <a:p>
            <a:pPr indent="-193702" lvl="0" marL="583750" rtl="0" algn="just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958"/>
              <a:buFont typeface="Calibri"/>
              <a:buNone/>
            </a:pPr>
            <a:r>
              <a:t/>
            </a:r>
            <a:endParaRPr b="1" sz="3298">
              <a:latin typeface="Arial"/>
              <a:ea typeface="Arial"/>
              <a:cs typeface="Arial"/>
              <a:sym typeface="Arial"/>
            </a:endParaRPr>
          </a:p>
          <a:p>
            <a:pPr indent="-301037" lvl="0" marL="301037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958"/>
              <a:buFont typeface="Noto Sans Symbols"/>
              <a:buChar char="❖"/>
            </a:pPr>
            <a:r>
              <a:rPr b="1" lang="ru-RU" sz="3298" u="sng">
                <a:latin typeface="Arial"/>
                <a:ea typeface="Arial"/>
                <a:cs typeface="Arial"/>
                <a:sym typeface="Arial"/>
              </a:rPr>
              <a:t>Зачем нужна группа КОКОН?</a:t>
            </a:r>
            <a:endParaRPr/>
          </a:p>
          <a:p>
            <a:pPr indent="-437158" lvl="0" marL="73819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Поиск объектов вне рынка.</a:t>
            </a:r>
            <a:endParaRPr/>
          </a:p>
          <a:p>
            <a:pPr indent="-437158" lvl="0" marL="73819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Реклама своих объектов.</a:t>
            </a:r>
            <a:endParaRPr/>
          </a:p>
          <a:p>
            <a:pPr indent="-437158" lvl="0" marL="73819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Совместные сделки.</a:t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-437158" lvl="0" marL="738193" rtl="0" algn="just">
              <a:spcBef>
                <a:spcPts val="1200"/>
              </a:spcBef>
              <a:spcAft>
                <a:spcPts val="0"/>
              </a:spcAft>
              <a:buClr>
                <a:srgbClr val="1577FA"/>
              </a:buClr>
              <a:buSzPts val="3298"/>
              <a:buFont typeface="Noto Sans Symbols"/>
              <a:buChar char="⮚"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Новости и мероприятия КОКОН.</a:t>
            </a:r>
            <a:endParaRPr/>
          </a:p>
        </p:txBody>
      </p:sp>
      <p:cxnSp>
        <p:nvCxnSpPr>
          <p:cNvPr id="538" name="Google Shape;538;p36"/>
          <p:cNvCxnSpPr/>
          <p:nvPr/>
        </p:nvCxnSpPr>
        <p:spPr>
          <a:xfrm>
            <a:off x="8756650" y="1022082"/>
            <a:ext cx="0" cy="10287268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39" name="Google Shape;539;p36"/>
          <p:cNvSpPr txBox="1"/>
          <p:nvPr/>
        </p:nvSpPr>
        <p:spPr>
          <a:xfrm>
            <a:off x="18715" y="215980"/>
            <a:ext cx="20085385" cy="768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301037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Правило № 18. Подпишитесь на канал РЕЕСТР и группу КОКОН в ТГ</a:t>
            </a:r>
            <a:endParaRPr/>
          </a:p>
        </p:txBody>
      </p:sp>
      <p:cxnSp>
        <p:nvCxnSpPr>
          <p:cNvPr id="540" name="Google Shape;540;p36"/>
          <p:cNvCxnSpPr/>
          <p:nvPr/>
        </p:nvCxnSpPr>
        <p:spPr>
          <a:xfrm>
            <a:off x="0" y="999446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541" name="Google Shape;54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3234" y="2073275"/>
            <a:ext cx="5412840" cy="644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01623" y="2073275"/>
            <a:ext cx="5467488" cy="6447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37"/>
          <p:cNvCxnSpPr/>
          <p:nvPr/>
        </p:nvCxnSpPr>
        <p:spPr>
          <a:xfrm>
            <a:off x="0" y="397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0" name="Google Shape;5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3396278" y="9343460"/>
            <a:ext cx="1196528" cy="48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80163" y="8629104"/>
            <a:ext cx="1638636" cy="65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84999" y="9826798"/>
            <a:ext cx="5886865" cy="148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7182" y="9574818"/>
            <a:ext cx="6700347" cy="176210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7"/>
          <p:cNvSpPr txBox="1"/>
          <p:nvPr/>
        </p:nvSpPr>
        <p:spPr>
          <a:xfrm>
            <a:off x="3" y="3671807"/>
            <a:ext cx="20104098" cy="1208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55">
                <a:solidFill>
                  <a:srgbClr val="1577FA"/>
                </a:solidFill>
              </a:rPr>
              <a:t>Предложение для коллег</a:t>
            </a:r>
            <a:endParaRPr/>
          </a:p>
        </p:txBody>
      </p:sp>
      <p:sp>
        <p:nvSpPr>
          <p:cNvPr id="555" name="Google Shape;555;p37"/>
          <p:cNvSpPr txBox="1"/>
          <p:nvPr/>
        </p:nvSpPr>
        <p:spPr>
          <a:xfrm>
            <a:off x="-56422" y="5902442"/>
            <a:ext cx="20104102" cy="16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17"/>
              <a:t>Рентавик – </a:t>
            </a:r>
            <a:r>
              <a:rPr b="1" lang="ru-RU" sz="4617">
                <a:solidFill>
                  <a:srgbClr val="1577FA"/>
                </a:solidFill>
              </a:rPr>
              <a:t>ваш партнёр по коммерческой недвижимости </a:t>
            </a:r>
            <a:endParaRPr/>
          </a:p>
          <a:p>
            <a:pPr indent="0" lvl="0" marL="0" rtl="0" algn="ctr">
              <a:spcBef>
                <a:spcPts val="989"/>
              </a:spcBef>
              <a:spcAft>
                <a:spcPts val="0"/>
              </a:spcAft>
              <a:buNone/>
            </a:pPr>
            <a:r>
              <a:rPr b="1" lang="ru-RU" sz="4617">
                <a:solidFill>
                  <a:srgbClr val="1577FA"/>
                </a:solidFill>
              </a:rPr>
              <a:t>в Москве и Санкт-Петербурге</a:t>
            </a:r>
            <a:endParaRPr/>
          </a:p>
        </p:txBody>
      </p:sp>
      <p:pic>
        <p:nvPicPr>
          <p:cNvPr id="556" name="Google Shape;55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75184" y="9165463"/>
            <a:ext cx="1017530" cy="4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00594" y="8819192"/>
            <a:ext cx="1448377" cy="45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8"/>
          <p:cNvSpPr txBox="1"/>
          <p:nvPr>
            <p:ph type="title"/>
          </p:nvPr>
        </p:nvSpPr>
        <p:spPr>
          <a:xfrm>
            <a:off x="2856900" y="119126"/>
            <a:ext cx="1724720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Спасибо! Вопросы?</a:t>
            </a:r>
            <a:endParaRPr/>
          </a:p>
        </p:txBody>
      </p:sp>
      <p:sp>
        <p:nvSpPr>
          <p:cNvPr id="563" name="Google Shape;563;p38"/>
          <p:cNvSpPr txBox="1"/>
          <p:nvPr>
            <p:ph idx="1" type="body"/>
          </p:nvPr>
        </p:nvSpPr>
        <p:spPr>
          <a:xfrm>
            <a:off x="3234137" y="2709507"/>
            <a:ext cx="15952168" cy="8599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/>
          </a:p>
        </p:txBody>
      </p:sp>
      <p:sp>
        <p:nvSpPr>
          <p:cNvPr id="564" name="Google Shape;564;p38"/>
          <p:cNvSpPr txBox="1"/>
          <p:nvPr/>
        </p:nvSpPr>
        <p:spPr>
          <a:xfrm>
            <a:off x="-56755" y="466027"/>
            <a:ext cx="20160855" cy="839417"/>
          </a:xfrm>
          <a:prstGeom prst="rect">
            <a:avLst/>
          </a:prstGeom>
          <a:noFill/>
          <a:ln>
            <a:noFill/>
          </a:ln>
        </p:spPr>
        <p:txBody>
          <a:bodyPr anchorCtr="0" anchor="t" bIns="100500" lIns="201025" spcFirstLastPara="1" rIns="201025" wrap="square" tIns="100500">
            <a:noAutofit/>
          </a:bodyPr>
          <a:lstStyle/>
          <a:p>
            <a:pPr indent="0" lvl="1" marL="143973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280"/>
              <a:buFont typeface="Arial"/>
              <a:buNone/>
            </a:pPr>
            <a:r>
              <a:rPr b="1" lang="ru-RU" sz="44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Партнёрка Рентавик</a:t>
            </a:r>
            <a:endParaRPr b="1" sz="4400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634" y="2709507"/>
            <a:ext cx="7209800" cy="72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9817" y="2004422"/>
            <a:ext cx="11423649" cy="8689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p38"/>
          <p:cNvCxnSpPr/>
          <p:nvPr/>
        </p:nvCxnSpPr>
        <p:spPr>
          <a:xfrm rot="10800000">
            <a:off x="7701379" y="1651048"/>
            <a:ext cx="0" cy="9657905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68" name="Google Shape;568;p38"/>
          <p:cNvCxnSpPr/>
          <p:nvPr/>
        </p:nvCxnSpPr>
        <p:spPr>
          <a:xfrm>
            <a:off x="-10695" y="1651048"/>
            <a:ext cx="20114796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9"/>
          <p:cNvSpPr txBox="1"/>
          <p:nvPr/>
        </p:nvSpPr>
        <p:spPr>
          <a:xfrm>
            <a:off x="1439028" y="701675"/>
            <a:ext cx="17416500" cy="9399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8">
              <a:latin typeface="Arial"/>
              <a:ea typeface="Arial"/>
              <a:cs typeface="Arial"/>
              <a:sym typeface="Arial"/>
            </a:endParaRPr>
          </a:p>
          <a:p>
            <a:pPr indent="-306274" lvl="0" marL="450247" rtl="0" algn="ctr">
              <a:spcBef>
                <a:spcPts val="989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Вариант работы № 1</a:t>
            </a:r>
            <a:endParaRPr/>
          </a:p>
          <a:p>
            <a:pPr indent="-306274" lvl="0" marL="450247" rtl="0" algn="ctr">
              <a:spcBef>
                <a:spcPts val="989"/>
              </a:spcBef>
              <a:spcAft>
                <a:spcPts val="0"/>
              </a:spcAft>
              <a:buNone/>
            </a:pPr>
            <a:r>
              <a:rPr b="1" lang="ru-RU" sz="3078" u="sng">
                <a:latin typeface="Arial"/>
                <a:ea typeface="Arial"/>
                <a:cs typeface="Arial"/>
                <a:sym typeface="Arial"/>
              </a:rPr>
              <a:t>Совместная работа с экспертом Рентавик по поиску объектов</a:t>
            </a:r>
            <a:endParaRPr sz="3078">
              <a:latin typeface="Arial"/>
              <a:ea typeface="Arial"/>
              <a:cs typeface="Arial"/>
              <a:sym typeface="Arial"/>
            </a:endParaRPr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Работа ведётся в чате: вы, эксперт Рентавик и клиент. </a:t>
            </a:r>
            <a:endParaRPr sz="3078">
              <a:latin typeface="Arial"/>
              <a:ea typeface="Arial"/>
              <a:cs typeface="Arial"/>
              <a:sym typeface="Arial"/>
            </a:endParaRPr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Процесс прозрачен: вы принимаете участие и видите всю работу эксперта Рентавик.</a:t>
            </a:r>
            <a:endParaRPr/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Мы ищем объекты, общаемся с собственниками, организуем показы, переговоры, сделку. </a:t>
            </a:r>
            <a:endParaRPr sz="3078">
              <a:latin typeface="Arial"/>
              <a:ea typeface="Arial"/>
              <a:cs typeface="Arial"/>
              <a:sym typeface="Arial"/>
            </a:endParaRPr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Вы поддерживаете контакт с клиентом, делитесь обратной связью.</a:t>
            </a:r>
            <a:endParaRPr/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Вы можете искать объекты (ЦИАН, Авито) и отправлять ссылки эксперту для проработки.</a:t>
            </a:r>
            <a:endParaRPr sz="3078">
              <a:latin typeface="Arial"/>
              <a:ea typeface="Arial"/>
              <a:cs typeface="Arial"/>
              <a:sym typeface="Arial"/>
            </a:endParaRPr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Ваше вознаграждение 50%</a:t>
            </a:r>
            <a:endParaRPr/>
          </a:p>
          <a:p>
            <a:pPr indent="-246940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None/>
            </a:pPr>
            <a:r>
              <a:t/>
            </a:r>
            <a:endParaRPr sz="3078">
              <a:latin typeface="Arial"/>
              <a:ea typeface="Arial"/>
              <a:cs typeface="Arial"/>
              <a:sym typeface="Arial"/>
            </a:endParaRPr>
          </a:p>
          <a:p>
            <a:pPr indent="-306274" lvl="0" marL="450247" rtl="0" algn="ctr">
              <a:spcBef>
                <a:spcPts val="989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Вариант работы № 2</a:t>
            </a:r>
            <a:endParaRPr/>
          </a:p>
          <a:p>
            <a:pPr indent="-306274" lvl="0" marL="450247" rtl="0" algn="ctr">
              <a:spcBef>
                <a:spcPts val="989"/>
              </a:spcBef>
              <a:spcAft>
                <a:spcPts val="0"/>
              </a:spcAft>
              <a:buNone/>
            </a:pPr>
            <a:r>
              <a:rPr b="1" lang="ru-RU" sz="3078" u="sng">
                <a:latin typeface="Arial"/>
                <a:ea typeface="Arial"/>
                <a:cs typeface="Arial"/>
                <a:sym typeface="Arial"/>
              </a:rPr>
              <a:t>Передача клиента эксперту Рентавик для поиска объектов</a:t>
            </a:r>
            <a:endParaRPr/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Вы передаёте контакты клиента эксперту Рентавик. </a:t>
            </a:r>
            <a:endParaRPr/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Эксперт выясняет потребности и полностью ведёт клиента до сделки. </a:t>
            </a:r>
            <a:endParaRPr/>
          </a:p>
          <a:p>
            <a:pPr indent="-442393" lvl="0" marL="586367" rtl="0" algn="l">
              <a:spcBef>
                <a:spcPts val="989"/>
              </a:spcBef>
              <a:spcAft>
                <a:spcPts val="0"/>
              </a:spcAft>
              <a:buSzPts val="3078"/>
              <a:buFont typeface="Noto Sans Symbols"/>
              <a:buChar char="✔"/>
            </a:pPr>
            <a:r>
              <a:rPr lang="ru-RU" sz="3078">
                <a:latin typeface="Arial"/>
                <a:ea typeface="Arial"/>
                <a:cs typeface="Arial"/>
                <a:sym typeface="Arial"/>
              </a:rPr>
              <a:t>Ваше вознаграждение от 10 до 50%</a:t>
            </a:r>
            <a:endParaRPr/>
          </a:p>
        </p:txBody>
      </p:sp>
      <p:sp>
        <p:nvSpPr>
          <p:cNvPr id="574" name="Google Shape;574;p39"/>
          <p:cNvSpPr/>
          <p:nvPr/>
        </p:nvSpPr>
        <p:spPr>
          <a:xfrm>
            <a:off x="18058954" y="-2274198"/>
            <a:ext cx="4090292" cy="4090292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75" name="Google Shape;575;p39"/>
          <p:cNvSpPr/>
          <p:nvPr/>
        </p:nvSpPr>
        <p:spPr>
          <a:xfrm>
            <a:off x="-2651264" y="10067971"/>
            <a:ext cx="4090292" cy="4090292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4"/>
          <p:cNvCxnSpPr/>
          <p:nvPr/>
        </p:nvCxnSpPr>
        <p:spPr>
          <a:xfrm>
            <a:off x="0" y="582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7" name="Google Shape;167;p4"/>
          <p:cNvSpPr/>
          <p:nvPr/>
        </p:nvSpPr>
        <p:spPr>
          <a:xfrm>
            <a:off x="12343366" y="9897560"/>
            <a:ext cx="484380" cy="570801"/>
          </a:xfrm>
          <a:custGeom>
            <a:rect b="b" l="l" r="r" t="t"/>
            <a:pathLst>
              <a:path extrusionOk="0" h="5089476" w="4318904">
                <a:moveTo>
                  <a:pt x="2159452" y="804929"/>
                </a:moveTo>
                <a:cubicBezTo>
                  <a:pt x="1411370" y="804929"/>
                  <a:pt x="804929" y="1411370"/>
                  <a:pt x="804929" y="2159452"/>
                </a:cubicBezTo>
                <a:cubicBezTo>
                  <a:pt x="804929" y="2907535"/>
                  <a:pt x="1411370" y="3513975"/>
                  <a:pt x="2159452" y="3513975"/>
                </a:cubicBezTo>
                <a:cubicBezTo>
                  <a:pt x="2907535" y="3513975"/>
                  <a:pt x="3513975" y="2907535"/>
                  <a:pt x="3513975" y="2159452"/>
                </a:cubicBezTo>
                <a:cubicBezTo>
                  <a:pt x="3513975" y="1411370"/>
                  <a:pt x="2907535" y="804929"/>
                  <a:pt x="2159452" y="804929"/>
                </a:cubicBezTo>
                <a:close/>
                <a:moveTo>
                  <a:pt x="2159452" y="0"/>
                </a:moveTo>
                <a:cubicBezTo>
                  <a:pt x="3352084" y="0"/>
                  <a:pt x="4318904" y="966820"/>
                  <a:pt x="4318904" y="2159452"/>
                </a:cubicBezTo>
                <a:cubicBezTo>
                  <a:pt x="4318904" y="3128466"/>
                  <a:pt x="3680652" y="3948408"/>
                  <a:pt x="2801607" y="4221820"/>
                </a:cubicBezTo>
                <a:lnTo>
                  <a:pt x="2638345" y="4263799"/>
                </a:lnTo>
                <a:lnTo>
                  <a:pt x="2159451" y="5089476"/>
                </a:lnTo>
                <a:lnTo>
                  <a:pt x="1680558" y="4263798"/>
                </a:lnTo>
                <a:lnTo>
                  <a:pt x="1517297" y="4221820"/>
                </a:lnTo>
                <a:cubicBezTo>
                  <a:pt x="638252" y="3948408"/>
                  <a:pt x="0" y="3128466"/>
                  <a:pt x="0" y="2159452"/>
                </a:cubicBezTo>
                <a:cubicBezTo>
                  <a:pt x="0" y="966820"/>
                  <a:pt x="966820" y="0"/>
                  <a:pt x="2159452" y="0"/>
                </a:cubicBezTo>
                <a:close/>
              </a:path>
            </a:pathLst>
          </a:custGeom>
          <a:solidFill>
            <a:srgbClr val="DDDBDC"/>
          </a:solidFill>
          <a:ln>
            <a:noFill/>
          </a:ln>
        </p:spPr>
        <p:txBody>
          <a:bodyPr anchorCtr="0" anchor="ctr" bIns="75375" lIns="150775" spcFirstLastPara="1" rIns="150775" wrap="square" tIns="75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7483203" y="9051555"/>
            <a:ext cx="795194" cy="937068"/>
          </a:xfrm>
          <a:custGeom>
            <a:rect b="b" l="l" r="r" t="t"/>
            <a:pathLst>
              <a:path extrusionOk="0" h="5089476" w="4318904">
                <a:moveTo>
                  <a:pt x="2159452" y="804929"/>
                </a:moveTo>
                <a:cubicBezTo>
                  <a:pt x="1411370" y="804929"/>
                  <a:pt x="804929" y="1411370"/>
                  <a:pt x="804929" y="2159452"/>
                </a:cubicBezTo>
                <a:cubicBezTo>
                  <a:pt x="804929" y="2907535"/>
                  <a:pt x="1411370" y="3513975"/>
                  <a:pt x="2159452" y="3513975"/>
                </a:cubicBezTo>
                <a:cubicBezTo>
                  <a:pt x="2907535" y="3513975"/>
                  <a:pt x="3513975" y="2907535"/>
                  <a:pt x="3513975" y="2159452"/>
                </a:cubicBezTo>
                <a:cubicBezTo>
                  <a:pt x="3513975" y="1411370"/>
                  <a:pt x="2907535" y="804929"/>
                  <a:pt x="2159452" y="804929"/>
                </a:cubicBezTo>
                <a:close/>
                <a:moveTo>
                  <a:pt x="2159452" y="0"/>
                </a:moveTo>
                <a:cubicBezTo>
                  <a:pt x="3352084" y="0"/>
                  <a:pt x="4318904" y="966820"/>
                  <a:pt x="4318904" y="2159452"/>
                </a:cubicBezTo>
                <a:cubicBezTo>
                  <a:pt x="4318904" y="3128466"/>
                  <a:pt x="3680652" y="3948408"/>
                  <a:pt x="2801607" y="4221820"/>
                </a:cubicBezTo>
                <a:lnTo>
                  <a:pt x="2638345" y="4263799"/>
                </a:lnTo>
                <a:lnTo>
                  <a:pt x="2159451" y="5089476"/>
                </a:lnTo>
                <a:lnTo>
                  <a:pt x="1680558" y="4263798"/>
                </a:lnTo>
                <a:lnTo>
                  <a:pt x="1517297" y="4221820"/>
                </a:lnTo>
                <a:cubicBezTo>
                  <a:pt x="638252" y="3948408"/>
                  <a:pt x="0" y="3128466"/>
                  <a:pt x="0" y="2159452"/>
                </a:cubicBezTo>
                <a:cubicBezTo>
                  <a:pt x="0" y="966820"/>
                  <a:pt x="966820" y="0"/>
                  <a:pt x="2159452" y="0"/>
                </a:cubicBezTo>
                <a:close/>
              </a:path>
            </a:pathLst>
          </a:custGeom>
          <a:solidFill>
            <a:srgbClr val="DDDBDC"/>
          </a:solidFill>
          <a:ln>
            <a:noFill/>
          </a:ln>
        </p:spPr>
        <p:txBody>
          <a:bodyPr anchorCtr="0" anchor="ctr" bIns="75375" lIns="150775" spcFirstLastPara="1" rIns="150775" wrap="square" tIns="75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6449807" y="9674206"/>
            <a:ext cx="548015" cy="645791"/>
          </a:xfrm>
          <a:custGeom>
            <a:rect b="b" l="l" r="r" t="t"/>
            <a:pathLst>
              <a:path extrusionOk="0" h="5089476" w="4318904">
                <a:moveTo>
                  <a:pt x="2159452" y="804929"/>
                </a:moveTo>
                <a:cubicBezTo>
                  <a:pt x="1411370" y="804929"/>
                  <a:pt x="804929" y="1411370"/>
                  <a:pt x="804929" y="2159452"/>
                </a:cubicBezTo>
                <a:cubicBezTo>
                  <a:pt x="804929" y="2907535"/>
                  <a:pt x="1411370" y="3513975"/>
                  <a:pt x="2159452" y="3513975"/>
                </a:cubicBezTo>
                <a:cubicBezTo>
                  <a:pt x="2907535" y="3513975"/>
                  <a:pt x="3513975" y="2907535"/>
                  <a:pt x="3513975" y="2159452"/>
                </a:cubicBezTo>
                <a:cubicBezTo>
                  <a:pt x="3513975" y="1411370"/>
                  <a:pt x="2907535" y="804929"/>
                  <a:pt x="2159452" y="804929"/>
                </a:cubicBezTo>
                <a:close/>
                <a:moveTo>
                  <a:pt x="2159452" y="0"/>
                </a:moveTo>
                <a:cubicBezTo>
                  <a:pt x="3352084" y="0"/>
                  <a:pt x="4318904" y="966820"/>
                  <a:pt x="4318904" y="2159452"/>
                </a:cubicBezTo>
                <a:cubicBezTo>
                  <a:pt x="4318904" y="3128466"/>
                  <a:pt x="3680652" y="3948408"/>
                  <a:pt x="2801607" y="4221820"/>
                </a:cubicBezTo>
                <a:lnTo>
                  <a:pt x="2638345" y="4263799"/>
                </a:lnTo>
                <a:lnTo>
                  <a:pt x="2159451" y="5089476"/>
                </a:lnTo>
                <a:lnTo>
                  <a:pt x="1680558" y="4263798"/>
                </a:lnTo>
                <a:lnTo>
                  <a:pt x="1517297" y="4221820"/>
                </a:lnTo>
                <a:cubicBezTo>
                  <a:pt x="638252" y="3948408"/>
                  <a:pt x="0" y="3128466"/>
                  <a:pt x="0" y="2159452"/>
                </a:cubicBezTo>
                <a:cubicBezTo>
                  <a:pt x="0" y="966820"/>
                  <a:pt x="966820" y="0"/>
                  <a:pt x="2159452" y="0"/>
                </a:cubicBezTo>
                <a:close/>
              </a:path>
            </a:pathLst>
          </a:custGeom>
          <a:solidFill>
            <a:srgbClr val="DDDBDC"/>
          </a:solidFill>
          <a:ln>
            <a:noFill/>
          </a:ln>
        </p:spPr>
        <p:txBody>
          <a:bodyPr anchorCtr="0" anchor="ctr" bIns="75375" lIns="150775" spcFirstLastPara="1" rIns="150775" wrap="square" tIns="75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11493496" y="9152373"/>
            <a:ext cx="856286" cy="1009061"/>
          </a:xfrm>
          <a:custGeom>
            <a:rect b="b" l="l" r="r" t="t"/>
            <a:pathLst>
              <a:path extrusionOk="0" h="5089476" w="4318904">
                <a:moveTo>
                  <a:pt x="2159452" y="804929"/>
                </a:moveTo>
                <a:cubicBezTo>
                  <a:pt x="1411370" y="804929"/>
                  <a:pt x="804929" y="1411370"/>
                  <a:pt x="804929" y="2159452"/>
                </a:cubicBezTo>
                <a:cubicBezTo>
                  <a:pt x="804929" y="2907535"/>
                  <a:pt x="1411370" y="3513975"/>
                  <a:pt x="2159452" y="3513975"/>
                </a:cubicBezTo>
                <a:cubicBezTo>
                  <a:pt x="2907535" y="3513975"/>
                  <a:pt x="3513975" y="2907535"/>
                  <a:pt x="3513975" y="2159452"/>
                </a:cubicBezTo>
                <a:cubicBezTo>
                  <a:pt x="3513975" y="1411370"/>
                  <a:pt x="2907535" y="804929"/>
                  <a:pt x="2159452" y="804929"/>
                </a:cubicBezTo>
                <a:close/>
                <a:moveTo>
                  <a:pt x="2159452" y="0"/>
                </a:moveTo>
                <a:cubicBezTo>
                  <a:pt x="3352084" y="0"/>
                  <a:pt x="4318904" y="966820"/>
                  <a:pt x="4318904" y="2159452"/>
                </a:cubicBezTo>
                <a:cubicBezTo>
                  <a:pt x="4318904" y="3128466"/>
                  <a:pt x="3680652" y="3948408"/>
                  <a:pt x="2801607" y="4221820"/>
                </a:cubicBezTo>
                <a:lnTo>
                  <a:pt x="2638345" y="4263799"/>
                </a:lnTo>
                <a:lnTo>
                  <a:pt x="2159451" y="5089476"/>
                </a:lnTo>
                <a:lnTo>
                  <a:pt x="1680558" y="4263798"/>
                </a:lnTo>
                <a:lnTo>
                  <a:pt x="1517297" y="4221820"/>
                </a:lnTo>
                <a:cubicBezTo>
                  <a:pt x="638252" y="3948408"/>
                  <a:pt x="0" y="3128466"/>
                  <a:pt x="0" y="2159452"/>
                </a:cubicBezTo>
                <a:cubicBezTo>
                  <a:pt x="0" y="966820"/>
                  <a:pt x="966820" y="0"/>
                  <a:pt x="2159452" y="0"/>
                </a:cubicBezTo>
                <a:close/>
              </a:path>
            </a:pathLst>
          </a:custGeom>
          <a:solidFill>
            <a:srgbClr val="DDDBDC"/>
          </a:solidFill>
          <a:ln>
            <a:noFill/>
          </a:ln>
        </p:spPr>
        <p:txBody>
          <a:bodyPr anchorCtr="0" anchor="ctr" bIns="75375" lIns="150775" spcFirstLastPara="1" rIns="150775" wrap="square" tIns="75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12814003" y="2408200"/>
            <a:ext cx="5287811" cy="435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27">
                <a:solidFill>
                  <a:srgbClr val="757F8B"/>
                </a:solidFill>
                <a:latin typeface="Arial"/>
                <a:ea typeface="Arial"/>
                <a:cs typeface="Arial"/>
                <a:sym typeface="Arial"/>
              </a:rPr>
              <a:t>официально входят в Ассоциацию</a:t>
            </a:r>
            <a:endParaRPr/>
          </a:p>
        </p:txBody>
      </p:sp>
      <p:sp>
        <p:nvSpPr>
          <p:cNvPr id="172" name="Google Shape;172;p4"/>
          <p:cNvSpPr/>
          <p:nvPr/>
        </p:nvSpPr>
        <p:spPr>
          <a:xfrm>
            <a:off x="12814003" y="1904619"/>
            <a:ext cx="4842263" cy="599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98">
                <a:solidFill>
                  <a:srgbClr val="476C5E"/>
                </a:solidFill>
                <a:latin typeface="Arial"/>
                <a:ea typeface="Arial"/>
                <a:cs typeface="Arial"/>
                <a:sym typeface="Arial"/>
              </a:rPr>
              <a:t>Более 50 агентств</a:t>
            </a:r>
            <a:endParaRPr/>
          </a:p>
        </p:txBody>
      </p:sp>
      <p:sp>
        <p:nvSpPr>
          <p:cNvPr id="173" name="Google Shape;173;p4"/>
          <p:cNvSpPr/>
          <p:nvPr/>
        </p:nvSpPr>
        <p:spPr>
          <a:xfrm>
            <a:off x="660098" y="7109318"/>
            <a:ext cx="5642852" cy="1463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27">
                <a:solidFill>
                  <a:srgbClr val="757F8B"/>
                </a:solidFill>
                <a:latin typeface="Arial"/>
                <a:ea typeface="Arial"/>
                <a:cs typeface="Arial"/>
                <a:sym typeface="Arial"/>
              </a:rPr>
              <a:t>развитие рынка коммерческой недвижимости и его участников по принципам прозрачности, справедливости и взаимной выгоды</a:t>
            </a:r>
            <a:endParaRPr/>
          </a:p>
        </p:txBody>
      </p:sp>
      <p:sp>
        <p:nvSpPr>
          <p:cNvPr id="174" name="Google Shape;174;p4"/>
          <p:cNvSpPr/>
          <p:nvPr/>
        </p:nvSpPr>
        <p:spPr>
          <a:xfrm>
            <a:off x="13224717" y="6544741"/>
            <a:ext cx="5773652" cy="498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>
                <a:solidFill>
                  <a:srgbClr val="476C5E"/>
                </a:solidFill>
                <a:latin typeface="Arial"/>
                <a:ea typeface="Arial"/>
                <a:cs typeface="Arial"/>
                <a:sym typeface="Arial"/>
              </a:rPr>
              <a:t>Участник Ассоциации</a:t>
            </a:r>
            <a:endParaRPr/>
          </a:p>
        </p:txBody>
      </p:sp>
      <p:sp>
        <p:nvSpPr>
          <p:cNvPr id="175" name="Google Shape;175;p4"/>
          <p:cNvSpPr/>
          <p:nvPr/>
        </p:nvSpPr>
        <p:spPr>
          <a:xfrm>
            <a:off x="13224718" y="7109318"/>
            <a:ext cx="5773650" cy="18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27">
                <a:solidFill>
                  <a:srgbClr val="757F8B"/>
                </a:solidFill>
                <a:latin typeface="Arial"/>
                <a:ea typeface="Arial"/>
                <a:cs typeface="Arial"/>
                <a:sym typeface="Arial"/>
              </a:rPr>
              <a:t>это компания, в которой работают профессионалы, обладающие возможностями и ресурсами для решения сложных задач в сфере коммерческой недвижимости</a:t>
            </a:r>
            <a:endParaRPr/>
          </a:p>
        </p:txBody>
      </p:sp>
      <p:sp>
        <p:nvSpPr>
          <p:cNvPr id="176" name="Google Shape;176;p4"/>
          <p:cNvSpPr/>
          <p:nvPr/>
        </p:nvSpPr>
        <p:spPr>
          <a:xfrm>
            <a:off x="1578186" y="2398174"/>
            <a:ext cx="4724765" cy="11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27">
                <a:solidFill>
                  <a:srgbClr val="757F8B"/>
                </a:solidFill>
                <a:latin typeface="Arial"/>
                <a:ea typeface="Arial"/>
                <a:cs typeface="Arial"/>
                <a:sym typeface="Arial"/>
              </a:rPr>
              <a:t>это организация, объединяющая участников рынка коммерческой недвижимости</a:t>
            </a:r>
            <a:endParaRPr/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4">
            <a:alphaModFix/>
          </a:blip>
          <a:srcRect b="12028" l="0" r="0" t="6867"/>
          <a:stretch/>
        </p:blipFill>
        <p:spPr>
          <a:xfrm>
            <a:off x="8361838" y="4281724"/>
            <a:ext cx="2618592" cy="186853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7959042" y="3716529"/>
            <a:ext cx="3424179" cy="3424179"/>
          </a:xfrm>
          <a:prstGeom prst="ellipse">
            <a:avLst/>
          </a:prstGeom>
          <a:noFill/>
          <a:ln cap="flat" cmpd="sng" w="1143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p4"/>
          <p:cNvGrpSpPr/>
          <p:nvPr/>
        </p:nvGrpSpPr>
        <p:grpSpPr>
          <a:xfrm>
            <a:off x="6416309" y="2196944"/>
            <a:ext cx="6497421" cy="6460368"/>
            <a:chOff x="4395083" y="1662016"/>
            <a:chExt cx="3394420" cy="3375064"/>
          </a:xfrm>
        </p:grpSpPr>
        <p:sp>
          <p:nvSpPr>
            <p:cNvPr id="180" name="Google Shape;180;p4"/>
            <p:cNvSpPr/>
            <p:nvPr/>
          </p:nvSpPr>
          <p:spPr>
            <a:xfrm>
              <a:off x="6515100" y="1663830"/>
              <a:ext cx="1274403" cy="1292554"/>
            </a:xfrm>
            <a:custGeom>
              <a:rect b="b" l="l" r="r" t="t"/>
              <a:pathLst>
                <a:path extrusionOk="0" h="1292554" w="1274403">
                  <a:moveTo>
                    <a:pt x="0" y="0"/>
                  </a:moveTo>
                  <a:lnTo>
                    <a:pt x="60141" y="14720"/>
                  </a:lnTo>
                  <a:cubicBezTo>
                    <a:pt x="651984" y="183802"/>
                    <a:pt x="1114808" y="658655"/>
                    <a:pt x="1266833" y="1257497"/>
                  </a:cubicBezTo>
                  <a:lnTo>
                    <a:pt x="1274403" y="1292554"/>
                  </a:lnTo>
                  <a:lnTo>
                    <a:pt x="1112439" y="1292554"/>
                  </a:lnTo>
                  <a:lnTo>
                    <a:pt x="1092726" y="1215888"/>
                  </a:lnTo>
                  <a:cubicBezTo>
                    <a:pt x="938553" y="720206"/>
                    <a:pt x="547316" y="328970"/>
                    <a:pt x="51634" y="174796"/>
                  </a:cubicBezTo>
                  <a:lnTo>
                    <a:pt x="0" y="161520"/>
                  </a:lnTo>
                  <a:close/>
                </a:path>
              </a:pathLst>
            </a:custGeom>
            <a:solidFill>
              <a:srgbClr val="6CB193"/>
            </a:solidFill>
            <a:ln cap="flat" cmpd="sng" w="165100">
              <a:solidFill>
                <a:srgbClr val="1577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 flipH="1">
              <a:off x="4406804" y="3794582"/>
              <a:ext cx="1270098" cy="1242472"/>
            </a:xfrm>
            <a:custGeom>
              <a:rect b="b" l="l" r="r" t="t"/>
              <a:pathLst>
                <a:path extrusionOk="0" h="1242472" w="1270098">
                  <a:moveTo>
                    <a:pt x="1270098" y="0"/>
                  </a:moveTo>
                  <a:lnTo>
                    <a:pt x="1099569" y="0"/>
                  </a:lnTo>
                  <a:lnTo>
                    <a:pt x="1092728" y="26604"/>
                  </a:lnTo>
                  <a:cubicBezTo>
                    <a:pt x="938555" y="522286"/>
                    <a:pt x="547318" y="913523"/>
                    <a:pt x="51636" y="1067696"/>
                  </a:cubicBezTo>
                  <a:lnTo>
                    <a:pt x="0" y="1080973"/>
                  </a:lnTo>
                  <a:lnTo>
                    <a:pt x="0" y="1242472"/>
                  </a:lnTo>
                  <a:lnTo>
                    <a:pt x="161125" y="1198141"/>
                  </a:lnTo>
                  <a:cubicBezTo>
                    <a:pt x="664247" y="1022890"/>
                    <a:pt x="1062108" y="622968"/>
                    <a:pt x="1234547" y="118535"/>
                  </a:cubicBezTo>
                  <a:close/>
                </a:path>
              </a:pathLst>
            </a:custGeom>
            <a:solidFill>
              <a:srgbClr val="757F8B"/>
            </a:solidFill>
            <a:ln cap="flat" cmpd="sng" w="165100">
              <a:solidFill>
                <a:srgbClr val="1577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 flipH="1">
              <a:off x="4395083" y="1662016"/>
              <a:ext cx="1281819" cy="1294368"/>
            </a:xfrm>
            <a:custGeom>
              <a:rect b="b" l="l" r="r" t="t"/>
              <a:pathLst>
                <a:path extrusionOk="0" h="1294368" w="1281819">
                  <a:moveTo>
                    <a:pt x="0" y="0"/>
                  </a:moveTo>
                  <a:lnTo>
                    <a:pt x="0" y="163334"/>
                  </a:lnTo>
                  <a:lnTo>
                    <a:pt x="51636" y="176611"/>
                  </a:lnTo>
                  <a:cubicBezTo>
                    <a:pt x="547318" y="330785"/>
                    <a:pt x="938555" y="722021"/>
                    <a:pt x="1092728" y="1217703"/>
                  </a:cubicBezTo>
                  <a:lnTo>
                    <a:pt x="1112441" y="1294368"/>
                  </a:lnTo>
                  <a:lnTo>
                    <a:pt x="1281819" y="1294368"/>
                  </a:lnTo>
                  <a:lnTo>
                    <a:pt x="1274249" y="1259312"/>
                  </a:lnTo>
                  <a:cubicBezTo>
                    <a:pt x="1122224" y="660470"/>
                    <a:pt x="659400" y="185617"/>
                    <a:pt x="67557" y="16535"/>
                  </a:cubicBezTo>
                  <a:close/>
                </a:path>
              </a:pathLst>
            </a:custGeom>
            <a:solidFill>
              <a:srgbClr val="476C5E"/>
            </a:solidFill>
            <a:ln cap="flat" cmpd="sng" w="165100">
              <a:solidFill>
                <a:srgbClr val="1577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6515100" y="3794583"/>
              <a:ext cx="1262450" cy="1242497"/>
            </a:xfrm>
            <a:custGeom>
              <a:rect b="b" l="l" r="r" t="t"/>
              <a:pathLst>
                <a:path extrusionOk="0" h="1242497" w="1262450">
                  <a:moveTo>
                    <a:pt x="1099567" y="0"/>
                  </a:moveTo>
                  <a:lnTo>
                    <a:pt x="1262450" y="0"/>
                  </a:lnTo>
                  <a:lnTo>
                    <a:pt x="1232338" y="103060"/>
                  </a:lnTo>
                  <a:cubicBezTo>
                    <a:pt x="1052525" y="645796"/>
                    <a:pt x="612528" y="1069966"/>
                    <a:pt x="60142" y="1227776"/>
                  </a:cubicBezTo>
                  <a:lnTo>
                    <a:pt x="0" y="1242497"/>
                  </a:lnTo>
                  <a:lnTo>
                    <a:pt x="0" y="1080973"/>
                  </a:lnTo>
                  <a:lnTo>
                    <a:pt x="51634" y="1067696"/>
                  </a:lnTo>
                  <a:cubicBezTo>
                    <a:pt x="547316" y="913523"/>
                    <a:pt x="938553" y="522286"/>
                    <a:pt x="1092726" y="26604"/>
                  </a:cubicBezTo>
                  <a:close/>
                </a:path>
              </a:pathLst>
            </a:custGeom>
            <a:solidFill>
              <a:srgbClr val="35DB53"/>
            </a:solidFill>
            <a:ln cap="flat" cmpd="sng" w="165100">
              <a:solidFill>
                <a:srgbClr val="1577F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4" name="Google Shape;184;p4"/>
          <p:cNvCxnSpPr/>
          <p:nvPr/>
        </p:nvCxnSpPr>
        <p:spPr>
          <a:xfrm>
            <a:off x="9671131" y="7785130"/>
            <a:ext cx="0" cy="1506053"/>
          </a:xfrm>
          <a:prstGeom prst="straightConnector1">
            <a:avLst/>
          </a:prstGeom>
          <a:noFill/>
          <a:ln cap="flat" cmpd="sng" w="9525">
            <a:solidFill>
              <a:srgbClr val="6CB193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85" name="Google Shape;185;p4"/>
          <p:cNvCxnSpPr/>
          <p:nvPr/>
        </p:nvCxnSpPr>
        <p:spPr>
          <a:xfrm>
            <a:off x="9671131" y="1896686"/>
            <a:ext cx="0" cy="1506053"/>
          </a:xfrm>
          <a:prstGeom prst="straightConnector1">
            <a:avLst/>
          </a:prstGeom>
          <a:noFill/>
          <a:ln cap="flat" cmpd="sng" w="9525">
            <a:solidFill>
              <a:srgbClr val="6CB193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86" name="Google Shape;186;p4"/>
          <p:cNvSpPr/>
          <p:nvPr/>
        </p:nvSpPr>
        <p:spPr>
          <a:xfrm>
            <a:off x="7520641" y="3405127"/>
            <a:ext cx="741350" cy="687580"/>
          </a:xfrm>
          <a:custGeom>
            <a:rect b="b" l="l" r="r" t="t"/>
            <a:pathLst>
              <a:path extrusionOk="0" h="3730" w="4022">
                <a:moveTo>
                  <a:pt x="3420" y="2590"/>
                </a:moveTo>
                <a:cubicBezTo>
                  <a:pt x="3308" y="2591"/>
                  <a:pt x="3199" y="2626"/>
                  <a:pt x="3109" y="2691"/>
                </a:cubicBezTo>
                <a:cubicBezTo>
                  <a:pt x="2668" y="2430"/>
                  <a:pt x="2668" y="2430"/>
                  <a:pt x="2668" y="2430"/>
                </a:cubicBezTo>
                <a:cubicBezTo>
                  <a:pt x="2688" y="2365"/>
                  <a:pt x="2699" y="2298"/>
                  <a:pt x="2700" y="2230"/>
                </a:cubicBezTo>
                <a:cubicBezTo>
                  <a:pt x="2699" y="1903"/>
                  <a:pt x="2477" y="1617"/>
                  <a:pt x="2160" y="1535"/>
                </a:cubicBezTo>
                <a:cubicBezTo>
                  <a:pt x="2160" y="1118"/>
                  <a:pt x="2160" y="1118"/>
                  <a:pt x="2160" y="1118"/>
                </a:cubicBezTo>
                <a:cubicBezTo>
                  <a:pt x="2441" y="1018"/>
                  <a:pt x="2589" y="710"/>
                  <a:pt x="2489" y="428"/>
                </a:cubicBezTo>
                <a:cubicBezTo>
                  <a:pt x="2390" y="147"/>
                  <a:pt x="2081" y="0"/>
                  <a:pt x="1800" y="99"/>
                </a:cubicBezTo>
                <a:cubicBezTo>
                  <a:pt x="1519" y="199"/>
                  <a:pt x="1371" y="507"/>
                  <a:pt x="1471" y="788"/>
                </a:cubicBezTo>
                <a:cubicBezTo>
                  <a:pt x="1525" y="942"/>
                  <a:pt x="1646" y="1063"/>
                  <a:pt x="1800" y="1118"/>
                </a:cubicBezTo>
                <a:cubicBezTo>
                  <a:pt x="1800" y="1535"/>
                  <a:pt x="1800" y="1535"/>
                  <a:pt x="1800" y="1535"/>
                </a:cubicBezTo>
                <a:cubicBezTo>
                  <a:pt x="1483" y="1617"/>
                  <a:pt x="1261" y="1903"/>
                  <a:pt x="1260" y="2230"/>
                </a:cubicBezTo>
                <a:cubicBezTo>
                  <a:pt x="1261" y="2298"/>
                  <a:pt x="1272" y="2365"/>
                  <a:pt x="1292" y="2430"/>
                </a:cubicBezTo>
                <a:cubicBezTo>
                  <a:pt x="851" y="2691"/>
                  <a:pt x="851" y="2691"/>
                  <a:pt x="851" y="2691"/>
                </a:cubicBezTo>
                <a:cubicBezTo>
                  <a:pt x="761" y="2626"/>
                  <a:pt x="652" y="2591"/>
                  <a:pt x="540" y="2590"/>
                </a:cubicBezTo>
                <a:cubicBezTo>
                  <a:pt x="242" y="2590"/>
                  <a:pt x="0" y="2832"/>
                  <a:pt x="0" y="3130"/>
                </a:cubicBezTo>
                <a:cubicBezTo>
                  <a:pt x="0" y="3428"/>
                  <a:pt x="242" y="3670"/>
                  <a:pt x="540" y="3670"/>
                </a:cubicBezTo>
                <a:cubicBezTo>
                  <a:pt x="838" y="3670"/>
                  <a:pt x="1080" y="3428"/>
                  <a:pt x="1080" y="3130"/>
                </a:cubicBezTo>
                <a:cubicBezTo>
                  <a:pt x="1079" y="3081"/>
                  <a:pt x="1072" y="3033"/>
                  <a:pt x="1058" y="2986"/>
                </a:cubicBezTo>
                <a:cubicBezTo>
                  <a:pt x="1472" y="2739"/>
                  <a:pt x="1472" y="2739"/>
                  <a:pt x="1472" y="2739"/>
                </a:cubicBezTo>
                <a:cubicBezTo>
                  <a:pt x="1753" y="3019"/>
                  <a:pt x="2207" y="3019"/>
                  <a:pt x="2488" y="2739"/>
                </a:cubicBezTo>
                <a:cubicBezTo>
                  <a:pt x="2902" y="2986"/>
                  <a:pt x="2902" y="2986"/>
                  <a:pt x="2902" y="2986"/>
                </a:cubicBezTo>
                <a:cubicBezTo>
                  <a:pt x="2822" y="3273"/>
                  <a:pt x="2991" y="3571"/>
                  <a:pt x="3278" y="3650"/>
                </a:cubicBezTo>
                <a:cubicBezTo>
                  <a:pt x="3565" y="3730"/>
                  <a:pt x="3863" y="3561"/>
                  <a:pt x="3942" y="3274"/>
                </a:cubicBezTo>
                <a:cubicBezTo>
                  <a:pt x="4022" y="2987"/>
                  <a:pt x="3853" y="2689"/>
                  <a:pt x="3566" y="2610"/>
                </a:cubicBezTo>
                <a:cubicBezTo>
                  <a:pt x="3518" y="2596"/>
                  <a:pt x="3469" y="2590"/>
                  <a:pt x="3420" y="2590"/>
                </a:cubicBezTo>
                <a:close/>
                <a:moveTo>
                  <a:pt x="540" y="3310"/>
                </a:moveTo>
                <a:cubicBezTo>
                  <a:pt x="441" y="3310"/>
                  <a:pt x="360" y="3229"/>
                  <a:pt x="360" y="3130"/>
                </a:cubicBezTo>
                <a:cubicBezTo>
                  <a:pt x="360" y="3031"/>
                  <a:pt x="441" y="2950"/>
                  <a:pt x="540" y="2950"/>
                </a:cubicBezTo>
                <a:cubicBezTo>
                  <a:pt x="639" y="2950"/>
                  <a:pt x="720" y="3031"/>
                  <a:pt x="720" y="3130"/>
                </a:cubicBezTo>
                <a:cubicBezTo>
                  <a:pt x="720" y="3229"/>
                  <a:pt x="639" y="3310"/>
                  <a:pt x="540" y="3310"/>
                </a:cubicBezTo>
                <a:close/>
                <a:moveTo>
                  <a:pt x="1980" y="430"/>
                </a:moveTo>
                <a:cubicBezTo>
                  <a:pt x="2079" y="430"/>
                  <a:pt x="2160" y="511"/>
                  <a:pt x="2160" y="610"/>
                </a:cubicBezTo>
                <a:cubicBezTo>
                  <a:pt x="2160" y="709"/>
                  <a:pt x="2079" y="790"/>
                  <a:pt x="1980" y="790"/>
                </a:cubicBezTo>
                <a:cubicBezTo>
                  <a:pt x="1881" y="790"/>
                  <a:pt x="1800" y="709"/>
                  <a:pt x="1800" y="610"/>
                </a:cubicBezTo>
                <a:cubicBezTo>
                  <a:pt x="1800" y="511"/>
                  <a:pt x="1881" y="430"/>
                  <a:pt x="1980" y="430"/>
                </a:cubicBezTo>
                <a:close/>
                <a:moveTo>
                  <a:pt x="1980" y="2590"/>
                </a:moveTo>
                <a:cubicBezTo>
                  <a:pt x="1781" y="2590"/>
                  <a:pt x="1620" y="2429"/>
                  <a:pt x="1620" y="2230"/>
                </a:cubicBezTo>
                <a:cubicBezTo>
                  <a:pt x="1620" y="2031"/>
                  <a:pt x="1781" y="1870"/>
                  <a:pt x="1980" y="1870"/>
                </a:cubicBezTo>
                <a:cubicBezTo>
                  <a:pt x="2179" y="1870"/>
                  <a:pt x="2340" y="2031"/>
                  <a:pt x="2340" y="2230"/>
                </a:cubicBezTo>
                <a:cubicBezTo>
                  <a:pt x="2340" y="2429"/>
                  <a:pt x="2179" y="2590"/>
                  <a:pt x="1980" y="2590"/>
                </a:cubicBezTo>
                <a:close/>
                <a:moveTo>
                  <a:pt x="3420" y="3310"/>
                </a:moveTo>
                <a:cubicBezTo>
                  <a:pt x="3321" y="3310"/>
                  <a:pt x="3240" y="3229"/>
                  <a:pt x="3240" y="3130"/>
                </a:cubicBezTo>
                <a:cubicBezTo>
                  <a:pt x="3240" y="3031"/>
                  <a:pt x="3321" y="2950"/>
                  <a:pt x="3420" y="2950"/>
                </a:cubicBezTo>
                <a:cubicBezTo>
                  <a:pt x="3519" y="2950"/>
                  <a:pt x="3600" y="3031"/>
                  <a:pt x="3600" y="3130"/>
                </a:cubicBezTo>
                <a:cubicBezTo>
                  <a:pt x="3600" y="3229"/>
                  <a:pt x="3519" y="3310"/>
                  <a:pt x="3420" y="3310"/>
                </a:cubicBezTo>
                <a:close/>
              </a:path>
            </a:pathLst>
          </a:custGeom>
          <a:solidFill>
            <a:srgbClr val="476C5E"/>
          </a:solidFill>
          <a:ln>
            <a:noFill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"/>
          <p:cNvSpPr/>
          <p:nvPr/>
        </p:nvSpPr>
        <p:spPr>
          <a:xfrm>
            <a:off x="7513875" y="6730104"/>
            <a:ext cx="716279" cy="717455"/>
          </a:xfrm>
          <a:custGeom>
            <a:rect b="b" l="l" r="r" t="t"/>
            <a:pathLst>
              <a:path extrusionOk="0" h="4113" w="4106">
                <a:moveTo>
                  <a:pt x="3908" y="324"/>
                </a:moveTo>
                <a:cubicBezTo>
                  <a:pt x="3892" y="261"/>
                  <a:pt x="3843" y="212"/>
                  <a:pt x="3780" y="196"/>
                </a:cubicBezTo>
                <a:cubicBezTo>
                  <a:pt x="3026" y="0"/>
                  <a:pt x="2227" y="254"/>
                  <a:pt x="1724" y="848"/>
                </a:cubicBezTo>
                <a:cubicBezTo>
                  <a:pt x="1524" y="1086"/>
                  <a:pt x="1524" y="1086"/>
                  <a:pt x="1524" y="1086"/>
                </a:cubicBezTo>
                <a:cubicBezTo>
                  <a:pt x="1055" y="973"/>
                  <a:pt x="1055" y="973"/>
                  <a:pt x="1055" y="973"/>
                </a:cubicBezTo>
                <a:cubicBezTo>
                  <a:pt x="819" y="891"/>
                  <a:pt x="559" y="995"/>
                  <a:pt x="445" y="1217"/>
                </a:cubicBezTo>
                <a:cubicBezTo>
                  <a:pt x="49" y="1919"/>
                  <a:pt x="49" y="1919"/>
                  <a:pt x="49" y="1919"/>
                </a:cubicBezTo>
                <a:cubicBezTo>
                  <a:pt x="0" y="2006"/>
                  <a:pt x="31" y="2116"/>
                  <a:pt x="118" y="2165"/>
                </a:cubicBezTo>
                <a:cubicBezTo>
                  <a:pt x="133" y="2174"/>
                  <a:pt x="151" y="2180"/>
                  <a:pt x="168" y="2184"/>
                </a:cubicBezTo>
                <a:cubicBezTo>
                  <a:pt x="721" y="2302"/>
                  <a:pt x="721" y="2302"/>
                  <a:pt x="721" y="2302"/>
                </a:cubicBezTo>
                <a:cubicBezTo>
                  <a:pt x="675" y="2445"/>
                  <a:pt x="641" y="2592"/>
                  <a:pt x="622" y="2741"/>
                </a:cubicBezTo>
                <a:cubicBezTo>
                  <a:pt x="614" y="2796"/>
                  <a:pt x="633" y="2852"/>
                  <a:pt x="673" y="2891"/>
                </a:cubicBezTo>
                <a:cubicBezTo>
                  <a:pt x="1231" y="3449"/>
                  <a:pt x="1231" y="3449"/>
                  <a:pt x="1231" y="3449"/>
                </a:cubicBezTo>
                <a:cubicBezTo>
                  <a:pt x="1265" y="3483"/>
                  <a:pt x="1310" y="3502"/>
                  <a:pt x="1358" y="3502"/>
                </a:cubicBezTo>
                <a:cubicBezTo>
                  <a:pt x="1363" y="3502"/>
                  <a:pt x="1368" y="3502"/>
                  <a:pt x="1374" y="3501"/>
                </a:cubicBezTo>
                <a:cubicBezTo>
                  <a:pt x="1526" y="3488"/>
                  <a:pt x="1676" y="3458"/>
                  <a:pt x="1822" y="3413"/>
                </a:cubicBezTo>
                <a:cubicBezTo>
                  <a:pt x="1938" y="3954"/>
                  <a:pt x="1938" y="3954"/>
                  <a:pt x="1938" y="3954"/>
                </a:cubicBezTo>
                <a:cubicBezTo>
                  <a:pt x="1959" y="4051"/>
                  <a:pt x="2055" y="4113"/>
                  <a:pt x="2152" y="4092"/>
                </a:cubicBezTo>
                <a:cubicBezTo>
                  <a:pt x="2170" y="4088"/>
                  <a:pt x="2187" y="4082"/>
                  <a:pt x="2202" y="4073"/>
                </a:cubicBezTo>
                <a:cubicBezTo>
                  <a:pt x="2905" y="3676"/>
                  <a:pt x="2905" y="3676"/>
                  <a:pt x="2905" y="3676"/>
                </a:cubicBezTo>
                <a:cubicBezTo>
                  <a:pt x="3108" y="3553"/>
                  <a:pt x="3208" y="3312"/>
                  <a:pt x="3153" y="3082"/>
                </a:cubicBezTo>
                <a:cubicBezTo>
                  <a:pt x="3033" y="2585"/>
                  <a:pt x="3033" y="2585"/>
                  <a:pt x="3033" y="2585"/>
                </a:cubicBezTo>
                <a:cubicBezTo>
                  <a:pt x="3255" y="2380"/>
                  <a:pt x="3255" y="2380"/>
                  <a:pt x="3255" y="2380"/>
                </a:cubicBezTo>
                <a:cubicBezTo>
                  <a:pt x="3852" y="1879"/>
                  <a:pt x="4106" y="1078"/>
                  <a:pt x="3908" y="324"/>
                </a:cubicBezTo>
                <a:close/>
                <a:moveTo>
                  <a:pt x="483" y="1883"/>
                </a:moveTo>
                <a:cubicBezTo>
                  <a:pt x="763" y="1386"/>
                  <a:pt x="763" y="1386"/>
                  <a:pt x="763" y="1386"/>
                </a:cubicBezTo>
                <a:cubicBezTo>
                  <a:pt x="799" y="1316"/>
                  <a:pt x="884" y="1287"/>
                  <a:pt x="956" y="1319"/>
                </a:cubicBezTo>
                <a:cubicBezTo>
                  <a:pt x="1265" y="1394"/>
                  <a:pt x="1265" y="1394"/>
                  <a:pt x="1265" y="1394"/>
                </a:cubicBezTo>
                <a:cubicBezTo>
                  <a:pt x="1148" y="1533"/>
                  <a:pt x="1148" y="1533"/>
                  <a:pt x="1148" y="1533"/>
                </a:cubicBezTo>
                <a:cubicBezTo>
                  <a:pt x="1037" y="1666"/>
                  <a:pt x="941" y="1810"/>
                  <a:pt x="862" y="1964"/>
                </a:cubicBezTo>
                <a:lnTo>
                  <a:pt x="483" y="1883"/>
                </a:lnTo>
                <a:close/>
                <a:moveTo>
                  <a:pt x="2728" y="3363"/>
                </a:moveTo>
                <a:cubicBezTo>
                  <a:pt x="2239" y="3639"/>
                  <a:pt x="2239" y="3639"/>
                  <a:pt x="2239" y="3639"/>
                </a:cubicBezTo>
                <a:cubicBezTo>
                  <a:pt x="2161" y="3278"/>
                  <a:pt x="2161" y="3278"/>
                  <a:pt x="2161" y="3278"/>
                </a:cubicBezTo>
                <a:cubicBezTo>
                  <a:pt x="2318" y="3200"/>
                  <a:pt x="2464" y="3102"/>
                  <a:pt x="2596" y="2986"/>
                </a:cubicBezTo>
                <a:cubicBezTo>
                  <a:pt x="2730" y="2863"/>
                  <a:pt x="2730" y="2863"/>
                  <a:pt x="2730" y="2863"/>
                </a:cubicBezTo>
                <a:cubicBezTo>
                  <a:pt x="2802" y="3163"/>
                  <a:pt x="2802" y="3163"/>
                  <a:pt x="2802" y="3163"/>
                </a:cubicBezTo>
                <a:cubicBezTo>
                  <a:pt x="2822" y="3239"/>
                  <a:pt x="2792" y="3319"/>
                  <a:pt x="2728" y="3363"/>
                </a:cubicBezTo>
                <a:close/>
                <a:moveTo>
                  <a:pt x="3018" y="2109"/>
                </a:moveTo>
                <a:cubicBezTo>
                  <a:pt x="2355" y="2719"/>
                  <a:pt x="2355" y="2719"/>
                  <a:pt x="2355" y="2719"/>
                </a:cubicBezTo>
                <a:cubicBezTo>
                  <a:pt x="2092" y="2946"/>
                  <a:pt x="1769" y="3090"/>
                  <a:pt x="1424" y="3134"/>
                </a:cubicBezTo>
                <a:cubicBezTo>
                  <a:pt x="992" y="2701"/>
                  <a:pt x="992" y="2701"/>
                  <a:pt x="992" y="2701"/>
                </a:cubicBezTo>
                <a:cubicBezTo>
                  <a:pt x="1050" y="2356"/>
                  <a:pt x="1199" y="2032"/>
                  <a:pt x="1424" y="1764"/>
                </a:cubicBezTo>
                <a:cubicBezTo>
                  <a:pt x="1726" y="1405"/>
                  <a:pt x="1726" y="1405"/>
                  <a:pt x="1726" y="1405"/>
                </a:cubicBezTo>
                <a:cubicBezTo>
                  <a:pt x="1731" y="1400"/>
                  <a:pt x="1736" y="1394"/>
                  <a:pt x="1740" y="1388"/>
                </a:cubicBezTo>
                <a:cubicBezTo>
                  <a:pt x="1998" y="1082"/>
                  <a:pt x="1998" y="1082"/>
                  <a:pt x="1998" y="1082"/>
                </a:cubicBezTo>
                <a:cubicBezTo>
                  <a:pt x="2387" y="623"/>
                  <a:pt x="2993" y="408"/>
                  <a:pt x="3584" y="520"/>
                </a:cubicBezTo>
                <a:cubicBezTo>
                  <a:pt x="3699" y="1113"/>
                  <a:pt x="3482" y="1722"/>
                  <a:pt x="3018" y="2109"/>
                </a:cubicBezTo>
                <a:close/>
                <a:moveTo>
                  <a:pt x="2852" y="1000"/>
                </a:moveTo>
                <a:cubicBezTo>
                  <a:pt x="2703" y="1000"/>
                  <a:pt x="2582" y="1121"/>
                  <a:pt x="2582" y="1270"/>
                </a:cubicBezTo>
                <a:cubicBezTo>
                  <a:pt x="2582" y="1419"/>
                  <a:pt x="2703" y="1540"/>
                  <a:pt x="2852" y="1540"/>
                </a:cubicBezTo>
                <a:cubicBezTo>
                  <a:pt x="3001" y="1540"/>
                  <a:pt x="3122" y="1419"/>
                  <a:pt x="3122" y="1270"/>
                </a:cubicBezTo>
                <a:cubicBezTo>
                  <a:pt x="3122" y="1121"/>
                  <a:pt x="3001" y="1000"/>
                  <a:pt x="2852" y="1000"/>
                </a:cubicBezTo>
                <a:cubicBezTo>
                  <a:pt x="2852" y="1000"/>
                  <a:pt x="2852" y="1000"/>
                  <a:pt x="2852" y="1000"/>
                </a:cubicBezTo>
                <a:close/>
              </a:path>
            </a:pathLst>
          </a:custGeom>
          <a:solidFill>
            <a:srgbClr val="757F8B"/>
          </a:solidFill>
          <a:ln>
            <a:noFill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4"/>
          <p:cNvGrpSpPr/>
          <p:nvPr/>
        </p:nvGrpSpPr>
        <p:grpSpPr>
          <a:xfrm>
            <a:off x="11004206" y="6786983"/>
            <a:ext cx="806272" cy="537321"/>
            <a:chOff x="2" y="2"/>
            <a:chExt cx="10894" cy="7260"/>
          </a:xfrm>
        </p:grpSpPr>
        <p:sp>
          <p:nvSpPr>
            <p:cNvPr id="189" name="Google Shape;189;p4"/>
            <p:cNvSpPr/>
            <p:nvPr/>
          </p:nvSpPr>
          <p:spPr>
            <a:xfrm>
              <a:off x="2" y="2"/>
              <a:ext cx="6831" cy="7260"/>
            </a:xfrm>
            <a:custGeom>
              <a:rect b="b" l="l" r="r" t="t"/>
              <a:pathLst>
                <a:path extrusionOk="0" h="3060" w="2880">
                  <a:moveTo>
                    <a:pt x="2034" y="1570"/>
                  </a:moveTo>
                  <a:cubicBezTo>
                    <a:pt x="2228" y="1401"/>
                    <a:pt x="2340" y="1157"/>
                    <a:pt x="2340" y="900"/>
                  </a:cubicBezTo>
                  <a:cubicBezTo>
                    <a:pt x="2340" y="403"/>
                    <a:pt x="1937" y="0"/>
                    <a:pt x="1440" y="0"/>
                  </a:cubicBezTo>
                  <a:cubicBezTo>
                    <a:pt x="943" y="0"/>
                    <a:pt x="540" y="403"/>
                    <a:pt x="540" y="900"/>
                  </a:cubicBezTo>
                  <a:cubicBezTo>
                    <a:pt x="540" y="1157"/>
                    <a:pt x="652" y="1401"/>
                    <a:pt x="846" y="1570"/>
                  </a:cubicBezTo>
                  <a:cubicBezTo>
                    <a:pt x="331" y="1803"/>
                    <a:pt x="1" y="2315"/>
                    <a:pt x="0" y="2880"/>
                  </a:cubicBezTo>
                  <a:cubicBezTo>
                    <a:pt x="0" y="2979"/>
                    <a:pt x="81" y="3060"/>
                    <a:pt x="180" y="3060"/>
                  </a:cubicBezTo>
                  <a:cubicBezTo>
                    <a:pt x="279" y="3060"/>
                    <a:pt x="360" y="2979"/>
                    <a:pt x="360" y="2880"/>
                  </a:cubicBezTo>
                  <a:cubicBezTo>
                    <a:pt x="360" y="2284"/>
                    <a:pt x="844" y="1800"/>
                    <a:pt x="1440" y="1800"/>
                  </a:cubicBezTo>
                  <a:cubicBezTo>
                    <a:pt x="2036" y="1800"/>
                    <a:pt x="2520" y="2284"/>
                    <a:pt x="2520" y="2880"/>
                  </a:cubicBezTo>
                  <a:cubicBezTo>
                    <a:pt x="2520" y="2979"/>
                    <a:pt x="2601" y="3060"/>
                    <a:pt x="2700" y="3060"/>
                  </a:cubicBezTo>
                  <a:cubicBezTo>
                    <a:pt x="2799" y="3060"/>
                    <a:pt x="2880" y="2979"/>
                    <a:pt x="2880" y="2880"/>
                  </a:cubicBezTo>
                  <a:cubicBezTo>
                    <a:pt x="2879" y="2315"/>
                    <a:pt x="2549" y="1803"/>
                    <a:pt x="2034" y="1570"/>
                  </a:cubicBezTo>
                  <a:close/>
                  <a:moveTo>
                    <a:pt x="1440" y="1440"/>
                  </a:moveTo>
                  <a:cubicBezTo>
                    <a:pt x="1142" y="1440"/>
                    <a:pt x="900" y="1198"/>
                    <a:pt x="900" y="900"/>
                  </a:cubicBezTo>
                  <a:cubicBezTo>
                    <a:pt x="900" y="602"/>
                    <a:pt x="1142" y="360"/>
                    <a:pt x="1440" y="360"/>
                  </a:cubicBezTo>
                  <a:cubicBezTo>
                    <a:pt x="1738" y="360"/>
                    <a:pt x="1980" y="602"/>
                    <a:pt x="1980" y="900"/>
                  </a:cubicBezTo>
                  <a:cubicBezTo>
                    <a:pt x="1980" y="1198"/>
                    <a:pt x="1738" y="1440"/>
                    <a:pt x="1440" y="1440"/>
                  </a:cubicBezTo>
                  <a:close/>
                </a:path>
              </a:pathLst>
            </a:custGeom>
            <a:solidFill>
              <a:srgbClr val="35DB53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225" y="2266"/>
              <a:ext cx="2671" cy="2095"/>
            </a:xfrm>
            <a:custGeom>
              <a:rect b="b" l="l" r="r" t="t"/>
              <a:pathLst>
                <a:path extrusionOk="0" h="883" w="1126">
                  <a:moveTo>
                    <a:pt x="1053" y="71"/>
                  </a:moveTo>
                  <a:cubicBezTo>
                    <a:pt x="983" y="1"/>
                    <a:pt x="869" y="0"/>
                    <a:pt x="798" y="70"/>
                  </a:cubicBezTo>
                  <a:cubicBezTo>
                    <a:pt x="798" y="71"/>
                    <a:pt x="798" y="71"/>
                    <a:pt x="797" y="71"/>
                  </a:cubicBezTo>
                  <a:cubicBezTo>
                    <a:pt x="437" y="431"/>
                    <a:pt x="437" y="431"/>
                    <a:pt x="437" y="431"/>
                  </a:cubicBezTo>
                  <a:cubicBezTo>
                    <a:pt x="326" y="318"/>
                    <a:pt x="326" y="318"/>
                    <a:pt x="326" y="318"/>
                  </a:cubicBezTo>
                  <a:cubicBezTo>
                    <a:pt x="256" y="247"/>
                    <a:pt x="142" y="247"/>
                    <a:pt x="71" y="317"/>
                  </a:cubicBezTo>
                  <a:cubicBezTo>
                    <a:pt x="71" y="317"/>
                    <a:pt x="70" y="318"/>
                    <a:pt x="70" y="318"/>
                  </a:cubicBezTo>
                  <a:cubicBezTo>
                    <a:pt x="0" y="388"/>
                    <a:pt x="0" y="502"/>
                    <a:pt x="70" y="572"/>
                  </a:cubicBezTo>
                  <a:cubicBezTo>
                    <a:pt x="311" y="813"/>
                    <a:pt x="311" y="813"/>
                    <a:pt x="311" y="813"/>
                  </a:cubicBezTo>
                  <a:cubicBezTo>
                    <a:pt x="381" y="883"/>
                    <a:pt x="495" y="883"/>
                    <a:pt x="565" y="813"/>
                  </a:cubicBezTo>
                  <a:cubicBezTo>
                    <a:pt x="1046" y="332"/>
                    <a:pt x="1046" y="332"/>
                    <a:pt x="1046" y="332"/>
                  </a:cubicBezTo>
                  <a:cubicBezTo>
                    <a:pt x="1120" y="266"/>
                    <a:pt x="1126" y="152"/>
                    <a:pt x="1059" y="78"/>
                  </a:cubicBezTo>
                  <a:cubicBezTo>
                    <a:pt x="1057" y="76"/>
                    <a:pt x="1055" y="74"/>
                    <a:pt x="1053" y="71"/>
                  </a:cubicBezTo>
                  <a:close/>
                </a:path>
              </a:pathLst>
            </a:custGeom>
            <a:solidFill>
              <a:srgbClr val="35DB53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5381" y="2"/>
              <a:ext cx="3838" cy="7260"/>
            </a:xfrm>
            <a:custGeom>
              <a:rect b="b" l="l" r="r" t="t"/>
              <a:pathLst>
                <a:path extrusionOk="0" h="3060" w="1618">
                  <a:moveTo>
                    <a:pt x="853" y="1498"/>
                  </a:moveTo>
                  <a:cubicBezTo>
                    <a:pt x="1183" y="1126"/>
                    <a:pt x="1150" y="557"/>
                    <a:pt x="778" y="227"/>
                  </a:cubicBezTo>
                  <a:cubicBezTo>
                    <a:pt x="613" y="81"/>
                    <a:pt x="400" y="0"/>
                    <a:pt x="180" y="0"/>
                  </a:cubicBezTo>
                  <a:cubicBezTo>
                    <a:pt x="81" y="0"/>
                    <a:pt x="0" y="81"/>
                    <a:pt x="0" y="180"/>
                  </a:cubicBezTo>
                  <a:cubicBezTo>
                    <a:pt x="0" y="279"/>
                    <a:pt x="81" y="360"/>
                    <a:pt x="180" y="360"/>
                  </a:cubicBezTo>
                  <a:cubicBezTo>
                    <a:pt x="478" y="360"/>
                    <a:pt x="720" y="602"/>
                    <a:pt x="720" y="900"/>
                  </a:cubicBezTo>
                  <a:cubicBezTo>
                    <a:pt x="719" y="1092"/>
                    <a:pt x="617" y="1270"/>
                    <a:pt x="450" y="1366"/>
                  </a:cubicBezTo>
                  <a:cubicBezTo>
                    <a:pt x="396" y="1398"/>
                    <a:pt x="362" y="1455"/>
                    <a:pt x="360" y="1517"/>
                  </a:cubicBezTo>
                  <a:cubicBezTo>
                    <a:pt x="358" y="1580"/>
                    <a:pt x="389" y="1638"/>
                    <a:pt x="441" y="1672"/>
                  </a:cubicBezTo>
                  <a:cubicBezTo>
                    <a:pt x="511" y="1719"/>
                    <a:pt x="511" y="1719"/>
                    <a:pt x="511" y="1719"/>
                  </a:cubicBezTo>
                  <a:cubicBezTo>
                    <a:pt x="535" y="1732"/>
                    <a:pt x="535" y="1732"/>
                    <a:pt x="535" y="1732"/>
                  </a:cubicBezTo>
                  <a:cubicBezTo>
                    <a:pt x="978" y="1942"/>
                    <a:pt x="1258" y="2390"/>
                    <a:pt x="1255" y="2880"/>
                  </a:cubicBezTo>
                  <a:cubicBezTo>
                    <a:pt x="1255" y="2979"/>
                    <a:pt x="1335" y="3060"/>
                    <a:pt x="1435" y="3060"/>
                  </a:cubicBezTo>
                  <a:cubicBezTo>
                    <a:pt x="1534" y="3060"/>
                    <a:pt x="1615" y="2979"/>
                    <a:pt x="1615" y="2880"/>
                  </a:cubicBezTo>
                  <a:cubicBezTo>
                    <a:pt x="1618" y="2318"/>
                    <a:pt x="1329" y="1795"/>
                    <a:pt x="853" y="1498"/>
                  </a:cubicBezTo>
                  <a:close/>
                </a:path>
              </a:pathLst>
            </a:custGeom>
            <a:solidFill>
              <a:srgbClr val="35DB53"/>
            </a:solidFill>
            <a:ln>
              <a:noFill/>
            </a:ln>
          </p:spPr>
          <p:txBody>
            <a:bodyPr anchorCtr="0" anchor="t" bIns="75375" lIns="150775" spcFirstLastPara="1" rIns="150775" wrap="square" tIns="753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4"/>
          <p:cNvSpPr/>
          <p:nvPr/>
        </p:nvSpPr>
        <p:spPr>
          <a:xfrm>
            <a:off x="11078610" y="3358087"/>
            <a:ext cx="689163" cy="686033"/>
          </a:xfrm>
          <a:custGeom>
            <a:rect b="b" l="l" r="r" t="t"/>
            <a:pathLst>
              <a:path extrusionOk="0" h="3603" w="3619">
                <a:moveTo>
                  <a:pt x="1819" y="1440"/>
                </a:moveTo>
                <a:cubicBezTo>
                  <a:pt x="1720" y="1440"/>
                  <a:pt x="1639" y="1521"/>
                  <a:pt x="1639" y="1620"/>
                </a:cubicBezTo>
                <a:cubicBezTo>
                  <a:pt x="1639" y="2340"/>
                  <a:pt x="1639" y="2340"/>
                  <a:pt x="1639" y="2340"/>
                </a:cubicBezTo>
                <a:cubicBezTo>
                  <a:pt x="1639" y="2439"/>
                  <a:pt x="1720" y="2520"/>
                  <a:pt x="1819" y="2520"/>
                </a:cubicBezTo>
                <a:cubicBezTo>
                  <a:pt x="1918" y="2520"/>
                  <a:pt x="1999" y="2439"/>
                  <a:pt x="1999" y="2340"/>
                </a:cubicBezTo>
                <a:cubicBezTo>
                  <a:pt x="1999" y="1620"/>
                  <a:pt x="1999" y="1620"/>
                  <a:pt x="1999" y="1620"/>
                </a:cubicBezTo>
                <a:cubicBezTo>
                  <a:pt x="1999" y="1521"/>
                  <a:pt x="1918" y="1440"/>
                  <a:pt x="1819" y="1440"/>
                </a:cubicBezTo>
                <a:close/>
                <a:moveTo>
                  <a:pt x="1099" y="1980"/>
                </a:moveTo>
                <a:cubicBezTo>
                  <a:pt x="1000" y="1980"/>
                  <a:pt x="919" y="2061"/>
                  <a:pt x="919" y="2160"/>
                </a:cubicBezTo>
                <a:cubicBezTo>
                  <a:pt x="919" y="2340"/>
                  <a:pt x="919" y="2340"/>
                  <a:pt x="919" y="2340"/>
                </a:cubicBezTo>
                <a:cubicBezTo>
                  <a:pt x="919" y="2439"/>
                  <a:pt x="1000" y="2520"/>
                  <a:pt x="1099" y="2520"/>
                </a:cubicBezTo>
                <a:cubicBezTo>
                  <a:pt x="1198" y="2520"/>
                  <a:pt x="1279" y="2439"/>
                  <a:pt x="1279" y="2340"/>
                </a:cubicBezTo>
                <a:cubicBezTo>
                  <a:pt x="1279" y="2160"/>
                  <a:pt x="1279" y="2160"/>
                  <a:pt x="1279" y="2160"/>
                </a:cubicBezTo>
                <a:cubicBezTo>
                  <a:pt x="1279" y="2061"/>
                  <a:pt x="1198" y="1980"/>
                  <a:pt x="1099" y="1980"/>
                </a:cubicBezTo>
                <a:close/>
                <a:moveTo>
                  <a:pt x="1819" y="0"/>
                </a:moveTo>
                <a:cubicBezTo>
                  <a:pt x="825" y="0"/>
                  <a:pt x="19" y="806"/>
                  <a:pt x="19" y="1800"/>
                </a:cubicBezTo>
                <a:cubicBezTo>
                  <a:pt x="17" y="2216"/>
                  <a:pt x="161" y="2619"/>
                  <a:pt x="426" y="2939"/>
                </a:cubicBezTo>
                <a:cubicBezTo>
                  <a:pt x="66" y="3299"/>
                  <a:pt x="66" y="3299"/>
                  <a:pt x="66" y="3299"/>
                </a:cubicBezTo>
                <a:cubicBezTo>
                  <a:pt x="15" y="3351"/>
                  <a:pt x="0" y="3429"/>
                  <a:pt x="28" y="3496"/>
                </a:cubicBezTo>
                <a:cubicBezTo>
                  <a:pt x="59" y="3562"/>
                  <a:pt x="126" y="3603"/>
                  <a:pt x="199" y="3600"/>
                </a:cubicBezTo>
                <a:cubicBezTo>
                  <a:pt x="1819" y="3600"/>
                  <a:pt x="1819" y="3600"/>
                  <a:pt x="1819" y="3600"/>
                </a:cubicBezTo>
                <a:cubicBezTo>
                  <a:pt x="2813" y="3600"/>
                  <a:pt x="3619" y="2794"/>
                  <a:pt x="3619" y="1800"/>
                </a:cubicBezTo>
                <a:cubicBezTo>
                  <a:pt x="3619" y="806"/>
                  <a:pt x="2813" y="0"/>
                  <a:pt x="1819" y="0"/>
                </a:cubicBezTo>
                <a:close/>
                <a:moveTo>
                  <a:pt x="1819" y="3240"/>
                </a:moveTo>
                <a:cubicBezTo>
                  <a:pt x="633" y="3240"/>
                  <a:pt x="633" y="3240"/>
                  <a:pt x="633" y="3240"/>
                </a:cubicBezTo>
                <a:cubicBezTo>
                  <a:pt x="800" y="3073"/>
                  <a:pt x="800" y="3073"/>
                  <a:pt x="800" y="3073"/>
                </a:cubicBezTo>
                <a:cubicBezTo>
                  <a:pt x="835" y="3039"/>
                  <a:pt x="854" y="2993"/>
                  <a:pt x="854" y="2945"/>
                </a:cubicBezTo>
                <a:cubicBezTo>
                  <a:pt x="854" y="2897"/>
                  <a:pt x="834" y="2852"/>
                  <a:pt x="800" y="2819"/>
                </a:cubicBezTo>
                <a:cubicBezTo>
                  <a:pt x="238" y="2257"/>
                  <a:pt x="237" y="1345"/>
                  <a:pt x="799" y="782"/>
                </a:cubicBezTo>
                <a:cubicBezTo>
                  <a:pt x="1361" y="220"/>
                  <a:pt x="2273" y="219"/>
                  <a:pt x="2836" y="781"/>
                </a:cubicBezTo>
                <a:cubicBezTo>
                  <a:pt x="3398" y="1343"/>
                  <a:pt x="3399" y="2255"/>
                  <a:pt x="2837" y="2818"/>
                </a:cubicBezTo>
                <a:cubicBezTo>
                  <a:pt x="2567" y="3088"/>
                  <a:pt x="2201" y="3240"/>
                  <a:pt x="1819" y="3240"/>
                </a:cubicBezTo>
                <a:close/>
                <a:moveTo>
                  <a:pt x="2539" y="1080"/>
                </a:moveTo>
                <a:cubicBezTo>
                  <a:pt x="2440" y="1080"/>
                  <a:pt x="2359" y="1161"/>
                  <a:pt x="2359" y="1260"/>
                </a:cubicBezTo>
                <a:cubicBezTo>
                  <a:pt x="2359" y="2340"/>
                  <a:pt x="2359" y="2340"/>
                  <a:pt x="2359" y="2340"/>
                </a:cubicBezTo>
                <a:cubicBezTo>
                  <a:pt x="2359" y="2439"/>
                  <a:pt x="2440" y="2520"/>
                  <a:pt x="2539" y="2520"/>
                </a:cubicBezTo>
                <a:cubicBezTo>
                  <a:pt x="2638" y="2520"/>
                  <a:pt x="2719" y="2439"/>
                  <a:pt x="2719" y="2340"/>
                </a:cubicBezTo>
                <a:cubicBezTo>
                  <a:pt x="2719" y="1260"/>
                  <a:pt x="2719" y="1260"/>
                  <a:pt x="2719" y="1260"/>
                </a:cubicBezTo>
                <a:cubicBezTo>
                  <a:pt x="2719" y="1161"/>
                  <a:pt x="2638" y="1080"/>
                  <a:pt x="2539" y="1080"/>
                </a:cubicBezTo>
                <a:close/>
              </a:path>
            </a:pathLst>
          </a:custGeom>
          <a:solidFill>
            <a:srgbClr val="6CB193"/>
          </a:solidFill>
          <a:ln>
            <a:noFill/>
          </a:ln>
        </p:spPr>
        <p:txBody>
          <a:bodyPr anchorCtr="0" anchor="t" bIns="75375" lIns="150775" spcFirstLastPara="1" rIns="150775" wrap="square" tIns="7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974050" y="5465098"/>
            <a:ext cx="17394167" cy="0"/>
            <a:chOff x="925668" y="3461065"/>
            <a:chExt cx="10548579" cy="0"/>
          </a:xfrm>
        </p:grpSpPr>
        <p:cxnSp>
          <p:nvCxnSpPr>
            <p:cNvPr id="194" name="Google Shape;194;p4"/>
            <p:cNvCxnSpPr/>
            <p:nvPr/>
          </p:nvCxnSpPr>
          <p:spPr>
            <a:xfrm rot="10800000">
              <a:off x="925668" y="3461065"/>
              <a:ext cx="3795253" cy="0"/>
            </a:xfrm>
            <a:prstGeom prst="straightConnector1">
              <a:avLst/>
            </a:prstGeom>
            <a:noFill/>
            <a:ln cap="flat" cmpd="sng" w="9525">
              <a:solidFill>
                <a:srgbClr val="6CB193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7678994" y="3461065"/>
              <a:ext cx="3795253" cy="0"/>
            </a:xfrm>
            <a:prstGeom prst="straightConnector1">
              <a:avLst/>
            </a:prstGeom>
            <a:noFill/>
            <a:ln cap="flat" cmpd="sng" w="9525">
              <a:solidFill>
                <a:srgbClr val="6CB193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42228" y="9755424"/>
            <a:ext cx="879697" cy="24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5315" y="9734838"/>
            <a:ext cx="518567" cy="208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4"/>
          <p:cNvGrpSpPr/>
          <p:nvPr/>
        </p:nvGrpSpPr>
        <p:grpSpPr>
          <a:xfrm>
            <a:off x="9241829" y="6613527"/>
            <a:ext cx="858610" cy="140148"/>
            <a:chOff x="5700156" y="4087606"/>
            <a:chExt cx="688675" cy="112413"/>
          </a:xfrm>
        </p:grpSpPr>
        <p:sp>
          <p:nvSpPr>
            <p:cNvPr id="199" name="Google Shape;199;p4"/>
            <p:cNvSpPr/>
            <p:nvPr/>
          </p:nvSpPr>
          <p:spPr>
            <a:xfrm>
              <a:off x="5700156" y="4087606"/>
              <a:ext cx="112413" cy="112413"/>
            </a:xfrm>
            <a:prstGeom prst="rect">
              <a:avLst/>
            </a:prstGeom>
            <a:solidFill>
              <a:srgbClr val="476C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892243" y="4087606"/>
              <a:ext cx="112413" cy="112413"/>
            </a:xfrm>
            <a:prstGeom prst="rect">
              <a:avLst/>
            </a:prstGeom>
            <a:solidFill>
              <a:srgbClr val="6CB19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6084330" y="4087606"/>
              <a:ext cx="112413" cy="112413"/>
            </a:xfrm>
            <a:prstGeom prst="rect">
              <a:avLst/>
            </a:prstGeom>
            <a:solidFill>
              <a:srgbClr val="35DB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6276418" y="4087606"/>
              <a:ext cx="112413" cy="112413"/>
            </a:xfrm>
            <a:prstGeom prst="rect">
              <a:avLst/>
            </a:prstGeom>
            <a:solidFill>
              <a:srgbClr val="757F8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4"/>
          <p:cNvSpPr/>
          <p:nvPr/>
        </p:nvSpPr>
        <p:spPr>
          <a:xfrm>
            <a:off x="498162" y="6554129"/>
            <a:ext cx="5773652" cy="498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38">
                <a:solidFill>
                  <a:srgbClr val="476C5E"/>
                </a:solidFill>
                <a:latin typeface="Arial"/>
                <a:ea typeface="Arial"/>
                <a:cs typeface="Arial"/>
                <a:sym typeface="Arial"/>
              </a:rPr>
              <a:t>Миссия</a:t>
            </a:r>
            <a:endParaRPr/>
          </a:p>
        </p:txBody>
      </p:sp>
      <p:sp>
        <p:nvSpPr>
          <p:cNvPr id="204" name="Google Shape;204;p4"/>
          <p:cNvSpPr/>
          <p:nvPr/>
        </p:nvSpPr>
        <p:spPr>
          <a:xfrm>
            <a:off x="1381612" y="1896686"/>
            <a:ext cx="4842263" cy="599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98">
                <a:solidFill>
                  <a:srgbClr val="476C5E"/>
                </a:solidFill>
                <a:latin typeface="Arial"/>
                <a:ea typeface="Arial"/>
                <a:cs typeface="Arial"/>
                <a:sym typeface="Arial"/>
              </a:rPr>
              <a:t>Ассоциация</a:t>
            </a:r>
            <a:endParaRPr/>
          </a:p>
        </p:txBody>
      </p:sp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0729" y="9085423"/>
            <a:ext cx="5660806" cy="2282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/>
          <p:nvPr/>
        </p:nvSpPr>
        <p:spPr>
          <a:xfrm>
            <a:off x="12099900" y="5991214"/>
            <a:ext cx="8041631" cy="599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5444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от 500 000 руб./месяц</a:t>
            </a:r>
            <a:endParaRPr/>
          </a:p>
        </p:txBody>
      </p:sp>
      <p:cxnSp>
        <p:nvCxnSpPr>
          <p:cNvPr id="581" name="Google Shape;581;p40"/>
          <p:cNvCxnSpPr/>
          <p:nvPr/>
        </p:nvCxnSpPr>
        <p:spPr>
          <a:xfrm rot="10800000">
            <a:off x="4352342" y="4746654"/>
            <a:ext cx="0" cy="3201501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82" name="Google Shape;582;p40"/>
          <p:cNvCxnSpPr/>
          <p:nvPr/>
        </p:nvCxnSpPr>
        <p:spPr>
          <a:xfrm>
            <a:off x="5356" y="4735203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83" name="Google Shape;583;p40"/>
          <p:cNvCxnSpPr/>
          <p:nvPr/>
        </p:nvCxnSpPr>
        <p:spPr>
          <a:xfrm>
            <a:off x="-5340" y="4002412"/>
            <a:ext cx="20114796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84" name="Google Shape;584;p40"/>
          <p:cNvSpPr txBox="1"/>
          <p:nvPr/>
        </p:nvSpPr>
        <p:spPr>
          <a:xfrm>
            <a:off x="37441" y="2017617"/>
            <a:ext cx="20104102" cy="1513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301037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61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По каким клиентам на подбор недвижимости работать с Рентавик?</a:t>
            </a:r>
            <a:endParaRPr/>
          </a:p>
        </p:txBody>
      </p:sp>
      <p:sp>
        <p:nvSpPr>
          <p:cNvPr id="585" name="Google Shape;585;p40"/>
          <p:cNvSpPr txBox="1"/>
          <p:nvPr/>
        </p:nvSpPr>
        <p:spPr>
          <a:xfrm>
            <a:off x="4320243" y="4035070"/>
            <a:ext cx="15778502" cy="599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931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Клиенты на покупку                                  Клиенты на аренду</a:t>
            </a:r>
            <a:endParaRPr/>
          </a:p>
        </p:txBody>
      </p:sp>
      <p:sp>
        <p:nvSpPr>
          <p:cNvPr id="586" name="Google Shape;586;p40"/>
          <p:cNvSpPr txBox="1"/>
          <p:nvPr/>
        </p:nvSpPr>
        <p:spPr>
          <a:xfrm>
            <a:off x="37440" y="5281497"/>
            <a:ext cx="4314902" cy="2122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931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/>
          </a:p>
          <a:p>
            <a:pPr indent="0" lvl="0" marL="2931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9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931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98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9318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98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Санкт-Петербург</a:t>
            </a:r>
            <a:endParaRPr/>
          </a:p>
        </p:txBody>
      </p:sp>
      <p:cxnSp>
        <p:nvCxnSpPr>
          <p:cNvPr id="587" name="Google Shape;587;p40"/>
          <p:cNvCxnSpPr/>
          <p:nvPr/>
        </p:nvCxnSpPr>
        <p:spPr>
          <a:xfrm rot="10800000">
            <a:off x="12103117" y="4162642"/>
            <a:ext cx="0" cy="3765377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88" name="Google Shape;588;p40"/>
          <p:cNvSpPr txBox="1"/>
          <p:nvPr/>
        </p:nvSpPr>
        <p:spPr>
          <a:xfrm>
            <a:off x="6557020" y="5276007"/>
            <a:ext cx="5521484" cy="2122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от 50 000 000 руб.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98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98">
                <a:latin typeface="Arial"/>
                <a:ea typeface="Arial"/>
                <a:cs typeface="Arial"/>
                <a:sym typeface="Arial"/>
              </a:rPr>
              <a:t>от 25 000 000 руб.</a:t>
            </a:r>
            <a:endParaRPr/>
          </a:p>
        </p:txBody>
      </p:sp>
      <p:cxnSp>
        <p:nvCxnSpPr>
          <p:cNvPr id="589" name="Google Shape;589;p40"/>
          <p:cNvCxnSpPr/>
          <p:nvPr/>
        </p:nvCxnSpPr>
        <p:spPr>
          <a:xfrm>
            <a:off x="16048" y="6346919"/>
            <a:ext cx="1206246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0" name="Google Shape;590;p40"/>
          <p:cNvCxnSpPr/>
          <p:nvPr/>
        </p:nvCxnSpPr>
        <p:spPr>
          <a:xfrm>
            <a:off x="16049" y="7948154"/>
            <a:ext cx="20109445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91" name="Google Shape;591;p40"/>
          <p:cNvSpPr/>
          <p:nvPr/>
        </p:nvSpPr>
        <p:spPr>
          <a:xfrm>
            <a:off x="-2287870" y="-2044749"/>
            <a:ext cx="4090292" cy="3780257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92" name="Google Shape;592;p40"/>
          <p:cNvSpPr/>
          <p:nvPr/>
        </p:nvSpPr>
        <p:spPr>
          <a:xfrm>
            <a:off x="18301678" y="9398960"/>
            <a:ext cx="4090292" cy="4090292"/>
          </a:xfrm>
          <a:prstGeom prst="ellipse">
            <a:avLst/>
          </a:prstGeom>
          <a:noFill/>
          <a:ln cap="flat" cmpd="sng" w="511175">
            <a:solidFill>
              <a:srgbClr val="1577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8" name="Google Shape;598;p41"/>
          <p:cNvCxnSpPr/>
          <p:nvPr/>
        </p:nvCxnSpPr>
        <p:spPr>
          <a:xfrm>
            <a:off x="0" y="582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9" name="Google Shape;599;p41"/>
          <p:cNvSpPr txBox="1"/>
          <p:nvPr/>
        </p:nvSpPr>
        <p:spPr>
          <a:xfrm>
            <a:off x="3234137" y="2709507"/>
            <a:ext cx="15952168" cy="8599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rgbClr val="1577F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41"/>
          <p:cNvSpPr txBox="1"/>
          <p:nvPr/>
        </p:nvSpPr>
        <p:spPr>
          <a:xfrm>
            <a:off x="10701628" y="8656406"/>
            <a:ext cx="7616244" cy="2624649"/>
          </a:xfrm>
          <a:prstGeom prst="rect">
            <a:avLst/>
          </a:prstGeom>
          <a:noFill/>
          <a:ln>
            <a:noFill/>
          </a:ln>
        </p:spPr>
        <p:txBody>
          <a:bodyPr anchorCtr="0" anchor="t" bIns="100500" lIns="201025" spcFirstLastPara="1" rIns="201025" wrap="square" tIns="100500">
            <a:noAutofit/>
          </a:bodyPr>
          <a:lstStyle/>
          <a:p>
            <a:pPr indent="0" lvl="1" marL="143973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40"/>
              <a:buFont typeface="Arial"/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Алексей Бондаренко</a:t>
            </a:r>
            <a:endParaRPr/>
          </a:p>
          <a:p>
            <a:pPr indent="0" lvl="1" marL="143973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40"/>
              <a:buFont typeface="Arial"/>
              <a:buNone/>
            </a:pPr>
            <a:r>
              <a:rPr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Учредитель Ассоциации КОКОН</a:t>
            </a:r>
            <a:endParaRPr/>
          </a:p>
          <a:p>
            <a:pPr indent="0" lvl="1" marL="143973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40"/>
              <a:buFont typeface="Arial"/>
              <a:buNone/>
            </a:pPr>
            <a:r>
              <a:rPr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Управляющий партнёр Рентавик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143973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40"/>
              <a:buFont typeface="Arial"/>
              <a:buNone/>
            </a:pPr>
            <a:r>
              <a:rPr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+7 (915) 055-65-51</a:t>
            </a:r>
            <a:endParaRPr/>
          </a:p>
        </p:txBody>
      </p:sp>
      <p:pic>
        <p:nvPicPr>
          <p:cNvPr id="601" name="Google Shape;60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3837" y="2325196"/>
            <a:ext cx="7328636" cy="835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76150" y="2352663"/>
            <a:ext cx="4267200" cy="622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 txBox="1"/>
          <p:nvPr/>
        </p:nvSpPr>
        <p:spPr>
          <a:xfrm>
            <a:off x="1656804" y="2172547"/>
            <a:ext cx="8129389" cy="821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Продажа </a:t>
            </a:r>
            <a:r>
              <a:rPr b="1" lang="ru-RU" sz="439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946 м2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Комиссия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97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7 020 000 руб.</a:t>
            </a:r>
            <a:endParaRPr/>
          </a:p>
        </p:txBody>
      </p:sp>
      <p:pic>
        <p:nvPicPr>
          <p:cNvPr id="212" name="Google Shape;2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4883" y="3757560"/>
            <a:ext cx="7146748" cy="511198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"/>
          <p:cNvSpPr txBox="1"/>
          <p:nvPr/>
        </p:nvSpPr>
        <p:spPr>
          <a:xfrm>
            <a:off x="9594850" y="2149475"/>
            <a:ext cx="8129389" cy="821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Продажа </a:t>
            </a:r>
            <a:r>
              <a:rPr b="1" lang="ru-RU" sz="439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1 226 м2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397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397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Комиссия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97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8 000 000 руб.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44272" y="3757559"/>
            <a:ext cx="7703403" cy="510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6"/>
          <p:cNvSpPr txBox="1"/>
          <p:nvPr/>
        </p:nvSpPr>
        <p:spPr>
          <a:xfrm>
            <a:off x="1882050" y="2225675"/>
            <a:ext cx="8129389" cy="821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Продажа </a:t>
            </a:r>
            <a:r>
              <a:rPr b="1" lang="ru-RU" sz="439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13 000 м2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397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Комиссия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97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13 000 000 руб.</a:t>
            </a:r>
            <a:endParaRPr/>
          </a:p>
        </p:txBody>
      </p:sp>
      <p:pic>
        <p:nvPicPr>
          <p:cNvPr id="221" name="Google Shape;22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5758" y="3811144"/>
            <a:ext cx="7514459" cy="5111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background" id="222" name="Google Shape;22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71142" y="3811144"/>
            <a:ext cx="7787486" cy="511198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6"/>
          <p:cNvSpPr txBox="1"/>
          <p:nvPr/>
        </p:nvSpPr>
        <p:spPr>
          <a:xfrm>
            <a:off x="10052050" y="2225675"/>
            <a:ext cx="8668750" cy="821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Продажа </a:t>
            </a:r>
            <a:r>
              <a:rPr b="1" lang="ru-RU" sz="439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9 034 м2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397">
              <a:solidFill>
                <a:srgbClr val="1577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Комиссия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97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24 000 000 руб.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1922661" y="2073275"/>
            <a:ext cx="8129389" cy="821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Продажа </a:t>
            </a:r>
            <a:r>
              <a:rPr b="1" lang="ru-RU" sz="439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3 254 м2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Санкт-Петербург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Комиссия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97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11 000 000 руб.</a:t>
            </a:r>
            <a:endParaRPr/>
          </a:p>
        </p:txBody>
      </p:sp>
      <p:pic>
        <p:nvPicPr>
          <p:cNvPr id="230" name="Google Shape;23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3504" y="3927147"/>
            <a:ext cx="7311103" cy="483378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7"/>
          <p:cNvSpPr txBox="1"/>
          <p:nvPr/>
        </p:nvSpPr>
        <p:spPr>
          <a:xfrm>
            <a:off x="10053918" y="2098738"/>
            <a:ext cx="8129389" cy="8212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Продажа </a:t>
            </a:r>
            <a:r>
              <a:rPr b="1" lang="ru-RU" sz="4397">
                <a:solidFill>
                  <a:srgbClr val="1577FA"/>
                </a:solidFill>
                <a:latin typeface="Arial"/>
                <a:ea typeface="Arial"/>
                <a:cs typeface="Arial"/>
                <a:sym typeface="Arial"/>
              </a:rPr>
              <a:t>4 532 м2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Санкт-Петербург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97">
              <a:solidFill>
                <a:srgbClr val="565F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97">
                <a:solidFill>
                  <a:srgbClr val="565F68"/>
                </a:solidFill>
                <a:latin typeface="Arial"/>
                <a:ea typeface="Arial"/>
                <a:cs typeface="Arial"/>
                <a:sym typeface="Arial"/>
              </a:rPr>
              <a:t>Комиссия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397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9 200 000 руб.</a:t>
            </a:r>
            <a:endParaRPr/>
          </a:p>
        </p:txBody>
      </p:sp>
      <p:pic>
        <p:nvPicPr>
          <p:cNvPr id="232" name="Google Shape;23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22215" y="3927147"/>
            <a:ext cx="6981186" cy="483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8"/>
          <p:cNvCxnSpPr/>
          <p:nvPr/>
        </p:nvCxnSpPr>
        <p:spPr>
          <a:xfrm>
            <a:off x="0" y="582"/>
            <a:ext cx="1507808" cy="0"/>
          </a:xfrm>
          <a:prstGeom prst="straightConnector1">
            <a:avLst/>
          </a:prstGeom>
          <a:noFill/>
          <a:ln cap="flat" cmpd="sng" w="9525">
            <a:solidFill>
              <a:srgbClr val="FB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9" name="Google Shape;239;p8"/>
          <p:cNvSpPr txBox="1"/>
          <p:nvPr/>
        </p:nvSpPr>
        <p:spPr>
          <a:xfrm>
            <a:off x="527644" y="4200733"/>
            <a:ext cx="19391712" cy="3013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/>
              <a:t>Клиент</a:t>
            </a:r>
            <a:r>
              <a:rPr lang="ru-RU" sz="4400"/>
              <a:t> — лицо, заинтересованное в аренде или приобретении объекта.</a:t>
            </a:r>
            <a:endParaRPr/>
          </a:p>
          <a:p>
            <a:pPr indent="0" lvl="1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4400"/>
            </a:br>
            <a:r>
              <a:rPr b="1" lang="ru-RU" sz="4400"/>
              <a:t>Собственник</a:t>
            </a:r>
            <a:r>
              <a:rPr lang="ru-RU" sz="4400"/>
              <a:t> — лицо, сдающее объект в аренду или продающее его.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" y="27876"/>
            <a:ext cx="20104100" cy="1130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9"/>
          <p:cNvSpPr txBox="1"/>
          <p:nvPr/>
        </p:nvSpPr>
        <p:spPr>
          <a:xfrm>
            <a:off x="374650" y="2225675"/>
            <a:ext cx="19354800" cy="8268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1577FA"/>
                </a:solidFill>
                <a:latin typeface="Calibri"/>
                <a:ea typeface="Calibri"/>
                <a:cs typeface="Calibri"/>
                <a:sym typeface="Calibri"/>
              </a:rPr>
              <a:t>Ошибки в коммерческой</a:t>
            </a:r>
            <a:endParaRPr/>
          </a:p>
          <a:p>
            <a:pPr indent="0" lvl="1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latin typeface="Arial"/>
              <a:ea typeface="Arial"/>
              <a:cs typeface="Arial"/>
              <a:sym typeface="Arial"/>
            </a:endParaRPr>
          </a:p>
          <a:p>
            <a:pPr indent="-387422" lvl="1" marL="387422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×"/>
            </a:pPr>
            <a:r>
              <a:rPr b="1" lang="ru-RU" sz="3600">
                <a:latin typeface="Arial"/>
                <a:ea typeface="Arial"/>
                <a:cs typeface="Arial"/>
                <a:sym typeface="Arial"/>
              </a:rPr>
              <a:t>Плохо искали объект клиенту </a:t>
            </a:r>
            <a:r>
              <a:rPr lang="ru-RU" sz="3600">
                <a:latin typeface="Arial"/>
                <a:ea typeface="Arial"/>
                <a:cs typeface="Arial"/>
                <a:sym typeface="Arial"/>
              </a:rPr>
              <a:t>— конкуренты нашли быстрее.</a:t>
            </a:r>
            <a:endParaRPr/>
          </a:p>
          <a:p>
            <a:pPr indent="-387422" lvl="1" marL="387422" rtl="0" algn="l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×"/>
            </a:pPr>
            <a:r>
              <a:rPr b="1" lang="ru-RU" sz="3600">
                <a:latin typeface="Arial"/>
                <a:ea typeface="Arial"/>
                <a:cs typeface="Arial"/>
                <a:sym typeface="Arial"/>
              </a:rPr>
              <a:t>Разрешили прямой контакт клиента и собственника </a:t>
            </a:r>
            <a:r>
              <a:rPr lang="ru-RU" sz="3600">
                <a:latin typeface="Arial"/>
                <a:ea typeface="Arial"/>
                <a:cs typeface="Arial"/>
                <a:sym typeface="Arial"/>
              </a:rPr>
              <a:t>— потеряли контроль.</a:t>
            </a:r>
            <a:endParaRPr/>
          </a:p>
          <a:p>
            <a:pPr indent="-387422" lvl="1" marL="387422" rtl="0" algn="l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×"/>
            </a:pPr>
            <a:r>
              <a:rPr b="1" lang="ru-RU" sz="3600">
                <a:latin typeface="Arial"/>
                <a:ea typeface="Arial"/>
                <a:cs typeface="Arial"/>
                <a:sym typeface="Arial"/>
              </a:rPr>
              <a:t>Не подписали ДОУ и просмотровый лист </a:t>
            </a:r>
            <a:r>
              <a:rPr lang="ru-RU" sz="3600">
                <a:latin typeface="Arial"/>
                <a:ea typeface="Arial"/>
                <a:cs typeface="Arial"/>
                <a:sym typeface="Arial"/>
              </a:rPr>
              <a:t>— вам уменьшают %.</a:t>
            </a:r>
            <a:endParaRPr/>
          </a:p>
          <a:p>
            <a:pPr indent="-387422" lvl="1" marL="387422" rtl="0" algn="l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×"/>
            </a:pPr>
            <a:r>
              <a:rPr b="1" lang="ru-RU" sz="3600">
                <a:latin typeface="Arial"/>
                <a:ea typeface="Arial"/>
                <a:cs typeface="Arial"/>
                <a:sym typeface="Arial"/>
              </a:rPr>
              <a:t>Привели клиента на объект из реестра </a:t>
            </a:r>
            <a:r>
              <a:rPr lang="ru-RU" sz="3600">
                <a:latin typeface="Arial"/>
                <a:ea typeface="Arial"/>
                <a:cs typeface="Arial"/>
                <a:sym typeface="Arial"/>
              </a:rPr>
              <a:t>— вас кидают.</a:t>
            </a:r>
            <a:endParaRPr/>
          </a:p>
          <a:p>
            <a:pPr indent="-387422" lvl="1" marL="387422" rtl="0" algn="l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×"/>
            </a:pPr>
            <a:r>
              <a:rPr b="1" lang="ru-RU" sz="3600">
                <a:latin typeface="Arial"/>
                <a:ea typeface="Arial"/>
                <a:cs typeface="Arial"/>
                <a:sym typeface="Arial"/>
              </a:rPr>
              <a:t>Плохо проверили объект </a:t>
            </a:r>
            <a:r>
              <a:rPr lang="ru-RU" sz="3600">
                <a:latin typeface="Arial"/>
                <a:ea typeface="Arial"/>
                <a:cs typeface="Arial"/>
                <a:sym typeface="Arial"/>
              </a:rPr>
              <a:t>— продали клиенту проблему.</a:t>
            </a:r>
            <a:endParaRPr/>
          </a:p>
          <a:p>
            <a:pPr indent="-387422" lvl="1" marL="387422" rtl="0" algn="l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×"/>
            </a:pPr>
            <a:r>
              <a:rPr b="1" lang="ru-RU" sz="3600">
                <a:latin typeface="Arial"/>
                <a:ea typeface="Arial"/>
                <a:cs typeface="Arial"/>
                <a:sym typeface="Arial"/>
              </a:rPr>
              <a:t>Не обратились к коллегам из «КОКОН» </a:t>
            </a:r>
            <a:r>
              <a:rPr lang="ru-RU" sz="3600">
                <a:latin typeface="Arial"/>
                <a:ea typeface="Arial"/>
                <a:cs typeface="Arial"/>
                <a:sym typeface="Arial"/>
              </a:rPr>
              <a:t>— клиент нашёл объект без вас.</a:t>
            </a:r>
            <a:endParaRPr/>
          </a:p>
        </p:txBody>
      </p:sp>
      <p:cxnSp>
        <p:nvCxnSpPr>
          <p:cNvPr id="246" name="Google Shape;246;p9"/>
          <p:cNvCxnSpPr/>
          <p:nvPr/>
        </p:nvCxnSpPr>
        <p:spPr>
          <a:xfrm>
            <a:off x="0" y="3368675"/>
            <a:ext cx="20104100" cy="0"/>
          </a:xfrm>
          <a:prstGeom prst="straightConnector1">
            <a:avLst/>
          </a:prstGeom>
          <a:noFill/>
          <a:ln cap="flat" cmpd="sng" w="9525">
            <a:solidFill>
              <a:srgbClr val="1577F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2026-01-15T15:37:00Z</dcterms:created>
  <dc:creator>Alexey Bondarenko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2026-01-15T03:00:00Z</vt:filetime>
  </property>
  <property fmtid="{D5CDD505-2E9C-101B-9397-08002B2CF9AE}" pid="3" name="LastSaved">
    <vt:filetime>2026-01-15T03:00:00Z</vt:filetime>
  </property>
  <property fmtid="{D5CDD505-2E9C-101B-9397-08002B2CF9AE}" pid="4" name="ICV">
    <vt:lpwstr>66CB9310AB484AD7B58906D764B1CAC9_12</vt:lpwstr>
  </property>
  <property fmtid="{D5CDD505-2E9C-101B-9397-08002B2CF9AE}" pid="5" name="KSOProductBuildVer">
    <vt:lpwstr>1049-12.2.0.23196</vt:lpwstr>
  </property>
</Properties>
</file>