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0"/>
  </p:notesMasterIdLst>
  <p:sldIdLst>
    <p:sldId id="258" r:id="rId3"/>
    <p:sldId id="260" r:id="rId4"/>
    <p:sldId id="261" r:id="rId5"/>
    <p:sldId id="295" r:id="rId6"/>
    <p:sldId id="264" r:id="rId7"/>
    <p:sldId id="296" r:id="rId8"/>
    <p:sldId id="270" r:id="rId9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707" autoAdjust="0"/>
  </p:normalViewPr>
  <p:slideViewPr>
    <p:cSldViewPr snapToGrid="0">
      <p:cViewPr varScale="1">
        <p:scale>
          <a:sx n="116" d="100"/>
          <a:sy n="116" d="100"/>
        </p:scale>
        <p:origin x="3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D55EC-50B8-4F92-B73B-481F710EE87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6C881-B789-4F21-AF00-2CBBF6DAD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8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7548-BBC7-40E7-A321-DACB577CCF8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0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7548-BBC7-40E7-A321-DACB577CCF83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92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7548-BBC7-40E7-A321-DACB577CCF8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12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052" y="2130976"/>
            <a:ext cx="10363924" cy="147008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076" y="3886157"/>
            <a:ext cx="8535848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413903" indent="0" algn="ctr">
              <a:buNone/>
              <a:defRPr/>
            </a:lvl2pPr>
            <a:lvl3pPr marL="827802" indent="0" algn="ctr">
              <a:buNone/>
              <a:defRPr/>
            </a:lvl3pPr>
            <a:lvl4pPr marL="1241710" indent="0" algn="ctr">
              <a:buNone/>
              <a:defRPr/>
            </a:lvl4pPr>
            <a:lvl5pPr marL="1655613" indent="0" algn="ctr">
              <a:buNone/>
              <a:defRPr/>
            </a:lvl5pPr>
            <a:lvl6pPr marL="2069519" indent="0" algn="ctr">
              <a:buNone/>
              <a:defRPr/>
            </a:lvl6pPr>
            <a:lvl7pPr marL="2483422" indent="0" algn="ctr">
              <a:buNone/>
              <a:defRPr/>
            </a:lvl7pPr>
            <a:lvl8pPr marL="2897326" indent="0" algn="ctr">
              <a:buNone/>
              <a:defRPr/>
            </a:lvl8pPr>
            <a:lvl9pPr marL="331122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4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32680" y="489559"/>
            <a:ext cx="2447088" cy="5946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87822" y="489559"/>
            <a:ext cx="7171126" cy="5946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30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87831" y="1599672"/>
            <a:ext cx="9791972" cy="23483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7831" y="4086294"/>
            <a:ext cx="9791972" cy="23498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8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87831" y="1599689"/>
            <a:ext cx="9791972" cy="4836451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84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87819" y="1599672"/>
            <a:ext cx="4809107" cy="23483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087819" y="4086294"/>
            <a:ext cx="4809107" cy="23498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70664" y="1599689"/>
            <a:ext cx="4809108" cy="48364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47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87819" y="1599672"/>
            <a:ext cx="4809107" cy="23483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70664" y="1599672"/>
            <a:ext cx="4809108" cy="23483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87819" y="4086294"/>
            <a:ext cx="4809107" cy="23498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70664" y="4086294"/>
            <a:ext cx="4809108" cy="23498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02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87831" y="1599689"/>
            <a:ext cx="9791972" cy="4836451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07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87819" y="1599672"/>
            <a:ext cx="4809107" cy="23483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087819" y="4086294"/>
            <a:ext cx="4809107" cy="23498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6070664" y="1599689"/>
            <a:ext cx="4809108" cy="48364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08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7819" y="1599689"/>
            <a:ext cx="4809107" cy="48364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70664" y="1599672"/>
            <a:ext cx="4809108" cy="23483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70664" y="4086294"/>
            <a:ext cx="4809108" cy="23498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43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052" y="2130976"/>
            <a:ext cx="10363924" cy="147008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076" y="3886157"/>
            <a:ext cx="8535848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413903" indent="0" algn="ctr">
              <a:buNone/>
              <a:defRPr/>
            </a:lvl2pPr>
            <a:lvl3pPr marL="827802" indent="0" algn="ctr">
              <a:buNone/>
              <a:defRPr/>
            </a:lvl3pPr>
            <a:lvl4pPr marL="1241710" indent="0" algn="ctr">
              <a:buNone/>
              <a:defRPr/>
            </a:lvl4pPr>
            <a:lvl5pPr marL="1655613" indent="0" algn="ctr">
              <a:buNone/>
              <a:defRPr/>
            </a:lvl5pPr>
            <a:lvl6pPr marL="2069519" indent="0" algn="ctr">
              <a:buNone/>
              <a:defRPr/>
            </a:lvl6pPr>
            <a:lvl7pPr marL="2483422" indent="0" algn="ctr">
              <a:buNone/>
              <a:defRPr/>
            </a:lvl7pPr>
            <a:lvl8pPr marL="2897326" indent="0" algn="ctr">
              <a:buNone/>
              <a:defRPr/>
            </a:lvl8pPr>
            <a:lvl9pPr marL="331122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A5095E0-F545-4E4B-ABCA-BB1A7B0CCC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20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41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4B846CF-E9CE-4709-B0B8-122B45E675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585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21" y="4407423"/>
            <a:ext cx="10363924" cy="1362097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21" y="2907060"/>
            <a:ext cx="10363924" cy="1500322"/>
          </a:xfrm>
        </p:spPr>
        <p:txBody>
          <a:bodyPr anchor="b"/>
          <a:lstStyle>
            <a:lvl1pPr marL="0" indent="0">
              <a:buNone/>
              <a:defRPr sz="1904"/>
            </a:lvl1pPr>
            <a:lvl2pPr marL="413903" indent="0">
              <a:buNone/>
              <a:defRPr sz="1632"/>
            </a:lvl2pPr>
            <a:lvl3pPr marL="827802" indent="0">
              <a:buNone/>
              <a:defRPr sz="1451"/>
            </a:lvl3pPr>
            <a:lvl4pPr marL="1241710" indent="0">
              <a:buNone/>
              <a:defRPr sz="1270"/>
            </a:lvl4pPr>
            <a:lvl5pPr marL="1655613" indent="0">
              <a:buNone/>
              <a:defRPr sz="1270"/>
            </a:lvl5pPr>
            <a:lvl6pPr marL="2069519" indent="0">
              <a:buNone/>
              <a:defRPr sz="1270"/>
            </a:lvl6pPr>
            <a:lvl7pPr marL="2483422" indent="0">
              <a:buNone/>
              <a:defRPr sz="1270"/>
            </a:lvl7pPr>
            <a:lvl8pPr marL="2897326" indent="0">
              <a:buNone/>
              <a:defRPr sz="1270"/>
            </a:lvl8pPr>
            <a:lvl9pPr marL="3311228" indent="0">
              <a:buNone/>
              <a:defRPr sz="12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6ACB517-BD73-4DBF-BB0E-453D76F223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79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7819" y="1599689"/>
            <a:ext cx="4809107" cy="4836451"/>
          </a:xfrm>
        </p:spPr>
        <p:txBody>
          <a:bodyPr/>
          <a:lstStyle>
            <a:lvl1pPr>
              <a:defRPr sz="2630"/>
            </a:lvl1pPr>
            <a:lvl2pPr>
              <a:defRPr sz="2177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70664" y="1599689"/>
            <a:ext cx="4809108" cy="4836451"/>
          </a:xfrm>
        </p:spPr>
        <p:txBody>
          <a:bodyPr/>
          <a:lstStyle>
            <a:lvl1pPr>
              <a:defRPr sz="2630"/>
            </a:lvl1pPr>
            <a:lvl2pPr>
              <a:defRPr sz="2177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5A76AC2-5872-4CFE-9D39-98A4DA9A15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738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97" y="275025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966" y="1534880"/>
            <a:ext cx="5386490" cy="6392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3903" indent="0">
              <a:buNone/>
              <a:defRPr sz="1904" b="1"/>
            </a:lvl2pPr>
            <a:lvl3pPr marL="827802" indent="0">
              <a:buNone/>
              <a:defRPr sz="1632" b="1"/>
            </a:lvl3pPr>
            <a:lvl4pPr marL="1241710" indent="0">
              <a:buNone/>
              <a:defRPr sz="1451" b="1"/>
            </a:lvl4pPr>
            <a:lvl5pPr marL="1655613" indent="0">
              <a:buNone/>
              <a:defRPr sz="1451" b="1"/>
            </a:lvl5pPr>
            <a:lvl6pPr marL="2069519" indent="0">
              <a:buNone/>
              <a:defRPr sz="1451" b="1"/>
            </a:lvl6pPr>
            <a:lvl7pPr marL="2483422" indent="0">
              <a:buNone/>
              <a:defRPr sz="1451" b="1"/>
            </a:lvl7pPr>
            <a:lvl8pPr marL="2897326" indent="0">
              <a:buNone/>
              <a:defRPr sz="1451" b="1"/>
            </a:lvl8pPr>
            <a:lvl9pPr marL="3311228" indent="0">
              <a:buNone/>
              <a:defRPr sz="145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966" y="2174174"/>
            <a:ext cx="5386490" cy="3952385"/>
          </a:xfrm>
        </p:spPr>
        <p:txBody>
          <a:bodyPr/>
          <a:lstStyle>
            <a:lvl1pPr>
              <a:defRPr sz="2177"/>
            </a:lvl1pPr>
            <a:lvl2pPr>
              <a:defRPr sz="1904"/>
            </a:lvl2pPr>
            <a:lvl3pPr>
              <a:defRPr sz="1632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43" y="1534880"/>
            <a:ext cx="5388300" cy="6392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3903" indent="0">
              <a:buNone/>
              <a:defRPr sz="1904" b="1"/>
            </a:lvl2pPr>
            <a:lvl3pPr marL="827802" indent="0">
              <a:buNone/>
              <a:defRPr sz="1632" b="1"/>
            </a:lvl3pPr>
            <a:lvl4pPr marL="1241710" indent="0">
              <a:buNone/>
              <a:defRPr sz="1451" b="1"/>
            </a:lvl4pPr>
            <a:lvl5pPr marL="1655613" indent="0">
              <a:buNone/>
              <a:defRPr sz="1451" b="1"/>
            </a:lvl5pPr>
            <a:lvl6pPr marL="2069519" indent="0">
              <a:buNone/>
              <a:defRPr sz="1451" b="1"/>
            </a:lvl6pPr>
            <a:lvl7pPr marL="2483422" indent="0">
              <a:buNone/>
              <a:defRPr sz="1451" b="1"/>
            </a:lvl7pPr>
            <a:lvl8pPr marL="2897326" indent="0">
              <a:buNone/>
              <a:defRPr sz="1451" b="1"/>
            </a:lvl8pPr>
            <a:lvl9pPr marL="3311228" indent="0">
              <a:buNone/>
              <a:defRPr sz="145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743" y="2174174"/>
            <a:ext cx="5388300" cy="3952385"/>
          </a:xfrm>
        </p:spPr>
        <p:txBody>
          <a:bodyPr/>
          <a:lstStyle>
            <a:lvl1pPr>
              <a:defRPr sz="2177"/>
            </a:lvl1pPr>
            <a:lvl2pPr>
              <a:defRPr sz="1904"/>
            </a:lvl2pPr>
            <a:lvl3pPr>
              <a:defRPr sz="1632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57021E6-1D4B-4100-8FD7-A0E65D4F7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065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2019261-0814-4784-8625-949F3B75F7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917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DC541E9-AAFE-4A14-AE5F-DF8B5A726F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199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77" y="273586"/>
            <a:ext cx="4010908" cy="1161958"/>
          </a:xfrm>
        </p:spPr>
        <p:txBody>
          <a:bodyPr anchor="b"/>
          <a:lstStyle>
            <a:lvl1pPr algn="l">
              <a:defRPr sz="190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481" y="273571"/>
            <a:ext cx="6814562" cy="5852986"/>
          </a:xfrm>
        </p:spPr>
        <p:txBody>
          <a:bodyPr/>
          <a:lstStyle>
            <a:lvl1pPr>
              <a:defRPr sz="2902"/>
            </a:lvl1pPr>
            <a:lvl2pPr>
              <a:defRPr sz="2630"/>
            </a:lvl2pPr>
            <a:lvl3pPr>
              <a:defRPr sz="2177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977" y="1435541"/>
            <a:ext cx="4010908" cy="4691027"/>
          </a:xfrm>
        </p:spPr>
        <p:txBody>
          <a:bodyPr/>
          <a:lstStyle>
            <a:lvl1pPr marL="0" indent="0">
              <a:buNone/>
              <a:defRPr sz="1270"/>
            </a:lvl1pPr>
            <a:lvl2pPr marL="413903" indent="0">
              <a:buNone/>
              <a:defRPr sz="1179"/>
            </a:lvl2pPr>
            <a:lvl3pPr marL="827802" indent="0">
              <a:buNone/>
              <a:defRPr sz="907"/>
            </a:lvl3pPr>
            <a:lvl4pPr marL="1241710" indent="0">
              <a:buNone/>
              <a:defRPr sz="816"/>
            </a:lvl4pPr>
            <a:lvl5pPr marL="1655613" indent="0">
              <a:buNone/>
              <a:defRPr sz="816"/>
            </a:lvl5pPr>
            <a:lvl6pPr marL="2069519" indent="0">
              <a:buNone/>
              <a:defRPr sz="816"/>
            </a:lvl6pPr>
            <a:lvl7pPr marL="2483422" indent="0">
              <a:buNone/>
              <a:defRPr sz="816"/>
            </a:lvl7pPr>
            <a:lvl8pPr marL="2897326" indent="0">
              <a:buNone/>
              <a:defRPr sz="816"/>
            </a:lvl8pPr>
            <a:lvl9pPr marL="3311228" indent="0">
              <a:buNone/>
              <a:defRPr sz="81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B936825-42E3-4A2D-922A-42A183A55C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662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3" y="4800492"/>
            <a:ext cx="7315924" cy="567300"/>
          </a:xfrm>
        </p:spPr>
        <p:txBody>
          <a:bodyPr anchor="b"/>
          <a:lstStyle>
            <a:lvl1pPr algn="l">
              <a:defRPr sz="190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3" y="613376"/>
            <a:ext cx="7315924" cy="4113648"/>
          </a:xfrm>
        </p:spPr>
        <p:txBody>
          <a:bodyPr/>
          <a:lstStyle>
            <a:lvl1pPr marL="0" indent="0">
              <a:buNone/>
              <a:defRPr sz="2902"/>
            </a:lvl1pPr>
            <a:lvl2pPr marL="413903" indent="0">
              <a:buNone/>
              <a:defRPr sz="2630"/>
            </a:lvl2pPr>
            <a:lvl3pPr marL="827802" indent="0">
              <a:buNone/>
              <a:defRPr sz="2177"/>
            </a:lvl3pPr>
            <a:lvl4pPr marL="1241710" indent="0">
              <a:buNone/>
              <a:defRPr sz="1904"/>
            </a:lvl4pPr>
            <a:lvl5pPr marL="1655613" indent="0">
              <a:buNone/>
              <a:defRPr sz="1904"/>
            </a:lvl5pPr>
            <a:lvl6pPr marL="2069519" indent="0">
              <a:buNone/>
              <a:defRPr sz="1904"/>
            </a:lvl6pPr>
            <a:lvl7pPr marL="2483422" indent="0">
              <a:buNone/>
              <a:defRPr sz="1904"/>
            </a:lvl7pPr>
            <a:lvl8pPr marL="2897326" indent="0">
              <a:buNone/>
              <a:defRPr sz="1904"/>
            </a:lvl8pPr>
            <a:lvl9pPr marL="3311228" indent="0">
              <a:buNone/>
              <a:defRPr sz="190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3" y="5367793"/>
            <a:ext cx="7315924" cy="804876"/>
          </a:xfrm>
        </p:spPr>
        <p:txBody>
          <a:bodyPr/>
          <a:lstStyle>
            <a:lvl1pPr marL="0" indent="0">
              <a:buNone/>
              <a:defRPr sz="1270"/>
            </a:lvl1pPr>
            <a:lvl2pPr marL="413903" indent="0">
              <a:buNone/>
              <a:defRPr sz="1179"/>
            </a:lvl2pPr>
            <a:lvl3pPr marL="827802" indent="0">
              <a:buNone/>
              <a:defRPr sz="907"/>
            </a:lvl3pPr>
            <a:lvl4pPr marL="1241710" indent="0">
              <a:buNone/>
              <a:defRPr sz="816"/>
            </a:lvl4pPr>
            <a:lvl5pPr marL="1655613" indent="0">
              <a:buNone/>
              <a:defRPr sz="816"/>
            </a:lvl5pPr>
            <a:lvl6pPr marL="2069519" indent="0">
              <a:buNone/>
              <a:defRPr sz="816"/>
            </a:lvl6pPr>
            <a:lvl7pPr marL="2483422" indent="0">
              <a:buNone/>
              <a:defRPr sz="816"/>
            </a:lvl7pPr>
            <a:lvl8pPr marL="2897326" indent="0">
              <a:buNone/>
              <a:defRPr sz="816"/>
            </a:lvl8pPr>
            <a:lvl9pPr marL="3311228" indent="0">
              <a:buNone/>
              <a:defRPr sz="81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0424FE4-5AEF-4590-905B-003C607F38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786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9F7379E-E092-4D1F-B1FA-6BB2759F74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098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32680" y="489559"/>
            <a:ext cx="2447088" cy="5946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87822" y="489559"/>
            <a:ext cx="7171126" cy="5946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DC15B13-FF55-4455-AEC6-84009DDCFB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7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21" y="4407423"/>
            <a:ext cx="10363924" cy="1362097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21" y="2907060"/>
            <a:ext cx="10363924" cy="1500322"/>
          </a:xfrm>
        </p:spPr>
        <p:txBody>
          <a:bodyPr anchor="b"/>
          <a:lstStyle>
            <a:lvl1pPr marL="0" indent="0">
              <a:buNone/>
              <a:defRPr sz="1904"/>
            </a:lvl1pPr>
            <a:lvl2pPr marL="413903" indent="0">
              <a:buNone/>
              <a:defRPr sz="1632"/>
            </a:lvl2pPr>
            <a:lvl3pPr marL="827802" indent="0">
              <a:buNone/>
              <a:defRPr sz="1451"/>
            </a:lvl3pPr>
            <a:lvl4pPr marL="1241710" indent="0">
              <a:buNone/>
              <a:defRPr sz="1270"/>
            </a:lvl4pPr>
            <a:lvl5pPr marL="1655613" indent="0">
              <a:buNone/>
              <a:defRPr sz="1270"/>
            </a:lvl5pPr>
            <a:lvl6pPr marL="2069519" indent="0">
              <a:buNone/>
              <a:defRPr sz="1270"/>
            </a:lvl6pPr>
            <a:lvl7pPr marL="2483422" indent="0">
              <a:buNone/>
              <a:defRPr sz="1270"/>
            </a:lvl7pPr>
            <a:lvl8pPr marL="2897326" indent="0">
              <a:buNone/>
              <a:defRPr sz="1270"/>
            </a:lvl8pPr>
            <a:lvl9pPr marL="3311228" indent="0">
              <a:buNone/>
              <a:defRPr sz="12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46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87831" y="1599672"/>
            <a:ext cx="9791972" cy="23483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7831" y="4086294"/>
            <a:ext cx="9791972" cy="23498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458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87831" y="1599689"/>
            <a:ext cx="9791972" cy="4836451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3D378F4-B154-4996-B0F8-9E87B50EE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212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87819" y="1599672"/>
            <a:ext cx="4809107" cy="23483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087819" y="4086294"/>
            <a:ext cx="4809107" cy="23498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70664" y="1599689"/>
            <a:ext cx="4809108" cy="48364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EB7578D-2625-47F7-B2A7-83E4EADC60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893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87819" y="1599672"/>
            <a:ext cx="4809107" cy="23483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70664" y="1599672"/>
            <a:ext cx="4809108" cy="23483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87819" y="4086294"/>
            <a:ext cx="4809107" cy="23498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70664" y="4086294"/>
            <a:ext cx="4809108" cy="23498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6C53D54-6146-4A4B-992B-55AA5F249F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91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87831" y="1599689"/>
            <a:ext cx="9791972" cy="4836451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D43C61B-EAC1-47ED-82A2-E4A3AE56EF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31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87819" y="1599672"/>
            <a:ext cx="4809107" cy="23483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087819" y="4086294"/>
            <a:ext cx="4809107" cy="23498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6070664" y="1599689"/>
            <a:ext cx="4809108" cy="48364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DC8EBB4-1182-4D08-A570-DBB3A22508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685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7819" y="1599689"/>
            <a:ext cx="4809107" cy="48364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70664" y="1599672"/>
            <a:ext cx="4809108" cy="23483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70664" y="4086294"/>
            <a:ext cx="4809108" cy="23498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D1FFE79-F3EF-4313-9B38-59C80EA1F8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53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EBEAE5">
                <a:lumMod val="76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B8B651-88CD-4313-A032-8AA6EA28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53B466-5933-44BA-8DE0-F20EE7C9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B7A-6E80-41B5-857D-EA4F8AC56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7819" y="1599689"/>
            <a:ext cx="4809107" cy="4836451"/>
          </a:xfrm>
        </p:spPr>
        <p:txBody>
          <a:bodyPr/>
          <a:lstStyle>
            <a:lvl1pPr>
              <a:defRPr sz="2630"/>
            </a:lvl1pPr>
            <a:lvl2pPr>
              <a:defRPr sz="2177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70664" y="1599689"/>
            <a:ext cx="4809108" cy="4836451"/>
          </a:xfrm>
        </p:spPr>
        <p:txBody>
          <a:bodyPr/>
          <a:lstStyle>
            <a:lvl1pPr>
              <a:defRPr sz="2630"/>
            </a:lvl1pPr>
            <a:lvl2pPr>
              <a:defRPr sz="2177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4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97" y="275025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966" y="1534880"/>
            <a:ext cx="5386490" cy="6392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3903" indent="0">
              <a:buNone/>
              <a:defRPr sz="1904" b="1"/>
            </a:lvl2pPr>
            <a:lvl3pPr marL="827802" indent="0">
              <a:buNone/>
              <a:defRPr sz="1632" b="1"/>
            </a:lvl3pPr>
            <a:lvl4pPr marL="1241710" indent="0">
              <a:buNone/>
              <a:defRPr sz="1451" b="1"/>
            </a:lvl4pPr>
            <a:lvl5pPr marL="1655613" indent="0">
              <a:buNone/>
              <a:defRPr sz="1451" b="1"/>
            </a:lvl5pPr>
            <a:lvl6pPr marL="2069519" indent="0">
              <a:buNone/>
              <a:defRPr sz="1451" b="1"/>
            </a:lvl6pPr>
            <a:lvl7pPr marL="2483422" indent="0">
              <a:buNone/>
              <a:defRPr sz="1451" b="1"/>
            </a:lvl7pPr>
            <a:lvl8pPr marL="2897326" indent="0">
              <a:buNone/>
              <a:defRPr sz="1451" b="1"/>
            </a:lvl8pPr>
            <a:lvl9pPr marL="3311228" indent="0">
              <a:buNone/>
              <a:defRPr sz="145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966" y="2174174"/>
            <a:ext cx="5386490" cy="3952385"/>
          </a:xfrm>
        </p:spPr>
        <p:txBody>
          <a:bodyPr/>
          <a:lstStyle>
            <a:lvl1pPr>
              <a:defRPr sz="2177"/>
            </a:lvl1pPr>
            <a:lvl2pPr>
              <a:defRPr sz="1904"/>
            </a:lvl2pPr>
            <a:lvl3pPr>
              <a:defRPr sz="1632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43" y="1534880"/>
            <a:ext cx="5388300" cy="6392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3903" indent="0">
              <a:buNone/>
              <a:defRPr sz="1904" b="1"/>
            </a:lvl2pPr>
            <a:lvl3pPr marL="827802" indent="0">
              <a:buNone/>
              <a:defRPr sz="1632" b="1"/>
            </a:lvl3pPr>
            <a:lvl4pPr marL="1241710" indent="0">
              <a:buNone/>
              <a:defRPr sz="1451" b="1"/>
            </a:lvl4pPr>
            <a:lvl5pPr marL="1655613" indent="0">
              <a:buNone/>
              <a:defRPr sz="1451" b="1"/>
            </a:lvl5pPr>
            <a:lvl6pPr marL="2069519" indent="0">
              <a:buNone/>
              <a:defRPr sz="1451" b="1"/>
            </a:lvl6pPr>
            <a:lvl7pPr marL="2483422" indent="0">
              <a:buNone/>
              <a:defRPr sz="1451" b="1"/>
            </a:lvl7pPr>
            <a:lvl8pPr marL="2897326" indent="0">
              <a:buNone/>
              <a:defRPr sz="1451" b="1"/>
            </a:lvl8pPr>
            <a:lvl9pPr marL="3311228" indent="0">
              <a:buNone/>
              <a:defRPr sz="145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743" y="2174174"/>
            <a:ext cx="5388300" cy="3952385"/>
          </a:xfrm>
        </p:spPr>
        <p:txBody>
          <a:bodyPr/>
          <a:lstStyle>
            <a:lvl1pPr>
              <a:defRPr sz="2177"/>
            </a:lvl1pPr>
            <a:lvl2pPr>
              <a:defRPr sz="1904"/>
            </a:lvl2pPr>
            <a:lvl3pPr>
              <a:defRPr sz="1632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83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9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9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77" y="273586"/>
            <a:ext cx="4010908" cy="1161958"/>
          </a:xfrm>
        </p:spPr>
        <p:txBody>
          <a:bodyPr anchor="b"/>
          <a:lstStyle>
            <a:lvl1pPr algn="l">
              <a:defRPr sz="190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481" y="273571"/>
            <a:ext cx="6814562" cy="5852986"/>
          </a:xfrm>
        </p:spPr>
        <p:txBody>
          <a:bodyPr/>
          <a:lstStyle>
            <a:lvl1pPr>
              <a:defRPr sz="2902"/>
            </a:lvl1pPr>
            <a:lvl2pPr>
              <a:defRPr sz="2630"/>
            </a:lvl2pPr>
            <a:lvl3pPr>
              <a:defRPr sz="2177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977" y="1435541"/>
            <a:ext cx="4010908" cy="4691027"/>
          </a:xfrm>
        </p:spPr>
        <p:txBody>
          <a:bodyPr/>
          <a:lstStyle>
            <a:lvl1pPr marL="0" indent="0">
              <a:buNone/>
              <a:defRPr sz="1270"/>
            </a:lvl1pPr>
            <a:lvl2pPr marL="413903" indent="0">
              <a:buNone/>
              <a:defRPr sz="1179"/>
            </a:lvl2pPr>
            <a:lvl3pPr marL="827802" indent="0">
              <a:buNone/>
              <a:defRPr sz="907"/>
            </a:lvl3pPr>
            <a:lvl4pPr marL="1241710" indent="0">
              <a:buNone/>
              <a:defRPr sz="816"/>
            </a:lvl4pPr>
            <a:lvl5pPr marL="1655613" indent="0">
              <a:buNone/>
              <a:defRPr sz="816"/>
            </a:lvl5pPr>
            <a:lvl6pPr marL="2069519" indent="0">
              <a:buNone/>
              <a:defRPr sz="816"/>
            </a:lvl6pPr>
            <a:lvl7pPr marL="2483422" indent="0">
              <a:buNone/>
              <a:defRPr sz="816"/>
            </a:lvl7pPr>
            <a:lvl8pPr marL="2897326" indent="0">
              <a:buNone/>
              <a:defRPr sz="816"/>
            </a:lvl8pPr>
            <a:lvl9pPr marL="3311228" indent="0">
              <a:buNone/>
              <a:defRPr sz="81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0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3" y="4800492"/>
            <a:ext cx="7315924" cy="567300"/>
          </a:xfrm>
        </p:spPr>
        <p:txBody>
          <a:bodyPr anchor="b"/>
          <a:lstStyle>
            <a:lvl1pPr algn="l">
              <a:defRPr sz="190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3" y="613376"/>
            <a:ext cx="7315924" cy="4113648"/>
          </a:xfrm>
        </p:spPr>
        <p:txBody>
          <a:bodyPr/>
          <a:lstStyle>
            <a:lvl1pPr marL="0" indent="0">
              <a:buNone/>
              <a:defRPr sz="2902"/>
            </a:lvl1pPr>
            <a:lvl2pPr marL="413903" indent="0">
              <a:buNone/>
              <a:defRPr sz="2630"/>
            </a:lvl2pPr>
            <a:lvl3pPr marL="827802" indent="0">
              <a:buNone/>
              <a:defRPr sz="2177"/>
            </a:lvl3pPr>
            <a:lvl4pPr marL="1241710" indent="0">
              <a:buNone/>
              <a:defRPr sz="1904"/>
            </a:lvl4pPr>
            <a:lvl5pPr marL="1655613" indent="0">
              <a:buNone/>
              <a:defRPr sz="1904"/>
            </a:lvl5pPr>
            <a:lvl6pPr marL="2069519" indent="0">
              <a:buNone/>
              <a:defRPr sz="1904"/>
            </a:lvl6pPr>
            <a:lvl7pPr marL="2483422" indent="0">
              <a:buNone/>
              <a:defRPr sz="1904"/>
            </a:lvl7pPr>
            <a:lvl8pPr marL="2897326" indent="0">
              <a:buNone/>
              <a:defRPr sz="1904"/>
            </a:lvl8pPr>
            <a:lvl9pPr marL="3311228" indent="0">
              <a:buNone/>
              <a:defRPr sz="1904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3" y="5367793"/>
            <a:ext cx="7315924" cy="804876"/>
          </a:xfrm>
        </p:spPr>
        <p:txBody>
          <a:bodyPr/>
          <a:lstStyle>
            <a:lvl1pPr marL="0" indent="0">
              <a:buNone/>
              <a:defRPr sz="1270"/>
            </a:lvl1pPr>
            <a:lvl2pPr marL="413903" indent="0">
              <a:buNone/>
              <a:defRPr sz="1179"/>
            </a:lvl2pPr>
            <a:lvl3pPr marL="827802" indent="0">
              <a:buNone/>
              <a:defRPr sz="907"/>
            </a:lvl3pPr>
            <a:lvl4pPr marL="1241710" indent="0">
              <a:buNone/>
              <a:defRPr sz="816"/>
            </a:lvl4pPr>
            <a:lvl5pPr marL="1655613" indent="0">
              <a:buNone/>
              <a:defRPr sz="816"/>
            </a:lvl5pPr>
            <a:lvl6pPr marL="2069519" indent="0">
              <a:buNone/>
              <a:defRPr sz="816"/>
            </a:lvl6pPr>
            <a:lvl7pPr marL="2483422" indent="0">
              <a:buNone/>
              <a:defRPr sz="816"/>
            </a:lvl7pPr>
            <a:lvl8pPr marL="2897326" indent="0">
              <a:buNone/>
              <a:defRPr sz="816"/>
            </a:lvl8pPr>
            <a:lvl9pPr marL="3311228" indent="0">
              <a:buNone/>
              <a:defRPr sz="81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1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" y="0"/>
            <a:ext cx="12190191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1087831" y="489561"/>
            <a:ext cx="9791972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23" tIns="52062" rIns="104123" bIns="520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1087831" y="1599689"/>
            <a:ext cx="9791972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23" tIns="52062" rIns="104123" bIns="52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11098774" y="6041645"/>
            <a:ext cx="827160" cy="632094"/>
          </a:xfrm>
          <a:prstGeom prst="rect">
            <a:avLst/>
          </a:prstGeom>
        </p:spPr>
        <p:txBody>
          <a:bodyPr vert="horz" lIns="104123" tIns="52062" rIns="104123" bIns="52062" rtlCol="0" anchor="ctr">
            <a:normAutofit/>
          </a:bodyPr>
          <a:lstStyle>
            <a:lvl1pPr algn="ctr" defTabSz="944280" fontAlgn="auto">
              <a:lnSpc>
                <a:spcPts val="2177"/>
              </a:lnSpc>
              <a:spcBef>
                <a:spcPts val="0"/>
              </a:spcBef>
              <a:spcAft>
                <a:spcPts val="0"/>
              </a:spcAft>
              <a:defRPr sz="2449" b="0">
                <a:solidFill>
                  <a:srgbClr val="FFFFFF"/>
                </a:solidFill>
                <a:latin typeface="+mn-lt"/>
              </a:defRPr>
            </a:lvl1pPr>
          </a:lstStyle>
          <a:p>
            <a:fld id="{1D44F0B8-65F0-4542-A1F0-3A1F2EB9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9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44219" rtl="0" eaLnBrk="1" fontAlgn="base" hangingPunct="1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944219" rtl="0" eaLnBrk="1" fontAlgn="base" hangingPunct="1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2pPr>
      <a:lvl3pPr algn="l" defTabSz="944219" rtl="0" eaLnBrk="1" fontAlgn="base" hangingPunct="1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3pPr>
      <a:lvl4pPr algn="l" defTabSz="944219" rtl="0" eaLnBrk="1" fontAlgn="base" hangingPunct="1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4pPr>
      <a:lvl5pPr algn="l" defTabSz="944219" rtl="0" eaLnBrk="1" fontAlgn="base" hangingPunct="1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5pPr>
      <a:lvl6pPr marL="413903" algn="l" defTabSz="944219" rtl="0" eaLnBrk="1" fontAlgn="base" hangingPunct="1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6pPr>
      <a:lvl7pPr marL="827802" algn="l" defTabSz="944219" rtl="0" eaLnBrk="1" fontAlgn="base" hangingPunct="1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7pPr>
      <a:lvl8pPr marL="1241710" algn="l" defTabSz="944219" rtl="0" eaLnBrk="1" fontAlgn="base" hangingPunct="1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8pPr>
      <a:lvl9pPr marL="1655613" algn="l" defTabSz="944219" rtl="0" eaLnBrk="1" fontAlgn="base" hangingPunct="1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9pPr>
    </p:titleStyle>
    <p:bodyStyle>
      <a:lvl1pPr marL="329109" indent="-329109" algn="l" defTabSz="944219" rtl="0" eaLnBrk="1" fontAlgn="base" hangingPunct="1">
        <a:spcBef>
          <a:spcPct val="20000"/>
        </a:spcBef>
        <a:spcAft>
          <a:spcPct val="0"/>
        </a:spcAft>
        <a:buFont typeface="+mj-lt"/>
        <a:defRPr sz="3356">
          <a:solidFill>
            <a:srgbClr val="005AA9"/>
          </a:solidFill>
          <a:latin typeface="+mn-lt"/>
          <a:ea typeface="+mn-ea"/>
          <a:cs typeface="+mn-cs"/>
        </a:defRPr>
      </a:lvl1pPr>
      <a:lvl2pPr marL="329109" indent="84797" algn="l" defTabSz="944219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177">
          <a:solidFill>
            <a:srgbClr val="504F53"/>
          </a:solidFill>
          <a:latin typeface="+mn-lt"/>
        </a:defRPr>
      </a:lvl2pPr>
      <a:lvl3pPr marL="645289" indent="-235695" algn="l" defTabSz="94421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177">
          <a:solidFill>
            <a:srgbClr val="504F53"/>
          </a:solidFill>
          <a:latin typeface="+mn-lt"/>
        </a:defRPr>
      </a:lvl3pPr>
      <a:lvl4pPr marL="1448663" indent="-1122423" algn="just" defTabSz="944219" rtl="0" eaLnBrk="1" fontAlgn="base" hangingPunct="1">
        <a:lnSpc>
          <a:spcPts val="1632"/>
        </a:lnSpc>
        <a:spcBef>
          <a:spcPts val="363"/>
        </a:spcBef>
        <a:spcAft>
          <a:spcPct val="0"/>
        </a:spcAft>
        <a:buFont typeface="Arial" pitchFamily="34" charset="0"/>
        <a:defRPr sz="1451">
          <a:solidFill>
            <a:srgbClr val="504F53"/>
          </a:solidFill>
          <a:latin typeface="+mn-lt"/>
        </a:defRPr>
      </a:lvl4pPr>
      <a:lvl5pPr marL="1299198" indent="356418" algn="l" defTabSz="944219" rtl="0" eaLnBrk="1" fontAlgn="base" hangingPunct="1">
        <a:lnSpc>
          <a:spcPts val="1632"/>
        </a:lnSpc>
        <a:spcBef>
          <a:spcPts val="363"/>
        </a:spcBef>
        <a:spcAft>
          <a:spcPct val="0"/>
        </a:spcAft>
        <a:buFont typeface="Arial" pitchFamily="34" charset="0"/>
        <a:defRPr sz="1270">
          <a:solidFill>
            <a:srgbClr val="8D8C90"/>
          </a:solidFill>
          <a:latin typeface="+mn-lt"/>
        </a:defRPr>
      </a:lvl5pPr>
      <a:lvl6pPr marL="1713101" algn="l" defTabSz="944219" rtl="0" eaLnBrk="1" fontAlgn="base" hangingPunct="1">
        <a:lnSpc>
          <a:spcPts val="1632"/>
        </a:lnSpc>
        <a:spcBef>
          <a:spcPts val="363"/>
        </a:spcBef>
        <a:spcAft>
          <a:spcPct val="0"/>
        </a:spcAft>
        <a:buFont typeface="Arial" pitchFamily="34" charset="0"/>
        <a:defRPr sz="1270">
          <a:solidFill>
            <a:srgbClr val="8D8C90"/>
          </a:solidFill>
          <a:latin typeface="+mn-lt"/>
        </a:defRPr>
      </a:lvl6pPr>
      <a:lvl7pPr marL="2127005" algn="l" defTabSz="944219" rtl="0" eaLnBrk="1" fontAlgn="base" hangingPunct="1">
        <a:lnSpc>
          <a:spcPts val="1632"/>
        </a:lnSpc>
        <a:spcBef>
          <a:spcPts val="363"/>
        </a:spcBef>
        <a:spcAft>
          <a:spcPct val="0"/>
        </a:spcAft>
        <a:buFont typeface="Arial" pitchFamily="34" charset="0"/>
        <a:defRPr sz="1270">
          <a:solidFill>
            <a:srgbClr val="8D8C90"/>
          </a:solidFill>
          <a:latin typeface="+mn-lt"/>
        </a:defRPr>
      </a:lvl7pPr>
      <a:lvl8pPr marL="2540909" algn="l" defTabSz="944219" rtl="0" eaLnBrk="1" fontAlgn="base" hangingPunct="1">
        <a:lnSpc>
          <a:spcPts val="1632"/>
        </a:lnSpc>
        <a:spcBef>
          <a:spcPts val="363"/>
        </a:spcBef>
        <a:spcAft>
          <a:spcPct val="0"/>
        </a:spcAft>
        <a:buFont typeface="Arial" pitchFamily="34" charset="0"/>
        <a:defRPr sz="1270">
          <a:solidFill>
            <a:srgbClr val="8D8C90"/>
          </a:solidFill>
          <a:latin typeface="+mn-lt"/>
        </a:defRPr>
      </a:lvl8pPr>
      <a:lvl9pPr marL="2954814" algn="l" defTabSz="944219" rtl="0" eaLnBrk="1" fontAlgn="base" hangingPunct="1">
        <a:lnSpc>
          <a:spcPts val="1632"/>
        </a:lnSpc>
        <a:spcBef>
          <a:spcPts val="363"/>
        </a:spcBef>
        <a:spcAft>
          <a:spcPct val="0"/>
        </a:spcAft>
        <a:buFont typeface="Arial" pitchFamily="34" charset="0"/>
        <a:defRPr sz="127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13903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27802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41710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55613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069519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483422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897326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311228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" y="0"/>
            <a:ext cx="12190191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1087831" y="489561"/>
            <a:ext cx="9791972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23" tIns="52062" rIns="104123" bIns="520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1087831" y="1599689"/>
            <a:ext cx="9791972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23" tIns="52062" rIns="104123" bIns="52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11098774" y="6041645"/>
            <a:ext cx="827160" cy="632094"/>
          </a:xfrm>
          <a:prstGeom prst="rect">
            <a:avLst/>
          </a:prstGeom>
        </p:spPr>
        <p:txBody>
          <a:bodyPr vert="horz" lIns="104123" tIns="52062" rIns="104123" bIns="52062" rtlCol="0" anchor="ctr">
            <a:normAutofit/>
          </a:bodyPr>
          <a:lstStyle>
            <a:lvl1pPr algn="ctr" defTabSz="944280" fontAlgn="auto">
              <a:lnSpc>
                <a:spcPts val="2177"/>
              </a:lnSpc>
              <a:spcBef>
                <a:spcPts val="0"/>
              </a:spcBef>
              <a:spcAft>
                <a:spcPts val="0"/>
              </a:spcAft>
              <a:defRPr sz="2449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2FF3D1D-F2E8-4714-AAD7-C785DDB23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21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hf hdr="0" ftr="0" dt="0"/>
  <p:txStyles>
    <p:titleStyle>
      <a:lvl1pPr algn="l" defTabSz="944219" rtl="0" eaLnBrk="0" fontAlgn="base" hangingPunct="0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944219" rtl="0" eaLnBrk="0" fontAlgn="base" hangingPunct="0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2pPr>
      <a:lvl3pPr algn="l" defTabSz="944219" rtl="0" eaLnBrk="0" fontAlgn="base" hangingPunct="0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3pPr>
      <a:lvl4pPr algn="l" defTabSz="944219" rtl="0" eaLnBrk="0" fontAlgn="base" hangingPunct="0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4pPr>
      <a:lvl5pPr algn="l" defTabSz="944219" rtl="0" eaLnBrk="0" fontAlgn="base" hangingPunct="0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5pPr>
      <a:lvl6pPr marL="413903" algn="l" defTabSz="944219" rtl="0" fontAlgn="base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6pPr>
      <a:lvl7pPr marL="827802" algn="l" defTabSz="944219" rtl="0" fontAlgn="base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7pPr>
      <a:lvl8pPr marL="1241710" algn="l" defTabSz="944219" rtl="0" fontAlgn="base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8pPr>
      <a:lvl9pPr marL="1655613" algn="l" defTabSz="944219" rtl="0" fontAlgn="base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9pPr>
    </p:titleStyle>
    <p:bodyStyle>
      <a:lvl1pPr marL="329109" indent="-329109" algn="l" defTabSz="944219" rtl="0" eaLnBrk="0" fontAlgn="base" hangingPunct="0">
        <a:spcBef>
          <a:spcPct val="20000"/>
        </a:spcBef>
        <a:spcAft>
          <a:spcPct val="0"/>
        </a:spcAft>
        <a:buFont typeface="+mj-lt"/>
        <a:defRPr sz="3356">
          <a:solidFill>
            <a:srgbClr val="005AA9"/>
          </a:solidFill>
          <a:latin typeface="+mn-lt"/>
          <a:ea typeface="+mn-ea"/>
          <a:cs typeface="+mn-cs"/>
        </a:defRPr>
      </a:lvl1pPr>
      <a:lvl2pPr marL="329109" indent="84797" algn="l" defTabSz="944219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177">
          <a:solidFill>
            <a:srgbClr val="504F53"/>
          </a:solidFill>
          <a:latin typeface="+mn-lt"/>
        </a:defRPr>
      </a:lvl2pPr>
      <a:lvl3pPr marL="645289" indent="-235695" algn="l" defTabSz="94421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77">
          <a:solidFill>
            <a:srgbClr val="504F53"/>
          </a:solidFill>
          <a:latin typeface="+mn-lt"/>
        </a:defRPr>
      </a:lvl3pPr>
      <a:lvl4pPr marL="1448663" indent="-1122423" algn="just" defTabSz="944219" rtl="0" eaLnBrk="0" fontAlgn="base" hangingPunct="0">
        <a:lnSpc>
          <a:spcPts val="1632"/>
        </a:lnSpc>
        <a:spcBef>
          <a:spcPts val="363"/>
        </a:spcBef>
        <a:spcAft>
          <a:spcPct val="0"/>
        </a:spcAft>
        <a:buFont typeface="Arial" pitchFamily="34" charset="0"/>
        <a:defRPr sz="1451">
          <a:solidFill>
            <a:srgbClr val="504F53"/>
          </a:solidFill>
          <a:latin typeface="+mn-lt"/>
        </a:defRPr>
      </a:lvl4pPr>
      <a:lvl5pPr marL="1299198" indent="356418" algn="l" defTabSz="944219" rtl="0" eaLnBrk="0" fontAlgn="base" hangingPunct="0">
        <a:lnSpc>
          <a:spcPts val="1632"/>
        </a:lnSpc>
        <a:spcBef>
          <a:spcPts val="363"/>
        </a:spcBef>
        <a:spcAft>
          <a:spcPct val="0"/>
        </a:spcAft>
        <a:buFont typeface="Arial" pitchFamily="34" charset="0"/>
        <a:defRPr sz="1270">
          <a:solidFill>
            <a:srgbClr val="8D8C90"/>
          </a:solidFill>
          <a:latin typeface="+mn-lt"/>
        </a:defRPr>
      </a:lvl5pPr>
      <a:lvl6pPr marL="1713101" algn="l" defTabSz="944219" rtl="0" fontAlgn="base">
        <a:lnSpc>
          <a:spcPts val="1632"/>
        </a:lnSpc>
        <a:spcBef>
          <a:spcPts val="363"/>
        </a:spcBef>
        <a:spcAft>
          <a:spcPct val="0"/>
        </a:spcAft>
        <a:buFont typeface="Arial" pitchFamily="34" charset="0"/>
        <a:defRPr sz="1270">
          <a:solidFill>
            <a:srgbClr val="8D8C90"/>
          </a:solidFill>
          <a:latin typeface="+mn-lt"/>
        </a:defRPr>
      </a:lvl6pPr>
      <a:lvl7pPr marL="2127005" algn="l" defTabSz="944219" rtl="0" fontAlgn="base">
        <a:lnSpc>
          <a:spcPts val="1632"/>
        </a:lnSpc>
        <a:spcBef>
          <a:spcPts val="363"/>
        </a:spcBef>
        <a:spcAft>
          <a:spcPct val="0"/>
        </a:spcAft>
        <a:buFont typeface="Arial" pitchFamily="34" charset="0"/>
        <a:defRPr sz="1270">
          <a:solidFill>
            <a:srgbClr val="8D8C90"/>
          </a:solidFill>
          <a:latin typeface="+mn-lt"/>
        </a:defRPr>
      </a:lvl7pPr>
      <a:lvl8pPr marL="2540909" algn="l" defTabSz="944219" rtl="0" fontAlgn="base">
        <a:lnSpc>
          <a:spcPts val="1632"/>
        </a:lnSpc>
        <a:spcBef>
          <a:spcPts val="363"/>
        </a:spcBef>
        <a:spcAft>
          <a:spcPct val="0"/>
        </a:spcAft>
        <a:buFont typeface="Arial" pitchFamily="34" charset="0"/>
        <a:defRPr sz="1270">
          <a:solidFill>
            <a:srgbClr val="8D8C90"/>
          </a:solidFill>
          <a:latin typeface="+mn-lt"/>
        </a:defRPr>
      </a:lvl8pPr>
      <a:lvl9pPr marL="2954814" algn="l" defTabSz="944219" rtl="0" fontAlgn="base">
        <a:lnSpc>
          <a:spcPts val="1632"/>
        </a:lnSpc>
        <a:spcBef>
          <a:spcPts val="363"/>
        </a:spcBef>
        <a:spcAft>
          <a:spcPct val="0"/>
        </a:spcAft>
        <a:buFont typeface="Arial" pitchFamily="34" charset="0"/>
        <a:defRPr sz="127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13903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27802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41710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55613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069519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483422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897326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311228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7" y="0"/>
            <a:ext cx="12190543" cy="6858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65956"/>
            <a:ext cx="6348549" cy="1839934"/>
          </a:xfrm>
        </p:spPr>
        <p:txBody>
          <a:bodyPr/>
          <a:lstStyle/>
          <a:p>
            <a:pPr lvl="0" defTabSz="121914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1200" dirty="0" smtClean="0">
                <a:gradFill flip="none" rotWithShape="1">
                  <a:gsLst>
                    <a:gs pos="47000">
                      <a:srgbClr val="0068A8"/>
                    </a:gs>
                    <a:gs pos="100000">
                      <a:srgbClr val="001132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Юридическая и налоговая ответственность. Риски выявления схем уклонения от уплаты налогов и занижения налогооблагаемой базы</a:t>
            </a:r>
            <a:r>
              <a:rPr lang="ru-RU" sz="2000" kern="1200" dirty="0">
                <a:ln w="0"/>
                <a:gradFill flip="none" rotWithShape="1">
                  <a:gsLst>
                    <a:gs pos="47000">
                      <a:srgbClr val="0068A8"/>
                    </a:gs>
                    <a:gs pos="100000">
                      <a:srgbClr val="001132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000" kern="1200" dirty="0">
                <a:ln w="0"/>
                <a:gradFill flip="none" rotWithShape="1">
                  <a:gsLst>
                    <a:gs pos="47000">
                      <a:srgbClr val="0068A8"/>
                    </a:gs>
                    <a:gs pos="100000">
                      <a:srgbClr val="001132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2710" y="5131799"/>
            <a:ext cx="5495108" cy="862148"/>
          </a:xfrm>
        </p:spPr>
        <p:txBody>
          <a:bodyPr/>
          <a:lstStyle/>
          <a:p>
            <a:pPr lvl="0" algn="l" defTabSz="121914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900" kern="1200" dirty="0">
                <a:solidFill>
                  <a:srgbClr val="000000">
                    <a:lumMod val="75000"/>
                    <a:lumOff val="25000"/>
                  </a:srgbClr>
                </a:solidFill>
                <a:ea typeface="Golos Text" panose="020B0503020202020204" pitchFamily="34" charset="0"/>
                <a:cs typeface="Calibri" panose="020F0502020204030204" pitchFamily="34" charset="0"/>
              </a:rPr>
              <a:t>Начальник отдела камеральных проверок № 6</a:t>
            </a:r>
          </a:p>
          <a:p>
            <a:pPr lvl="0" algn="l" defTabSz="121914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900" kern="1200" dirty="0">
                <a:solidFill>
                  <a:srgbClr val="000000">
                    <a:lumMod val="75000"/>
                    <a:lumOff val="25000"/>
                  </a:srgbClr>
                </a:solidFill>
                <a:ea typeface="Golos Text" panose="020B0503020202020204" pitchFamily="34" charset="0"/>
                <a:cs typeface="Calibri" panose="020F0502020204030204" pitchFamily="34" charset="0"/>
              </a:rPr>
              <a:t>ИФНС России № </a:t>
            </a:r>
            <a:r>
              <a:rPr lang="ru-RU" altLang="ru-RU" sz="1900" kern="120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Golos Text" panose="020B0503020202020204" pitchFamily="34" charset="0"/>
                <a:cs typeface="Calibri" panose="020F0502020204030204" pitchFamily="34" charset="0"/>
              </a:rPr>
              <a:t>16 </a:t>
            </a:r>
            <a:r>
              <a:rPr lang="ru-RU" altLang="ru-RU" sz="1900" kern="1200" dirty="0">
                <a:solidFill>
                  <a:srgbClr val="000000">
                    <a:lumMod val="75000"/>
                    <a:lumOff val="25000"/>
                  </a:srgbClr>
                </a:solidFill>
                <a:ea typeface="Golos Text" panose="020B0503020202020204" pitchFamily="34" charset="0"/>
                <a:cs typeface="Calibri" panose="020F0502020204030204" pitchFamily="34" charset="0"/>
              </a:rPr>
              <a:t>по г. Москве  </a:t>
            </a:r>
          </a:p>
          <a:p>
            <a:pPr lvl="0" algn="l" defTabSz="121914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900" b="1" kern="120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Golos Text" panose="020B0503020202020204" pitchFamily="34" charset="0"/>
                <a:cs typeface="Calibri" panose="020F0502020204030204" pitchFamily="34" charset="0"/>
              </a:rPr>
              <a:t>Е.Н. Дудукина</a:t>
            </a:r>
            <a:endParaRPr lang="ru-RU" altLang="ru-RU" sz="1900" b="1" kern="1200" dirty="0">
              <a:solidFill>
                <a:srgbClr val="000000">
                  <a:lumMod val="75000"/>
                  <a:lumOff val="25000"/>
                </a:srgbClr>
              </a:solidFill>
              <a:ea typeface="Golos Text" panose="020B050302020202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71" y="5010276"/>
            <a:ext cx="963251" cy="865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621" y="1095873"/>
            <a:ext cx="3613692" cy="3467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843" y="3315200"/>
            <a:ext cx="1572904" cy="1798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493" y="862149"/>
            <a:ext cx="1393370" cy="15501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406039" y="1120774"/>
            <a:ext cx="67377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bg1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МОСКОВСКИЙ РИЭЛТОРСКИЙ ФОРУМ 2026</a:t>
            </a:r>
            <a:endParaRPr lang="ru-RU" sz="4400" dirty="0">
              <a:solidFill>
                <a:schemeClr val="bg1"/>
              </a:solidFill>
              <a:latin typeface="Arial Black" panose="020B0A0402010209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96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883261"/>
            <a:ext cx="9791972" cy="11101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kern="1200" dirty="0">
                <a:gradFill flip="none" rotWithShape="1">
                  <a:gsLst>
                    <a:gs pos="24000">
                      <a:srgbClr val="006295"/>
                    </a:gs>
                    <a:gs pos="100000">
                      <a:srgbClr val="00133A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000" kern="1200" dirty="0">
                <a:gradFill flip="none" rotWithShape="1">
                  <a:gsLst>
                    <a:gs pos="24000">
                      <a:srgbClr val="006295"/>
                    </a:gs>
                    <a:gs pos="100000">
                      <a:srgbClr val="00133A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en-US" sz="2000" kern="1200" dirty="0">
                <a:gradFill flip="none" rotWithShape="1">
                  <a:gsLst>
                    <a:gs pos="24000">
                      <a:srgbClr val="006295"/>
                    </a:gs>
                    <a:gs pos="100000">
                      <a:srgbClr val="00133A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 </a:t>
            </a:r>
            <a:r>
              <a:rPr lang="ru-RU" sz="2000" kern="1200" dirty="0">
                <a:gradFill flip="none" rotWithShape="1">
                  <a:gsLst>
                    <a:gs pos="24000">
                      <a:srgbClr val="006295"/>
                    </a:gs>
                    <a:gs pos="100000">
                      <a:srgbClr val="00133A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000" kern="1200" dirty="0">
                <a:gradFill flip="none" rotWithShape="1">
                  <a:gsLst>
                    <a:gs pos="24000">
                      <a:srgbClr val="006295"/>
                    </a:gs>
                    <a:gs pos="100000">
                      <a:srgbClr val="00133A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000" u="sng" kern="1200" dirty="0" smtClean="0">
                <a:gradFill flip="none" rotWithShape="1">
                  <a:gsLst>
                    <a:gs pos="24000">
                      <a:srgbClr val="006295"/>
                    </a:gs>
                    <a:gs pos="100000">
                      <a:srgbClr val="00133A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Плательщики налога на профессиональный доход</a:t>
            </a:r>
            <a:r>
              <a:rPr lang="ru-RU" sz="2000" kern="1200" dirty="0">
                <a:gradFill flip="none" rotWithShape="1">
                  <a:gsLst>
                    <a:gs pos="24000">
                      <a:srgbClr val="006295"/>
                    </a:gs>
                    <a:gs pos="100000">
                      <a:srgbClr val="00133A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000" kern="1200" dirty="0">
                <a:gradFill flip="none" rotWithShape="1">
                  <a:gsLst>
                    <a:gs pos="24000">
                      <a:srgbClr val="006295"/>
                    </a:gs>
                    <a:gs pos="100000">
                      <a:srgbClr val="00133A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9235" y="2231209"/>
            <a:ext cx="3065416" cy="4702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44219" fontAlgn="base">
              <a:spcBef>
                <a:spcPct val="20000"/>
              </a:spcBef>
              <a:spcAft>
                <a:spcPct val="0"/>
              </a:spcAft>
            </a:pPr>
            <a:r>
              <a:rPr lang="ru-RU" sz="1400" b="1" kern="0" dirty="0">
                <a:solidFill>
                  <a:srgbClr val="000000"/>
                </a:solidFill>
              </a:rPr>
              <a:t>Доход </a:t>
            </a:r>
            <a:r>
              <a:rPr lang="ru-RU" sz="1400" b="1" kern="0" dirty="0" smtClean="0">
                <a:solidFill>
                  <a:srgbClr val="000000"/>
                </a:solidFill>
              </a:rPr>
              <a:t>за налоговый период 2 400 тыс. руб.</a:t>
            </a:r>
            <a:endParaRPr lang="ru-RU" sz="1400" b="1" kern="0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8640" y="2762433"/>
            <a:ext cx="3701143" cy="38669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плательщик превысил вышеуказанный лимит, он не имеет права в этот налоговый период вести деятельность.</a:t>
            </a:r>
          </a:p>
          <a:p>
            <a:pPr lvl="0" algn="just"/>
            <a:endParaRPr lang="ru-RU" sz="1200" b="1" dirty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200" b="1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плательщик открыл ИП и превысил лимит, он может перейти на УСН в течении 1 месяца или предоставлять отчетность по ОСНО</a:t>
            </a:r>
            <a:endParaRPr lang="ru-RU" sz="1200" b="1" dirty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5874" y="2243909"/>
            <a:ext cx="2960915" cy="4702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44219" fontAlgn="base">
              <a:spcBef>
                <a:spcPct val="20000"/>
              </a:spcBef>
              <a:spcAft>
                <a:spcPct val="0"/>
              </a:spcAft>
            </a:pPr>
            <a:r>
              <a:rPr lang="ru-RU" sz="1400" b="1" kern="0" dirty="0" smtClean="0">
                <a:solidFill>
                  <a:srgbClr val="000000"/>
                </a:solidFill>
              </a:rPr>
              <a:t>Запрещенные виды деятельности</a:t>
            </a:r>
            <a:endParaRPr lang="ru-RU" sz="1400" b="1" kern="0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39726" y="2832101"/>
            <a:ext cx="3067063" cy="37845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по договору поручения, комиссии или агентскому договору, то есть быть посредником и совершать какие-то действия в интересах другого человека за вознаграждение. </a:t>
            </a:r>
          </a:p>
          <a:p>
            <a:pPr algn="ctr"/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×Сдавать в аренду коммерческую недвижимость, продавать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недвижимость.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21444" y="2762433"/>
            <a:ext cx="3406697" cy="38099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применении режима ИП на НПД, плательщик не может представлять налоговую отчетность по иным видам деятельности (3-НДФЛ, НДС), а так же брать патент и применять УСН и АУСН</a:t>
            </a:r>
            <a:endParaRPr lang="ru-RU" sz="1300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орган выявляет нарушения и снимает плательщика с учета НПД в связи с утратой права</a:t>
            </a:r>
            <a:endParaRPr lang="en-US" sz="1300" b="1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00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29302" y="2256609"/>
            <a:ext cx="2751908" cy="4702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Невозможно совмещать 2 режима налогообложения одновременно</a:t>
            </a:r>
            <a:endParaRPr lang="ru-RU" sz="13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7567" t="12419"/>
          <a:stretch/>
        </p:blipFill>
        <p:spPr>
          <a:xfrm rot="5400000">
            <a:off x="10697330" y="329509"/>
            <a:ext cx="1130331" cy="1154158"/>
          </a:xfrm>
          <a:prstGeom prst="rect">
            <a:avLst/>
          </a:prstGeom>
        </p:spPr>
      </p:pic>
      <p:pic>
        <p:nvPicPr>
          <p:cNvPr id="14" name="Фигура 31">
            <a:extLst>
              <a:ext uri="{FF2B5EF4-FFF2-40B4-BE49-F238E27FC236}">
                <a16:creationId xmlns:a16="http://schemas.microsoft.com/office/drawing/2014/main" xmlns="" id="{A2E096B7-3B4F-355B-58E5-41784AC8B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 rot="1694985">
            <a:off x="10366843" y="538047"/>
            <a:ext cx="1396755" cy="1360113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92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7414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72029" y="940889"/>
            <a:ext cx="8098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gradFill flip="none" rotWithShape="1">
                  <a:gsLst>
                    <a:gs pos="49000">
                      <a:srgbClr val="006397"/>
                    </a:gs>
                    <a:gs pos="100000">
                      <a:srgbClr val="00153E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                          Упрощенная система </a:t>
            </a:r>
            <a:r>
              <a:rPr lang="ru-RU" sz="2000" b="1" u="sng" dirty="0" err="1" smtClean="0">
                <a:gradFill flip="none" rotWithShape="1">
                  <a:gsLst>
                    <a:gs pos="49000">
                      <a:srgbClr val="006397"/>
                    </a:gs>
                    <a:gs pos="100000">
                      <a:srgbClr val="00153E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налогобложения</a:t>
            </a:r>
            <a:endParaRPr lang="ru-RU" sz="2000" b="1" u="sng" dirty="0">
              <a:gradFill flip="none" rotWithShape="1">
                <a:gsLst>
                  <a:gs pos="49000">
                    <a:srgbClr val="006397"/>
                  </a:gs>
                  <a:gs pos="100000">
                    <a:srgbClr val="00153E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3073" y="1399904"/>
            <a:ext cx="4232367" cy="73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lvl="0" algn="ctr"/>
            <a:r>
              <a:rPr lang="ru-RU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6 % доходы</a:t>
            </a:r>
            <a:endParaRPr lang="ru-RU" sz="14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05690" y="2257696"/>
            <a:ext cx="4519749" cy="32961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>
              <a:lnSpc>
                <a:spcPts val="800"/>
              </a:lnSpc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ru-RU" sz="1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  УСН и ПСН </a:t>
            </a:r>
            <a:endParaRPr lang="en-US" sz="140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1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lnSpc>
                <a:spcPts val="800"/>
              </a:lnSpc>
            </a:pPr>
            <a:r>
              <a:rPr lang="en-US" sz="1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 и ПСН </a:t>
            </a:r>
            <a:endParaRPr lang="en-US" sz="140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1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800"/>
              </a:lnSpc>
            </a:pPr>
            <a:r>
              <a:rPr lang="en-US" sz="1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ЕСХН и ПСН</a:t>
            </a:r>
            <a:r>
              <a:rPr lang="en-US" sz="12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800"/>
              </a:lnSpc>
            </a:pP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ts val="800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</a:pPr>
            <a:endParaRPr lang="en-US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</a:pPr>
            <a:endParaRPr lang="ru-RU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</a:pPr>
            <a:r>
              <a:rPr lang="ru-RU" sz="1400" b="1" i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если ПСН </a:t>
            </a:r>
            <a:endParaRPr lang="en-US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</a:pPr>
            <a:endParaRPr lang="en-US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</a:pPr>
            <a:endParaRPr lang="en-US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</a:pPr>
            <a:endParaRPr lang="en-US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</a:pPr>
            <a:endParaRPr lang="en-US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</a:pPr>
            <a:endParaRPr lang="en-US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</a:pPr>
            <a:endParaRPr lang="en-US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</a:pPr>
            <a:endParaRPr lang="en-US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</a:pPr>
            <a:endParaRPr lang="en-US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 algn="ctr"/>
            <a:endParaRPr lang="ru-RU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 algn="ctr"/>
            <a:r>
              <a:rPr lang="ru-RU" sz="1400" b="1" i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если Агент   (комиссионер)</a:t>
            </a:r>
            <a:endParaRPr lang="en-US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</a:pPr>
            <a:endParaRPr lang="ru-RU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/>
            <a:r>
              <a:rPr lang="ru-RU" sz="1200" i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учитывается общая сумма доходов за 2025 год по применяемым режимам налогообложения</a:t>
            </a:r>
            <a:endParaRPr lang="ru-RU" sz="1200" i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 algn="ctr">
              <a:lnSpc>
                <a:spcPts val="800"/>
              </a:lnSpc>
            </a:pPr>
            <a:endParaRPr lang="en-US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</a:pPr>
            <a:endParaRPr lang="en-US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</a:pPr>
            <a:endParaRPr lang="en-US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/>
            <a:r>
              <a:rPr lang="ru-RU" sz="1200" i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расчета доходов по ПСН учитываются фактически полученные ИП доходы </a:t>
            </a:r>
          </a:p>
          <a:p>
            <a:pPr lvl="0" algn="ctr">
              <a:lnSpc>
                <a:spcPts val="800"/>
              </a:lnSpc>
            </a:pPr>
            <a:endParaRPr lang="en-US" sz="1400" b="1" i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</a:pPr>
            <a:endParaRPr lang="ru-RU" sz="1600" b="1" i="1" dirty="0">
              <a:gradFill flip="none" rotWithShape="1">
                <a:gsLst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ts val="800"/>
              </a:lnSpc>
            </a:pPr>
            <a:endParaRPr lang="ru-RU" sz="1400" b="1" i="1" dirty="0">
              <a:solidFill>
                <a:schemeClr val="tx1"/>
              </a:soli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/>
            <a:r>
              <a:rPr lang="ru-RU" sz="1200" i="1" dirty="0">
                <a:solidFill>
                  <a:schemeClr val="tx1"/>
                </a:soli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учитывается  только полученное им агентское (комиссионное) вознаграждение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810689" y="3792096"/>
            <a:ext cx="269965" cy="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002161"/>
                </a:gs>
                <a:gs pos="26000">
                  <a:srgbClr val="0062A2"/>
                </a:gs>
                <a:gs pos="54000">
                  <a:srgbClr val="00A3E3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810689" y="4969085"/>
            <a:ext cx="269964" cy="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002161"/>
                </a:gs>
                <a:gs pos="26000">
                  <a:srgbClr val="0062A2"/>
                </a:gs>
                <a:gs pos="54000">
                  <a:srgbClr val="00A3E3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187439" y="1399905"/>
            <a:ext cx="3326673" cy="73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 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15 % доходы уменьшенные     на величину расходов</a:t>
            </a:r>
            <a:endParaRPr lang="ru-RU" sz="1600" b="1" dirty="0">
              <a:solidFill>
                <a:schemeClr val="tx1"/>
              </a:soli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53844" y="2257696"/>
            <a:ext cx="4180114" cy="32961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ru-RU" sz="12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приобретении недвижимого имущества до учреждения ЮЛ или открытия ИП (даже с дальнейшим намерением ведения предпринимательской деятельности) расходы на покупку этого имущества налоговым органом не принимаются. </a:t>
            </a:r>
          </a:p>
          <a:p>
            <a:pPr algn="ctr"/>
            <a:endParaRPr lang="ru-RU" sz="1200" b="1" u="sng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u="sng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u="sng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u="sng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отражения части дохода от продажи имущества в декларации 3- НДФЛ ка ФЛ </a:t>
            </a:r>
            <a:endParaRPr lang="ru-RU" sz="1200" b="1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u="sng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 </a:t>
            </a:r>
            <a:r>
              <a:rPr lang="ru-RU" sz="12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в налоговый орган доказательства использования указанного имущества в личных целях.</a:t>
            </a:r>
            <a:endParaRPr lang="ru-RU" sz="1200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810688" y="2811899"/>
            <a:ext cx="269965" cy="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002161"/>
                </a:gs>
                <a:gs pos="26000">
                  <a:srgbClr val="0062A2"/>
                </a:gs>
                <a:gs pos="54000">
                  <a:srgbClr val="00A3E3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70856" y="5617382"/>
            <a:ext cx="9492343" cy="12448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любого использования недвижимого имущества в предпринимательских целях, после его продажи оно подлежит декларированию в рамках используемой ставки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налогообложения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налоговом периоде когда был получен доход. В налоговый орган из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Росреестра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в рамках информационного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электоронного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обмена на постоянной основе поступает информация об отчужденном имуществе. После представления декларации по УСН программа формирует риск не отражения отчужденного имущества.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/>
          <a:srcRect b="63193"/>
          <a:stretch/>
        </p:blipFill>
        <p:spPr>
          <a:xfrm>
            <a:off x="9848624" y="6094172"/>
            <a:ext cx="1327262" cy="533519"/>
          </a:xfrm>
          <a:prstGeom prst="rect">
            <a:avLst/>
          </a:prstGeom>
        </p:spPr>
      </p:pic>
      <p:sp>
        <p:nvSpPr>
          <p:cNvPr id="29" name="Полилиния: Фигура 5">
            <a:extLst>
              <a:ext uri="{FF2B5EF4-FFF2-40B4-BE49-F238E27FC236}">
                <a16:creationId xmlns:a16="http://schemas.microsoft.com/office/drawing/2014/main" xmlns="" id="{D91FB993-29E1-3DBD-8335-7970016F8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363200" y="1301578"/>
            <a:ext cx="1243914" cy="140867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b="19125"/>
          <a:stretch/>
        </p:blipFill>
        <p:spPr>
          <a:xfrm>
            <a:off x="10075817" y="428027"/>
            <a:ext cx="174360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96"/>
            <a:ext cx="12192000" cy="6858000"/>
          </a:xfrm>
          <a:prstGeom prst="rect">
            <a:avLst/>
          </a:prstGeom>
        </p:spPr>
      </p:pic>
      <p:sp>
        <p:nvSpPr>
          <p:cNvPr id="7" name="Полилиния: Фигура 5">
            <a:extLst>
              <a:ext uri="{FF2B5EF4-FFF2-40B4-BE49-F238E27FC236}">
                <a16:creationId xmlns:a16="http://schemas.microsoft.com/office/drawing/2014/main" xmlns="" id="{D91FB993-29E1-3DBD-8335-7970016F8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26858" y="4446450"/>
            <a:ext cx="1458933" cy="159863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0309" t="-5612" r="-16555" b="7105"/>
          <a:stretch/>
        </p:blipFill>
        <p:spPr>
          <a:xfrm>
            <a:off x="551105" y="5927635"/>
            <a:ext cx="1393509" cy="14466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9527" y="1072069"/>
            <a:ext cx="6601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gradFill flip="none" rotWithShape="1">
                  <a:gsLst>
                    <a:gs pos="24000">
                      <a:srgbClr val="006295"/>
                    </a:gs>
                    <a:gs pos="100000">
                      <a:srgbClr val="00133A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УПРОЩЕННАЯ СИСТЕМА НАЛОГООБЛОЖЕНИЯ </a:t>
            </a:r>
          </a:p>
        </p:txBody>
      </p:sp>
      <p:pic>
        <p:nvPicPr>
          <p:cNvPr id="9" name="Фигура 31">
            <a:extLst>
              <a:ext uri="{FF2B5EF4-FFF2-40B4-BE49-F238E27FC236}">
                <a16:creationId xmlns:a16="http://schemas.microsoft.com/office/drawing/2014/main" xmlns="" id="{A2E096B7-3B4F-355B-58E5-41784AC8B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551105" y="3632882"/>
            <a:ext cx="813813" cy="9310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accent5">
              <a:lumMod val="75000"/>
              <a:alpha val="75000"/>
            </a:schemeClr>
          </a:solidFill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557455" y="1408743"/>
            <a:ext cx="63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78375" y="4060183"/>
            <a:ext cx="1760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Ставки для УСН</a:t>
            </a:r>
          </a:p>
          <a:p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69672" y="1456812"/>
            <a:ext cx="6452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условия для применения УСН с 01.01.202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490470" y="3261021"/>
            <a:ext cx="7659370" cy="761475"/>
          </a:xfrm>
          <a:prstGeom prst="round2Diag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Налогоплательщики, которые утратили право на применение УСН в 202</a:t>
            </a:r>
            <a:r>
              <a:rPr lang="en-GB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из-за превышения пороговых значений по доходам, могут перейти на УСН с </a:t>
            </a:r>
            <a:r>
              <a:rPr lang="ru-RU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</a:t>
            </a:r>
            <a:r>
              <a:rPr lang="en-US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должны соответствовать установленному критерию по размеру доходов за 9 месяцев 202</a:t>
            </a:r>
            <a:r>
              <a:rPr lang="en-GB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Для ИП эти ограничения не применяются.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3376493" y="1764589"/>
            <a:ext cx="1588289" cy="755817"/>
          </a:xfrm>
          <a:custGeom>
            <a:avLst/>
            <a:gdLst>
              <a:gd name="connsiteX0" fmla="*/ 94850 w 1588289"/>
              <a:gd name="connsiteY0" fmla="*/ 0 h 1185624"/>
              <a:gd name="connsiteX1" fmla="*/ 1493439 w 1588289"/>
              <a:gd name="connsiteY1" fmla="*/ 0 h 1185624"/>
              <a:gd name="connsiteX2" fmla="*/ 1588289 w 1588289"/>
              <a:gd name="connsiteY2" fmla="*/ 94850 h 1185624"/>
              <a:gd name="connsiteX3" fmla="*/ 1588289 w 1588289"/>
              <a:gd name="connsiteY3" fmla="*/ 1185624 h 1185624"/>
              <a:gd name="connsiteX4" fmla="*/ 1588289 w 1588289"/>
              <a:gd name="connsiteY4" fmla="*/ 1185624 h 1185624"/>
              <a:gd name="connsiteX5" fmla="*/ 0 w 1588289"/>
              <a:gd name="connsiteY5" fmla="*/ 1185624 h 1185624"/>
              <a:gd name="connsiteX6" fmla="*/ 0 w 1588289"/>
              <a:gd name="connsiteY6" fmla="*/ 1185624 h 1185624"/>
              <a:gd name="connsiteX7" fmla="*/ 0 w 1588289"/>
              <a:gd name="connsiteY7" fmla="*/ 94850 h 1185624"/>
              <a:gd name="connsiteX8" fmla="*/ 94850 w 1588289"/>
              <a:gd name="connsiteY8" fmla="*/ 0 h 11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289" h="1185624">
                <a:moveTo>
                  <a:pt x="94850" y="0"/>
                </a:moveTo>
                <a:lnTo>
                  <a:pt x="1493439" y="0"/>
                </a:lnTo>
                <a:cubicBezTo>
                  <a:pt x="1545823" y="0"/>
                  <a:pt x="1588289" y="42466"/>
                  <a:pt x="1588289" y="94850"/>
                </a:cubicBezTo>
                <a:lnTo>
                  <a:pt x="1588289" y="1185624"/>
                </a:lnTo>
                <a:lnTo>
                  <a:pt x="1588289" y="1185624"/>
                </a:lnTo>
                <a:lnTo>
                  <a:pt x="0" y="1185624"/>
                </a:lnTo>
                <a:lnTo>
                  <a:pt x="0" y="1185624"/>
                </a:lnTo>
                <a:lnTo>
                  <a:pt x="0" y="94850"/>
                </a:lnTo>
                <a:cubicBezTo>
                  <a:pt x="0" y="42466"/>
                  <a:pt x="42466" y="0"/>
                  <a:pt x="94850" y="0"/>
                </a:cubicBezTo>
                <a:close/>
              </a:path>
            </a:pathLst>
          </a:custGeom>
          <a:solidFill>
            <a:srgbClr val="B9CDE5">
              <a:alpha val="20000"/>
            </a:srgb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661" tIns="195421" rIns="83661" bIns="55880" numCol="1" spcCol="1270" anchor="t" anchorCtr="0">
            <a:noAutofit/>
          </a:bodyPr>
          <a:lstStyle/>
          <a:p>
            <a:pPr marL="0" lvl="1" algn="ctr" defTabSz="1955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&lt;</a:t>
            </a:r>
            <a:r>
              <a:rPr lang="en-US" sz="36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</a:t>
            </a:r>
            <a:r>
              <a:rPr lang="en-GB" sz="36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9</a:t>
            </a:r>
            <a:r>
              <a:rPr lang="en-US" sz="36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</a:t>
            </a:r>
            <a:r>
              <a:rPr lang="en-GB" sz="36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,5</a:t>
            </a:r>
            <a:endParaRPr lang="ru-RU" sz="3600" b="1" dirty="0">
              <a:gradFill flip="none" rotWithShape="1">
                <a:gsLst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3376493" y="2532497"/>
            <a:ext cx="1588289" cy="509818"/>
          </a:xfrm>
          <a:custGeom>
            <a:avLst/>
            <a:gdLst>
              <a:gd name="connsiteX0" fmla="*/ 0 w 1588289"/>
              <a:gd name="connsiteY0" fmla="*/ 0 h 509818"/>
              <a:gd name="connsiteX1" fmla="*/ 1588289 w 1588289"/>
              <a:gd name="connsiteY1" fmla="*/ 0 h 509818"/>
              <a:gd name="connsiteX2" fmla="*/ 1588289 w 1588289"/>
              <a:gd name="connsiteY2" fmla="*/ 509818 h 509818"/>
              <a:gd name="connsiteX3" fmla="*/ 0 w 1588289"/>
              <a:gd name="connsiteY3" fmla="*/ 509818 h 509818"/>
              <a:gd name="connsiteX4" fmla="*/ 0 w 1588289"/>
              <a:gd name="connsiteY4" fmla="*/ 0 h 50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289" h="509818">
                <a:moveTo>
                  <a:pt x="0" y="0"/>
                </a:moveTo>
                <a:lnTo>
                  <a:pt x="1588289" y="0"/>
                </a:lnTo>
                <a:lnTo>
                  <a:pt x="1588289" y="509818"/>
                </a:lnTo>
                <a:lnTo>
                  <a:pt x="0" y="5098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0" rIns="485016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Доход, млн ₽  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5233559" y="1764589"/>
            <a:ext cx="1588289" cy="755817"/>
          </a:xfrm>
          <a:custGeom>
            <a:avLst/>
            <a:gdLst>
              <a:gd name="connsiteX0" fmla="*/ 94850 w 1588289"/>
              <a:gd name="connsiteY0" fmla="*/ 0 h 1185624"/>
              <a:gd name="connsiteX1" fmla="*/ 1493439 w 1588289"/>
              <a:gd name="connsiteY1" fmla="*/ 0 h 1185624"/>
              <a:gd name="connsiteX2" fmla="*/ 1588289 w 1588289"/>
              <a:gd name="connsiteY2" fmla="*/ 94850 h 1185624"/>
              <a:gd name="connsiteX3" fmla="*/ 1588289 w 1588289"/>
              <a:gd name="connsiteY3" fmla="*/ 1185624 h 1185624"/>
              <a:gd name="connsiteX4" fmla="*/ 1588289 w 1588289"/>
              <a:gd name="connsiteY4" fmla="*/ 1185624 h 1185624"/>
              <a:gd name="connsiteX5" fmla="*/ 0 w 1588289"/>
              <a:gd name="connsiteY5" fmla="*/ 1185624 h 1185624"/>
              <a:gd name="connsiteX6" fmla="*/ 0 w 1588289"/>
              <a:gd name="connsiteY6" fmla="*/ 1185624 h 1185624"/>
              <a:gd name="connsiteX7" fmla="*/ 0 w 1588289"/>
              <a:gd name="connsiteY7" fmla="*/ 94850 h 1185624"/>
              <a:gd name="connsiteX8" fmla="*/ 94850 w 1588289"/>
              <a:gd name="connsiteY8" fmla="*/ 0 h 11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289" h="1185624">
                <a:moveTo>
                  <a:pt x="94850" y="0"/>
                </a:moveTo>
                <a:lnTo>
                  <a:pt x="1493439" y="0"/>
                </a:lnTo>
                <a:cubicBezTo>
                  <a:pt x="1545823" y="0"/>
                  <a:pt x="1588289" y="42466"/>
                  <a:pt x="1588289" y="94850"/>
                </a:cubicBezTo>
                <a:lnTo>
                  <a:pt x="1588289" y="1185624"/>
                </a:lnTo>
                <a:lnTo>
                  <a:pt x="1588289" y="1185624"/>
                </a:lnTo>
                <a:lnTo>
                  <a:pt x="0" y="1185624"/>
                </a:lnTo>
                <a:lnTo>
                  <a:pt x="0" y="1185624"/>
                </a:lnTo>
                <a:lnTo>
                  <a:pt x="0" y="94850"/>
                </a:lnTo>
                <a:cubicBezTo>
                  <a:pt x="0" y="42466"/>
                  <a:pt x="42466" y="0"/>
                  <a:pt x="94850" y="0"/>
                </a:cubicBezTo>
                <a:close/>
              </a:path>
            </a:pathLst>
          </a:custGeom>
          <a:solidFill>
            <a:srgbClr val="B9CDE5">
              <a:alpha val="20000"/>
            </a:srgb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661" tIns="195421" rIns="83661" bIns="55880" numCol="1" spcCol="1270" anchor="t" anchorCtr="0">
            <a:noAutofit/>
          </a:bodyPr>
          <a:lstStyle/>
          <a:p>
            <a:pPr marL="0" lvl="1" algn="ctr" defTabSz="1955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&lt;</a:t>
            </a:r>
            <a:r>
              <a:rPr lang="en-US" sz="36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</a:t>
            </a:r>
            <a:r>
              <a:rPr lang="en-GB" sz="36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18</a:t>
            </a:r>
            <a:endParaRPr lang="ru-RU" sz="3600" b="1" dirty="0">
              <a:gradFill flip="none" rotWithShape="1">
                <a:gsLst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5233559" y="2532497"/>
            <a:ext cx="1588289" cy="509818"/>
          </a:xfrm>
          <a:custGeom>
            <a:avLst/>
            <a:gdLst>
              <a:gd name="connsiteX0" fmla="*/ 0 w 1588289"/>
              <a:gd name="connsiteY0" fmla="*/ 0 h 509818"/>
              <a:gd name="connsiteX1" fmla="*/ 1588289 w 1588289"/>
              <a:gd name="connsiteY1" fmla="*/ 0 h 509818"/>
              <a:gd name="connsiteX2" fmla="*/ 1588289 w 1588289"/>
              <a:gd name="connsiteY2" fmla="*/ 509818 h 509818"/>
              <a:gd name="connsiteX3" fmla="*/ 0 w 1588289"/>
              <a:gd name="connsiteY3" fmla="*/ 509818 h 509818"/>
              <a:gd name="connsiteX4" fmla="*/ 0 w 1588289"/>
              <a:gd name="connsiteY4" fmla="*/ 0 h 50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289" h="509818">
                <a:moveTo>
                  <a:pt x="0" y="0"/>
                </a:moveTo>
                <a:lnTo>
                  <a:pt x="1588289" y="0"/>
                </a:lnTo>
                <a:lnTo>
                  <a:pt x="1588289" y="509818"/>
                </a:lnTo>
                <a:lnTo>
                  <a:pt x="0" y="5098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0" rIns="0" bIns="0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Остаточная стоимость, млн ₽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7090625" y="1764589"/>
            <a:ext cx="1588289" cy="755817"/>
          </a:xfrm>
          <a:custGeom>
            <a:avLst/>
            <a:gdLst>
              <a:gd name="connsiteX0" fmla="*/ 94850 w 1588289"/>
              <a:gd name="connsiteY0" fmla="*/ 0 h 1185624"/>
              <a:gd name="connsiteX1" fmla="*/ 1493439 w 1588289"/>
              <a:gd name="connsiteY1" fmla="*/ 0 h 1185624"/>
              <a:gd name="connsiteX2" fmla="*/ 1588289 w 1588289"/>
              <a:gd name="connsiteY2" fmla="*/ 94850 h 1185624"/>
              <a:gd name="connsiteX3" fmla="*/ 1588289 w 1588289"/>
              <a:gd name="connsiteY3" fmla="*/ 1185624 h 1185624"/>
              <a:gd name="connsiteX4" fmla="*/ 1588289 w 1588289"/>
              <a:gd name="connsiteY4" fmla="*/ 1185624 h 1185624"/>
              <a:gd name="connsiteX5" fmla="*/ 0 w 1588289"/>
              <a:gd name="connsiteY5" fmla="*/ 1185624 h 1185624"/>
              <a:gd name="connsiteX6" fmla="*/ 0 w 1588289"/>
              <a:gd name="connsiteY6" fmla="*/ 1185624 h 1185624"/>
              <a:gd name="connsiteX7" fmla="*/ 0 w 1588289"/>
              <a:gd name="connsiteY7" fmla="*/ 94850 h 1185624"/>
              <a:gd name="connsiteX8" fmla="*/ 94850 w 1588289"/>
              <a:gd name="connsiteY8" fmla="*/ 0 h 11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289" h="1185624">
                <a:moveTo>
                  <a:pt x="94850" y="0"/>
                </a:moveTo>
                <a:lnTo>
                  <a:pt x="1493439" y="0"/>
                </a:lnTo>
                <a:cubicBezTo>
                  <a:pt x="1545823" y="0"/>
                  <a:pt x="1588289" y="42466"/>
                  <a:pt x="1588289" y="94850"/>
                </a:cubicBezTo>
                <a:lnTo>
                  <a:pt x="1588289" y="1185624"/>
                </a:lnTo>
                <a:lnTo>
                  <a:pt x="1588289" y="1185624"/>
                </a:lnTo>
                <a:lnTo>
                  <a:pt x="0" y="1185624"/>
                </a:lnTo>
                <a:lnTo>
                  <a:pt x="0" y="1185624"/>
                </a:lnTo>
                <a:lnTo>
                  <a:pt x="0" y="94850"/>
                </a:lnTo>
                <a:cubicBezTo>
                  <a:pt x="0" y="42466"/>
                  <a:pt x="42466" y="0"/>
                  <a:pt x="94850" y="0"/>
                </a:cubicBezTo>
                <a:close/>
              </a:path>
            </a:pathLst>
          </a:custGeom>
          <a:solidFill>
            <a:srgbClr val="B9CDE5">
              <a:alpha val="20000"/>
            </a:srgb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661" tIns="195421" rIns="83661" bIns="55880" numCol="1" spcCol="1270" anchor="t" anchorCtr="0">
            <a:noAutofit/>
          </a:bodyPr>
          <a:lstStyle/>
          <a:p>
            <a:pPr marL="0" lvl="1" algn="ctr" defTabSz="1955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&lt;130</a:t>
            </a:r>
            <a:endParaRPr lang="ru-RU" sz="3600" b="1" dirty="0">
              <a:gradFill flip="none" rotWithShape="1">
                <a:gsLst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7090625" y="2532497"/>
            <a:ext cx="1588289" cy="509818"/>
          </a:xfrm>
          <a:custGeom>
            <a:avLst/>
            <a:gdLst>
              <a:gd name="connsiteX0" fmla="*/ 0 w 1588289"/>
              <a:gd name="connsiteY0" fmla="*/ 0 h 509818"/>
              <a:gd name="connsiteX1" fmla="*/ 1588289 w 1588289"/>
              <a:gd name="connsiteY1" fmla="*/ 0 h 509818"/>
              <a:gd name="connsiteX2" fmla="*/ 1588289 w 1588289"/>
              <a:gd name="connsiteY2" fmla="*/ 509818 h 509818"/>
              <a:gd name="connsiteX3" fmla="*/ 0 w 1588289"/>
              <a:gd name="connsiteY3" fmla="*/ 509818 h 509818"/>
              <a:gd name="connsiteX4" fmla="*/ 0 w 1588289"/>
              <a:gd name="connsiteY4" fmla="*/ 0 h 50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289" h="509818">
                <a:moveTo>
                  <a:pt x="0" y="0"/>
                </a:moveTo>
                <a:lnTo>
                  <a:pt x="1588289" y="0"/>
                </a:lnTo>
                <a:lnTo>
                  <a:pt x="1588289" y="509818"/>
                </a:lnTo>
                <a:lnTo>
                  <a:pt x="0" y="5098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0" rIns="485016" bIns="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Сотрудники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490470" y="5485958"/>
            <a:ext cx="8662753" cy="1052842"/>
          </a:xfrm>
          <a:prstGeom prst="round2Diag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txBody>
          <a:bodyPr wrap="square" lIns="72000" rIns="7200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ru-RU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РФ могут снижать ставки до 1% и 5% соответственно.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ru-RU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вновь зарегистрированных ИП в производственной, социальной и научной сферах, а также в сфере бытовых услуг населению и услуг по временному проживанию может применяться ставка 0% в течение двух лет.</a:t>
            </a:r>
          </a:p>
          <a:p>
            <a:pPr>
              <a:lnSpc>
                <a:spcPts val="1400"/>
              </a:lnSpc>
            </a:pPr>
            <a:endParaRPr lang="ru-RU" sz="11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4233391" y="4407722"/>
            <a:ext cx="1588289" cy="573998"/>
          </a:xfrm>
          <a:custGeom>
            <a:avLst/>
            <a:gdLst>
              <a:gd name="connsiteX0" fmla="*/ 94850 w 1588289"/>
              <a:gd name="connsiteY0" fmla="*/ 0 h 1185624"/>
              <a:gd name="connsiteX1" fmla="*/ 1493439 w 1588289"/>
              <a:gd name="connsiteY1" fmla="*/ 0 h 1185624"/>
              <a:gd name="connsiteX2" fmla="*/ 1588289 w 1588289"/>
              <a:gd name="connsiteY2" fmla="*/ 94850 h 1185624"/>
              <a:gd name="connsiteX3" fmla="*/ 1588289 w 1588289"/>
              <a:gd name="connsiteY3" fmla="*/ 1185624 h 1185624"/>
              <a:gd name="connsiteX4" fmla="*/ 1588289 w 1588289"/>
              <a:gd name="connsiteY4" fmla="*/ 1185624 h 1185624"/>
              <a:gd name="connsiteX5" fmla="*/ 0 w 1588289"/>
              <a:gd name="connsiteY5" fmla="*/ 1185624 h 1185624"/>
              <a:gd name="connsiteX6" fmla="*/ 0 w 1588289"/>
              <a:gd name="connsiteY6" fmla="*/ 1185624 h 1185624"/>
              <a:gd name="connsiteX7" fmla="*/ 0 w 1588289"/>
              <a:gd name="connsiteY7" fmla="*/ 94850 h 1185624"/>
              <a:gd name="connsiteX8" fmla="*/ 94850 w 1588289"/>
              <a:gd name="connsiteY8" fmla="*/ 0 h 11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289" h="1185624">
                <a:moveTo>
                  <a:pt x="94850" y="0"/>
                </a:moveTo>
                <a:lnTo>
                  <a:pt x="1493439" y="0"/>
                </a:lnTo>
                <a:cubicBezTo>
                  <a:pt x="1545823" y="0"/>
                  <a:pt x="1588289" y="42466"/>
                  <a:pt x="1588289" y="94850"/>
                </a:cubicBezTo>
                <a:lnTo>
                  <a:pt x="1588289" y="1185624"/>
                </a:lnTo>
                <a:lnTo>
                  <a:pt x="1588289" y="1185624"/>
                </a:lnTo>
                <a:lnTo>
                  <a:pt x="0" y="1185624"/>
                </a:lnTo>
                <a:lnTo>
                  <a:pt x="0" y="1185624"/>
                </a:lnTo>
                <a:lnTo>
                  <a:pt x="0" y="94850"/>
                </a:lnTo>
                <a:cubicBezTo>
                  <a:pt x="0" y="42466"/>
                  <a:pt x="42466" y="0"/>
                  <a:pt x="94850" y="0"/>
                </a:cubicBezTo>
                <a:close/>
              </a:path>
            </a:pathLst>
          </a:custGeom>
          <a:solidFill>
            <a:srgbClr val="B9CDE5">
              <a:alpha val="20000"/>
            </a:srgb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661" tIns="0" rIns="83661" bIns="55880" numCol="1" spcCol="1270" anchor="t" anchorCtr="0">
            <a:noAutofit/>
          </a:bodyPr>
          <a:lstStyle/>
          <a:p>
            <a:pPr algn="ctr"/>
            <a:r>
              <a:rPr lang="ru-RU" sz="36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6</a:t>
            </a:r>
            <a:r>
              <a:rPr lang="ru-RU" sz="28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%</a:t>
            </a:r>
            <a:endParaRPr lang="ru-RU" sz="3600" b="1" dirty="0">
              <a:gradFill flip="none" rotWithShape="1">
                <a:gsLst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233391" y="4990697"/>
            <a:ext cx="1588289" cy="347212"/>
          </a:xfrm>
          <a:custGeom>
            <a:avLst/>
            <a:gdLst>
              <a:gd name="connsiteX0" fmla="*/ 0 w 1588289"/>
              <a:gd name="connsiteY0" fmla="*/ 0 h 509818"/>
              <a:gd name="connsiteX1" fmla="*/ 1588289 w 1588289"/>
              <a:gd name="connsiteY1" fmla="*/ 0 h 509818"/>
              <a:gd name="connsiteX2" fmla="*/ 1588289 w 1588289"/>
              <a:gd name="connsiteY2" fmla="*/ 509818 h 509818"/>
              <a:gd name="connsiteX3" fmla="*/ 0 w 1588289"/>
              <a:gd name="connsiteY3" fmla="*/ 509818 h 509818"/>
              <a:gd name="connsiteX4" fmla="*/ 0 w 1588289"/>
              <a:gd name="connsiteY4" fmla="*/ 0 h 50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289" h="509818">
                <a:moveTo>
                  <a:pt x="0" y="0"/>
                </a:moveTo>
                <a:lnTo>
                  <a:pt x="1588289" y="0"/>
                </a:lnTo>
                <a:lnTo>
                  <a:pt x="1588289" y="509818"/>
                </a:lnTo>
                <a:lnTo>
                  <a:pt x="0" y="5098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«доходы»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6090457" y="4407722"/>
            <a:ext cx="1603691" cy="573998"/>
          </a:xfrm>
          <a:custGeom>
            <a:avLst/>
            <a:gdLst>
              <a:gd name="connsiteX0" fmla="*/ 94850 w 1588289"/>
              <a:gd name="connsiteY0" fmla="*/ 0 h 1185624"/>
              <a:gd name="connsiteX1" fmla="*/ 1493439 w 1588289"/>
              <a:gd name="connsiteY1" fmla="*/ 0 h 1185624"/>
              <a:gd name="connsiteX2" fmla="*/ 1588289 w 1588289"/>
              <a:gd name="connsiteY2" fmla="*/ 94850 h 1185624"/>
              <a:gd name="connsiteX3" fmla="*/ 1588289 w 1588289"/>
              <a:gd name="connsiteY3" fmla="*/ 1185624 h 1185624"/>
              <a:gd name="connsiteX4" fmla="*/ 1588289 w 1588289"/>
              <a:gd name="connsiteY4" fmla="*/ 1185624 h 1185624"/>
              <a:gd name="connsiteX5" fmla="*/ 0 w 1588289"/>
              <a:gd name="connsiteY5" fmla="*/ 1185624 h 1185624"/>
              <a:gd name="connsiteX6" fmla="*/ 0 w 1588289"/>
              <a:gd name="connsiteY6" fmla="*/ 1185624 h 1185624"/>
              <a:gd name="connsiteX7" fmla="*/ 0 w 1588289"/>
              <a:gd name="connsiteY7" fmla="*/ 94850 h 1185624"/>
              <a:gd name="connsiteX8" fmla="*/ 94850 w 1588289"/>
              <a:gd name="connsiteY8" fmla="*/ 0 h 11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289" h="1185624">
                <a:moveTo>
                  <a:pt x="94850" y="0"/>
                </a:moveTo>
                <a:lnTo>
                  <a:pt x="1493439" y="0"/>
                </a:lnTo>
                <a:cubicBezTo>
                  <a:pt x="1545823" y="0"/>
                  <a:pt x="1588289" y="42466"/>
                  <a:pt x="1588289" y="94850"/>
                </a:cubicBezTo>
                <a:lnTo>
                  <a:pt x="1588289" y="1185624"/>
                </a:lnTo>
                <a:lnTo>
                  <a:pt x="1588289" y="1185624"/>
                </a:lnTo>
                <a:lnTo>
                  <a:pt x="0" y="1185624"/>
                </a:lnTo>
                <a:lnTo>
                  <a:pt x="0" y="1185624"/>
                </a:lnTo>
                <a:lnTo>
                  <a:pt x="0" y="94850"/>
                </a:lnTo>
                <a:cubicBezTo>
                  <a:pt x="0" y="42466"/>
                  <a:pt x="42466" y="0"/>
                  <a:pt x="94850" y="0"/>
                </a:cubicBezTo>
                <a:close/>
              </a:path>
            </a:pathLst>
          </a:custGeom>
          <a:solidFill>
            <a:srgbClr val="B9CDE5">
              <a:alpha val="20000"/>
            </a:srgb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661" tIns="0" rIns="83661" bIns="55880" numCol="1" spcCol="1270" anchor="t" anchorCtr="0">
            <a:noAutofit/>
          </a:bodyPr>
          <a:lstStyle/>
          <a:p>
            <a:pPr algn="ctr"/>
            <a:r>
              <a:rPr lang="ru-RU" sz="36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15</a:t>
            </a:r>
            <a:r>
              <a:rPr lang="ru-RU" sz="28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6090457" y="4990697"/>
            <a:ext cx="1605996" cy="347212"/>
          </a:xfrm>
          <a:custGeom>
            <a:avLst/>
            <a:gdLst>
              <a:gd name="connsiteX0" fmla="*/ 0 w 1588289"/>
              <a:gd name="connsiteY0" fmla="*/ 0 h 509818"/>
              <a:gd name="connsiteX1" fmla="*/ 1588289 w 1588289"/>
              <a:gd name="connsiteY1" fmla="*/ 0 h 509818"/>
              <a:gd name="connsiteX2" fmla="*/ 1588289 w 1588289"/>
              <a:gd name="connsiteY2" fmla="*/ 509818 h 509818"/>
              <a:gd name="connsiteX3" fmla="*/ 0 w 1588289"/>
              <a:gd name="connsiteY3" fmla="*/ 509818 h 509818"/>
              <a:gd name="connsiteX4" fmla="*/ 0 w 1588289"/>
              <a:gd name="connsiteY4" fmla="*/ 0 h 50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289" h="509818">
                <a:moveTo>
                  <a:pt x="0" y="0"/>
                </a:moveTo>
                <a:lnTo>
                  <a:pt x="1588289" y="0"/>
                </a:lnTo>
                <a:lnTo>
                  <a:pt x="1588289" y="509818"/>
                </a:lnTo>
                <a:lnTo>
                  <a:pt x="0" y="5098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0" rIns="0" bIns="0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«доходы-расходы» </a:t>
            </a:r>
          </a:p>
        </p:txBody>
      </p:sp>
    </p:spTree>
    <p:extLst>
      <p:ext uri="{BB962C8B-B14F-4D97-AF65-F5344CB8AC3E}">
        <p14:creationId xmlns:p14="http://schemas.microsoft.com/office/powerpoint/2010/main" val="7212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222590" y="-279308"/>
            <a:ext cx="12350741" cy="6947292"/>
          </a:xfrm>
          <a:prstGeom prst="rect">
            <a:avLst/>
          </a:prstGeom>
        </p:spPr>
      </p:pic>
      <p:sp>
        <p:nvSpPr>
          <p:cNvPr id="14" name="Полилиния 13"/>
          <p:cNvSpPr/>
          <p:nvPr/>
        </p:nvSpPr>
        <p:spPr>
          <a:xfrm>
            <a:off x="924399" y="2186796"/>
            <a:ext cx="2078928" cy="439368"/>
          </a:xfrm>
          <a:custGeom>
            <a:avLst/>
            <a:gdLst>
              <a:gd name="connsiteX0" fmla="*/ 0 w 2078928"/>
              <a:gd name="connsiteY0" fmla="*/ 0 h 439368"/>
              <a:gd name="connsiteX1" fmla="*/ 2078928 w 2078928"/>
              <a:gd name="connsiteY1" fmla="*/ 0 h 439368"/>
              <a:gd name="connsiteX2" fmla="*/ 2078928 w 2078928"/>
              <a:gd name="connsiteY2" fmla="*/ 439368 h 439368"/>
              <a:gd name="connsiteX3" fmla="*/ 0 w 2078928"/>
              <a:gd name="connsiteY3" fmla="*/ 439368 h 439368"/>
              <a:gd name="connsiteX4" fmla="*/ 0 w 2078928"/>
              <a:gd name="connsiteY4" fmla="*/ 0 h 43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928" h="439368">
                <a:moveTo>
                  <a:pt x="0" y="0"/>
                </a:moveTo>
                <a:lnTo>
                  <a:pt x="2078928" y="0"/>
                </a:lnTo>
                <a:lnTo>
                  <a:pt x="2078928" y="439368"/>
                </a:lnTo>
                <a:lnTo>
                  <a:pt x="0" y="439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33020" rIns="49530" bIns="3302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2689417" y="2180814"/>
            <a:ext cx="2078928" cy="439368"/>
          </a:xfrm>
          <a:custGeom>
            <a:avLst/>
            <a:gdLst>
              <a:gd name="connsiteX0" fmla="*/ 0 w 2078928"/>
              <a:gd name="connsiteY0" fmla="*/ 0 h 439368"/>
              <a:gd name="connsiteX1" fmla="*/ 2078928 w 2078928"/>
              <a:gd name="connsiteY1" fmla="*/ 0 h 439368"/>
              <a:gd name="connsiteX2" fmla="*/ 2078928 w 2078928"/>
              <a:gd name="connsiteY2" fmla="*/ 439368 h 439368"/>
              <a:gd name="connsiteX3" fmla="*/ 0 w 2078928"/>
              <a:gd name="connsiteY3" fmla="*/ 439368 h 439368"/>
              <a:gd name="connsiteX4" fmla="*/ 0 w 2078928"/>
              <a:gd name="connsiteY4" fmla="*/ 0 h 43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928" h="439368">
                <a:moveTo>
                  <a:pt x="0" y="0"/>
                </a:moveTo>
                <a:lnTo>
                  <a:pt x="2078928" y="0"/>
                </a:lnTo>
                <a:lnTo>
                  <a:pt x="2078928" y="439368"/>
                </a:lnTo>
                <a:lnTo>
                  <a:pt x="0" y="439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33020" rIns="49530" bIns="3302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2731577" y="2953698"/>
            <a:ext cx="1933403" cy="355994"/>
          </a:xfrm>
          <a:custGeom>
            <a:avLst/>
            <a:gdLst>
              <a:gd name="connsiteX0" fmla="*/ 0 w 1933403"/>
              <a:gd name="connsiteY0" fmla="*/ 0 h 355994"/>
              <a:gd name="connsiteX1" fmla="*/ 1933403 w 1933403"/>
              <a:gd name="connsiteY1" fmla="*/ 0 h 355994"/>
              <a:gd name="connsiteX2" fmla="*/ 1933403 w 1933403"/>
              <a:gd name="connsiteY2" fmla="*/ 355994 h 355994"/>
              <a:gd name="connsiteX3" fmla="*/ 0 w 1933403"/>
              <a:gd name="connsiteY3" fmla="*/ 355994 h 355994"/>
              <a:gd name="connsiteX4" fmla="*/ 0 w 1933403"/>
              <a:gd name="connsiteY4" fmla="*/ 0 h 35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03" h="355994">
                <a:moveTo>
                  <a:pt x="0" y="0"/>
                </a:moveTo>
                <a:lnTo>
                  <a:pt x="1933403" y="0"/>
                </a:lnTo>
                <a:lnTo>
                  <a:pt x="1933403" y="355994"/>
                </a:lnTo>
                <a:lnTo>
                  <a:pt x="0" y="355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563293" y="2166845"/>
            <a:ext cx="2078928" cy="439368"/>
          </a:xfrm>
          <a:custGeom>
            <a:avLst/>
            <a:gdLst>
              <a:gd name="connsiteX0" fmla="*/ 0 w 2078928"/>
              <a:gd name="connsiteY0" fmla="*/ 0 h 439368"/>
              <a:gd name="connsiteX1" fmla="*/ 2078928 w 2078928"/>
              <a:gd name="connsiteY1" fmla="*/ 0 h 439368"/>
              <a:gd name="connsiteX2" fmla="*/ 2078928 w 2078928"/>
              <a:gd name="connsiteY2" fmla="*/ 439368 h 439368"/>
              <a:gd name="connsiteX3" fmla="*/ 0 w 2078928"/>
              <a:gd name="connsiteY3" fmla="*/ 439368 h 439368"/>
              <a:gd name="connsiteX4" fmla="*/ 0 w 2078928"/>
              <a:gd name="connsiteY4" fmla="*/ 0 h 43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928" h="439368">
                <a:moveTo>
                  <a:pt x="0" y="0"/>
                </a:moveTo>
                <a:lnTo>
                  <a:pt x="2078928" y="0"/>
                </a:lnTo>
                <a:lnTo>
                  <a:pt x="2078928" y="439368"/>
                </a:lnTo>
                <a:lnTo>
                  <a:pt x="0" y="439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33020" rIns="49530" bIns="3302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7186633" y="4360323"/>
            <a:ext cx="4619437" cy="355994"/>
          </a:xfrm>
          <a:custGeom>
            <a:avLst/>
            <a:gdLst>
              <a:gd name="connsiteX0" fmla="*/ 0 w 1933403"/>
              <a:gd name="connsiteY0" fmla="*/ 0 h 355994"/>
              <a:gd name="connsiteX1" fmla="*/ 1933403 w 1933403"/>
              <a:gd name="connsiteY1" fmla="*/ 0 h 355994"/>
              <a:gd name="connsiteX2" fmla="*/ 1933403 w 1933403"/>
              <a:gd name="connsiteY2" fmla="*/ 355994 h 355994"/>
              <a:gd name="connsiteX3" fmla="*/ 0 w 1933403"/>
              <a:gd name="connsiteY3" fmla="*/ 355994 h 355994"/>
              <a:gd name="connsiteX4" fmla="*/ 0 w 1933403"/>
              <a:gd name="connsiteY4" fmla="*/ 0 h 35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03" h="355994">
                <a:moveTo>
                  <a:pt x="0" y="0"/>
                </a:moveTo>
                <a:lnTo>
                  <a:pt x="1933403" y="0"/>
                </a:lnTo>
                <a:lnTo>
                  <a:pt x="1933403" y="355994"/>
                </a:lnTo>
                <a:lnTo>
                  <a:pt x="0" y="355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defTabSz="533400">
              <a:lnSpc>
                <a:spcPts val="1100"/>
              </a:lnSpc>
              <a:spcBef>
                <a:spcPct val="0"/>
              </a:spcBef>
            </a:pPr>
            <a:r>
              <a:rPr lang="ru-RU" sz="1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.</a:t>
            </a:r>
            <a:endParaRPr lang="ru-RU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7096005" y="3110529"/>
            <a:ext cx="1933403" cy="853138"/>
          </a:xfrm>
          <a:custGeom>
            <a:avLst/>
            <a:gdLst>
              <a:gd name="connsiteX0" fmla="*/ 0 w 1933403"/>
              <a:gd name="connsiteY0" fmla="*/ 0 h 853138"/>
              <a:gd name="connsiteX1" fmla="*/ 1933403 w 1933403"/>
              <a:gd name="connsiteY1" fmla="*/ 0 h 853138"/>
              <a:gd name="connsiteX2" fmla="*/ 1933403 w 1933403"/>
              <a:gd name="connsiteY2" fmla="*/ 853138 h 853138"/>
              <a:gd name="connsiteX3" fmla="*/ 0 w 1933403"/>
              <a:gd name="connsiteY3" fmla="*/ 853138 h 853138"/>
              <a:gd name="connsiteX4" fmla="*/ 0 w 1933403"/>
              <a:gd name="connsiteY4" fmla="*/ 0 h 85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03" h="853138">
                <a:moveTo>
                  <a:pt x="0" y="0"/>
                </a:moveTo>
                <a:lnTo>
                  <a:pt x="1933403" y="0"/>
                </a:lnTo>
                <a:lnTo>
                  <a:pt x="1933403" y="853138"/>
                </a:lnTo>
                <a:lnTo>
                  <a:pt x="0" y="8531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9486855" y="3110529"/>
            <a:ext cx="2024866" cy="764363"/>
          </a:xfrm>
          <a:custGeom>
            <a:avLst/>
            <a:gdLst>
              <a:gd name="connsiteX0" fmla="*/ 0 w 1933403"/>
              <a:gd name="connsiteY0" fmla="*/ 0 h 764363"/>
              <a:gd name="connsiteX1" fmla="*/ 1933403 w 1933403"/>
              <a:gd name="connsiteY1" fmla="*/ 0 h 764363"/>
              <a:gd name="connsiteX2" fmla="*/ 1933403 w 1933403"/>
              <a:gd name="connsiteY2" fmla="*/ 764363 h 764363"/>
              <a:gd name="connsiteX3" fmla="*/ 0 w 1933403"/>
              <a:gd name="connsiteY3" fmla="*/ 764363 h 764363"/>
              <a:gd name="connsiteX4" fmla="*/ 0 w 1933403"/>
              <a:gd name="connsiteY4" fmla="*/ 0 h 76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03" h="764363">
                <a:moveTo>
                  <a:pt x="0" y="0"/>
                </a:moveTo>
                <a:lnTo>
                  <a:pt x="1933403" y="0"/>
                </a:lnTo>
                <a:lnTo>
                  <a:pt x="1933403" y="764363"/>
                </a:lnTo>
                <a:lnTo>
                  <a:pt x="0" y="7643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098774" y="5762245"/>
            <a:ext cx="827160" cy="632094"/>
          </a:xfrm>
        </p:spPr>
        <p:txBody>
          <a:bodyPr/>
          <a:lstStyle/>
          <a:p>
            <a:pPr algn="ctr">
              <a:defRPr/>
            </a:pPr>
            <a:fld id="{80C7158C-0BF7-4D17-9DA5-476EDBB8C12D}" type="slidenum">
              <a:rPr lang="ru-RU" smtClean="0"/>
              <a:pPr algn="ctr">
                <a:defRPr/>
              </a:pPr>
              <a:t>5</a:t>
            </a:fld>
            <a:endParaRPr lang="ru-RU" dirty="0"/>
          </a:p>
        </p:txBody>
      </p:sp>
      <p:sp>
        <p:nvSpPr>
          <p:cNvPr id="58" name="Полилиния: Фигура 5">
            <a:extLst>
              <a:ext uri="{FF2B5EF4-FFF2-40B4-BE49-F238E27FC236}">
                <a16:creationId xmlns:a16="http://schemas.microsoft.com/office/drawing/2014/main" xmlns="" id="{D91FB993-29E1-3DBD-8335-7970016F8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28581" y="1419876"/>
            <a:ext cx="3451654" cy="50962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олилиния: Фигура 5">
            <a:extLst>
              <a:ext uri="{FF2B5EF4-FFF2-40B4-BE49-F238E27FC236}">
                <a16:creationId xmlns:a16="http://schemas.microsoft.com/office/drawing/2014/main" xmlns="" id="{D91FB993-29E1-3DBD-8335-7970016F8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88586" y="1560778"/>
            <a:ext cx="3279759" cy="375457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>
              <a:defRPr lang="ru-RU"/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6" name="Полилиния 65"/>
          <p:cNvSpPr/>
          <p:nvPr/>
        </p:nvSpPr>
        <p:spPr>
          <a:xfrm>
            <a:off x="7186633" y="4735107"/>
            <a:ext cx="4619437" cy="355994"/>
          </a:xfrm>
          <a:custGeom>
            <a:avLst/>
            <a:gdLst>
              <a:gd name="connsiteX0" fmla="*/ 0 w 1933403"/>
              <a:gd name="connsiteY0" fmla="*/ 0 h 355994"/>
              <a:gd name="connsiteX1" fmla="*/ 1933403 w 1933403"/>
              <a:gd name="connsiteY1" fmla="*/ 0 h 355994"/>
              <a:gd name="connsiteX2" fmla="*/ 1933403 w 1933403"/>
              <a:gd name="connsiteY2" fmla="*/ 355994 h 355994"/>
              <a:gd name="connsiteX3" fmla="*/ 0 w 1933403"/>
              <a:gd name="connsiteY3" fmla="*/ 355994 h 355994"/>
              <a:gd name="connsiteX4" fmla="*/ 0 w 1933403"/>
              <a:gd name="connsiteY4" fmla="*/ 0 h 35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03" h="355994">
                <a:moveTo>
                  <a:pt x="0" y="0"/>
                </a:moveTo>
                <a:lnTo>
                  <a:pt x="1933403" y="0"/>
                </a:lnTo>
                <a:lnTo>
                  <a:pt x="1933403" y="355994"/>
                </a:lnTo>
                <a:lnTo>
                  <a:pt x="0" y="355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defTabSz="533400">
              <a:lnSpc>
                <a:spcPts val="1100"/>
              </a:lnSpc>
              <a:spcBef>
                <a:spcPct val="0"/>
              </a:spcBef>
            </a:pPr>
            <a:endParaRPr lang="ru-RU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6183" y="5007973"/>
            <a:ext cx="4610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/>
          </a:p>
        </p:txBody>
      </p:sp>
      <p:sp>
        <p:nvSpPr>
          <p:cNvPr id="62" name="Объект 5"/>
          <p:cNvSpPr>
            <a:spLocks noGrp="1"/>
          </p:cNvSpPr>
          <p:nvPr>
            <p:ph sz="half" idx="1"/>
          </p:nvPr>
        </p:nvSpPr>
        <p:spPr>
          <a:xfrm>
            <a:off x="36170" y="1011072"/>
            <a:ext cx="5306494" cy="5461233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05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</a:t>
            </a:r>
            <a:r>
              <a:rPr lang="ru-RU" sz="105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свидетельствующие о подмене трудовых </a:t>
            </a:r>
            <a:r>
              <a:rPr lang="ru-RU" sz="105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отношений:</a:t>
            </a:r>
            <a:endParaRPr lang="ru-RU" sz="1050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ФНС России от 15.04.2022 N </a:t>
            </a:r>
            <a:r>
              <a:rPr lang="ru-RU" sz="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ЕА-4-15/4674</a:t>
            </a:r>
            <a:endParaRPr lang="ru-RU" sz="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/>
              <a:t>- закрепление в предмете договора трудовой функции (выполнение работником лично работ определенного рода, а не разового задания заказчика);</a:t>
            </a:r>
          </a:p>
          <a:p>
            <a:pPr algn="just"/>
            <a:r>
              <a:rPr lang="ru-RU" sz="900" dirty="0"/>
              <a:t>- отсутствие в договоре конкретного объема работ (значение для сторон имеет сам процесс труда, а не достигнутый результат);</a:t>
            </a:r>
          </a:p>
          <a:p>
            <a:pPr algn="just"/>
            <a:r>
              <a:rPr lang="ru-RU" sz="900" dirty="0"/>
              <a:t>- договором установлена ежемесячная в определенной сумме оплата труда;</a:t>
            </a:r>
          </a:p>
          <a:p>
            <a:pPr algn="just"/>
            <a:r>
              <a:rPr lang="ru-RU" sz="900" dirty="0"/>
              <a:t>- выполнение работы по трудовому договору предполагает включение работника в производственную деятельность Общества;</a:t>
            </a:r>
          </a:p>
          <a:p>
            <a:pPr algn="just"/>
            <a:r>
              <a:rPr lang="ru-RU" sz="900" dirty="0"/>
              <a:t>- в течение календарного года размер вознаграждения не меняется (необходимо учитывать, что формирование вознаграждения за фактически отработанные дни противоречит правилам вознаграждения по договорам гражданско-правового характера);</a:t>
            </a:r>
          </a:p>
          <a:p>
            <a:pPr algn="just"/>
            <a:r>
              <a:rPr lang="ru-RU" sz="900" dirty="0"/>
              <a:t>- трудовой договор предусматривает подчинение работника внутреннему трудовому распорядку, его составным элементом является выполнение в процессе труда распоряжений работодателя, за ненадлежащее выполнение которых работник может нести дисциплинарную ответственность;</a:t>
            </a:r>
          </a:p>
          <a:p>
            <a:pPr algn="just"/>
            <a:r>
              <a:rPr lang="ru-RU" sz="900" dirty="0"/>
              <a:t>- договоры носят не разовый, а систематический характер и заключаются на год или до окончания календарного года;</a:t>
            </a:r>
          </a:p>
          <a:p>
            <a:pPr algn="just"/>
            <a:r>
              <a:rPr lang="ru-RU" sz="900" dirty="0"/>
              <a:t>- договорами возложена материальная ответственность на фактического исполнителя работ;</a:t>
            </a:r>
          </a:p>
          <a:p>
            <a:pPr algn="just"/>
            <a:r>
              <a:rPr lang="ru-RU" sz="900" dirty="0"/>
              <a:t>- из условий договора следует, что обеспечен контроль со стороны работодателя;</a:t>
            </a:r>
          </a:p>
          <a:p>
            <a:pPr algn="just"/>
            <a:r>
              <a:rPr lang="ru-RU" sz="900" dirty="0"/>
              <a:t>- обеспечение работодателем работника условиями труда;</a:t>
            </a:r>
          </a:p>
          <a:p>
            <a:pPr algn="just"/>
            <a:r>
              <a:rPr lang="ru-RU" sz="900" dirty="0"/>
              <a:t>- условием заключения договоров, с привлекаемым к деятельности Общества физическими лицами являлась их регистрация в качестве индивидуального предпринимателя, при этом при прекращении получения денежных средств от работодателя, индивидуальные предприниматели прекращали деятельность и снимались с учета;</a:t>
            </a:r>
          </a:p>
          <a:p>
            <a:pPr algn="just"/>
            <a:r>
              <a:rPr lang="ru-RU" sz="900" dirty="0"/>
              <a:t>- инфраструктурная зависимость (работы осуществляются материалами, инструментами, оборудованием и на территории Общества);</a:t>
            </a:r>
          </a:p>
          <a:p>
            <a:pPr algn="just"/>
            <a:r>
              <a:rPr lang="ru-RU" sz="900" dirty="0"/>
              <a:t>- централизованное предоставление отчетности в налоговый орган по телекоммуникационным каналам в один период либо по доверенности сотрудниками Общества.</a:t>
            </a: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342664" y="981435"/>
            <a:ext cx="672747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u="sng" dirty="0" smtClean="0">
                <a:solidFill>
                  <a:srgbClr val="C00000"/>
                </a:solidFill>
              </a:rPr>
              <a:t>Положительная судебная практика </a:t>
            </a:r>
            <a:r>
              <a:rPr lang="ru-RU" sz="1000" b="1" u="sng" dirty="0">
                <a:solidFill>
                  <a:srgbClr val="C00000"/>
                </a:solidFill>
              </a:rPr>
              <a:t>по указанной категории споров</a:t>
            </a:r>
            <a:r>
              <a:rPr lang="ru-RU" sz="1000" b="1" u="sng" dirty="0" smtClean="0">
                <a:solidFill>
                  <a:srgbClr val="C00000"/>
                </a:solidFill>
              </a:rPr>
              <a:t>:</a:t>
            </a:r>
          </a:p>
          <a:p>
            <a:endParaRPr lang="ru-RU" sz="10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/>
              <a:t>Определение </a:t>
            </a:r>
            <a:r>
              <a:rPr lang="ru-RU" sz="1000" dirty="0"/>
              <a:t>Верховного суда РФ от 27.02.2017 N 302-КГ17-382 (дело N А58-547/2016</a:t>
            </a:r>
            <a:r>
              <a:rPr lang="ru-RU" sz="1000" dirty="0" smtClean="0"/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/>
              <a:t>Постановление </a:t>
            </a:r>
            <a:r>
              <a:rPr lang="ru-RU" sz="1000" dirty="0"/>
              <a:t>Первого Арбитражного апелляционного суда от 06.02.2020 по делу N </a:t>
            </a:r>
            <a:r>
              <a:rPr lang="ru-RU" sz="1000" dirty="0" smtClean="0"/>
              <a:t>А43-5895/2019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/>
              <a:t>Постановление </a:t>
            </a:r>
            <a:r>
              <a:rPr lang="ru-RU" sz="1000" dirty="0"/>
              <a:t>Арбитражного суда Восточно-Сибирского округа от 08.07.2021 по делу N А33-36428//2018</a:t>
            </a:r>
            <a:r>
              <a:rPr lang="ru-RU" sz="1000" dirty="0" smtClean="0"/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/>
              <a:t>Постановление </a:t>
            </a:r>
            <a:r>
              <a:rPr lang="ru-RU" sz="1000" dirty="0"/>
              <a:t>Арбитражного суда Дальневосточного округа от 11.09.2020 N Ф03-3529/2020 по делу N </a:t>
            </a:r>
            <a:r>
              <a:rPr lang="ru-RU" sz="1000" dirty="0" smtClean="0"/>
              <a:t>А51-23858/2019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/>
              <a:t>Постановление </a:t>
            </a:r>
            <a:r>
              <a:rPr lang="ru-RU" sz="1000" dirty="0"/>
              <a:t>Арбитражного суда Западно-Сибирского округа от 25.12.2020 по делу N </a:t>
            </a:r>
            <a:r>
              <a:rPr lang="ru-RU" sz="1000" dirty="0" smtClean="0"/>
              <a:t>А03-20987/2018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/>
              <a:t>Постановление </a:t>
            </a:r>
            <a:r>
              <a:rPr lang="ru-RU" sz="1000" dirty="0"/>
              <a:t>Арбитражного суда Поволжского округа от 08.06.2020 N </a:t>
            </a:r>
            <a:r>
              <a:rPr lang="ru-RU" sz="1000" dirty="0" smtClean="0"/>
              <a:t>Ф06-61089/2020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/>
              <a:t>Постановление </a:t>
            </a:r>
            <a:r>
              <a:rPr lang="ru-RU" sz="1000" dirty="0"/>
              <a:t>Арбитражного суда Волго-Вятского округа от 06.03.2019 по делу N А28-1147/2018.</a:t>
            </a:r>
          </a:p>
        </p:txBody>
      </p:sp>
    </p:spTree>
    <p:extLst>
      <p:ext uri="{BB962C8B-B14F-4D97-AF65-F5344CB8AC3E}">
        <p14:creationId xmlns:p14="http://schemas.microsoft.com/office/powerpoint/2010/main" val="32390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222590" y="-279308"/>
            <a:ext cx="12350741" cy="6947292"/>
          </a:xfrm>
          <a:prstGeom prst="rect">
            <a:avLst/>
          </a:prstGeom>
        </p:spPr>
      </p:pic>
      <p:sp>
        <p:nvSpPr>
          <p:cNvPr id="14" name="Полилиния 13"/>
          <p:cNvSpPr/>
          <p:nvPr/>
        </p:nvSpPr>
        <p:spPr>
          <a:xfrm>
            <a:off x="924399" y="2186796"/>
            <a:ext cx="2078928" cy="439368"/>
          </a:xfrm>
          <a:custGeom>
            <a:avLst/>
            <a:gdLst>
              <a:gd name="connsiteX0" fmla="*/ 0 w 2078928"/>
              <a:gd name="connsiteY0" fmla="*/ 0 h 439368"/>
              <a:gd name="connsiteX1" fmla="*/ 2078928 w 2078928"/>
              <a:gd name="connsiteY1" fmla="*/ 0 h 439368"/>
              <a:gd name="connsiteX2" fmla="*/ 2078928 w 2078928"/>
              <a:gd name="connsiteY2" fmla="*/ 439368 h 439368"/>
              <a:gd name="connsiteX3" fmla="*/ 0 w 2078928"/>
              <a:gd name="connsiteY3" fmla="*/ 439368 h 439368"/>
              <a:gd name="connsiteX4" fmla="*/ 0 w 2078928"/>
              <a:gd name="connsiteY4" fmla="*/ 0 h 43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928" h="439368">
                <a:moveTo>
                  <a:pt x="0" y="0"/>
                </a:moveTo>
                <a:lnTo>
                  <a:pt x="2078928" y="0"/>
                </a:lnTo>
                <a:lnTo>
                  <a:pt x="2078928" y="439368"/>
                </a:lnTo>
                <a:lnTo>
                  <a:pt x="0" y="439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33020" rIns="49530" bIns="3302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2689417" y="2180814"/>
            <a:ext cx="2078928" cy="439368"/>
          </a:xfrm>
          <a:custGeom>
            <a:avLst/>
            <a:gdLst>
              <a:gd name="connsiteX0" fmla="*/ 0 w 2078928"/>
              <a:gd name="connsiteY0" fmla="*/ 0 h 439368"/>
              <a:gd name="connsiteX1" fmla="*/ 2078928 w 2078928"/>
              <a:gd name="connsiteY1" fmla="*/ 0 h 439368"/>
              <a:gd name="connsiteX2" fmla="*/ 2078928 w 2078928"/>
              <a:gd name="connsiteY2" fmla="*/ 439368 h 439368"/>
              <a:gd name="connsiteX3" fmla="*/ 0 w 2078928"/>
              <a:gd name="connsiteY3" fmla="*/ 439368 h 439368"/>
              <a:gd name="connsiteX4" fmla="*/ 0 w 2078928"/>
              <a:gd name="connsiteY4" fmla="*/ 0 h 43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928" h="439368">
                <a:moveTo>
                  <a:pt x="0" y="0"/>
                </a:moveTo>
                <a:lnTo>
                  <a:pt x="2078928" y="0"/>
                </a:lnTo>
                <a:lnTo>
                  <a:pt x="2078928" y="439368"/>
                </a:lnTo>
                <a:lnTo>
                  <a:pt x="0" y="439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33020" rIns="49530" bIns="3302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2731577" y="2953698"/>
            <a:ext cx="1933403" cy="355994"/>
          </a:xfrm>
          <a:custGeom>
            <a:avLst/>
            <a:gdLst>
              <a:gd name="connsiteX0" fmla="*/ 0 w 1933403"/>
              <a:gd name="connsiteY0" fmla="*/ 0 h 355994"/>
              <a:gd name="connsiteX1" fmla="*/ 1933403 w 1933403"/>
              <a:gd name="connsiteY1" fmla="*/ 0 h 355994"/>
              <a:gd name="connsiteX2" fmla="*/ 1933403 w 1933403"/>
              <a:gd name="connsiteY2" fmla="*/ 355994 h 355994"/>
              <a:gd name="connsiteX3" fmla="*/ 0 w 1933403"/>
              <a:gd name="connsiteY3" fmla="*/ 355994 h 355994"/>
              <a:gd name="connsiteX4" fmla="*/ 0 w 1933403"/>
              <a:gd name="connsiteY4" fmla="*/ 0 h 35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03" h="355994">
                <a:moveTo>
                  <a:pt x="0" y="0"/>
                </a:moveTo>
                <a:lnTo>
                  <a:pt x="1933403" y="0"/>
                </a:lnTo>
                <a:lnTo>
                  <a:pt x="1933403" y="355994"/>
                </a:lnTo>
                <a:lnTo>
                  <a:pt x="0" y="355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563293" y="2166845"/>
            <a:ext cx="2078928" cy="439368"/>
          </a:xfrm>
          <a:custGeom>
            <a:avLst/>
            <a:gdLst>
              <a:gd name="connsiteX0" fmla="*/ 0 w 2078928"/>
              <a:gd name="connsiteY0" fmla="*/ 0 h 439368"/>
              <a:gd name="connsiteX1" fmla="*/ 2078928 w 2078928"/>
              <a:gd name="connsiteY1" fmla="*/ 0 h 439368"/>
              <a:gd name="connsiteX2" fmla="*/ 2078928 w 2078928"/>
              <a:gd name="connsiteY2" fmla="*/ 439368 h 439368"/>
              <a:gd name="connsiteX3" fmla="*/ 0 w 2078928"/>
              <a:gd name="connsiteY3" fmla="*/ 439368 h 439368"/>
              <a:gd name="connsiteX4" fmla="*/ 0 w 2078928"/>
              <a:gd name="connsiteY4" fmla="*/ 0 h 43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928" h="439368">
                <a:moveTo>
                  <a:pt x="0" y="0"/>
                </a:moveTo>
                <a:lnTo>
                  <a:pt x="2078928" y="0"/>
                </a:lnTo>
                <a:lnTo>
                  <a:pt x="2078928" y="439368"/>
                </a:lnTo>
                <a:lnTo>
                  <a:pt x="0" y="439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33020" rIns="49530" bIns="3302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7186633" y="4360323"/>
            <a:ext cx="4619437" cy="355994"/>
          </a:xfrm>
          <a:custGeom>
            <a:avLst/>
            <a:gdLst>
              <a:gd name="connsiteX0" fmla="*/ 0 w 1933403"/>
              <a:gd name="connsiteY0" fmla="*/ 0 h 355994"/>
              <a:gd name="connsiteX1" fmla="*/ 1933403 w 1933403"/>
              <a:gd name="connsiteY1" fmla="*/ 0 h 355994"/>
              <a:gd name="connsiteX2" fmla="*/ 1933403 w 1933403"/>
              <a:gd name="connsiteY2" fmla="*/ 355994 h 355994"/>
              <a:gd name="connsiteX3" fmla="*/ 0 w 1933403"/>
              <a:gd name="connsiteY3" fmla="*/ 355994 h 355994"/>
              <a:gd name="connsiteX4" fmla="*/ 0 w 1933403"/>
              <a:gd name="connsiteY4" fmla="*/ 0 h 35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03" h="355994">
                <a:moveTo>
                  <a:pt x="0" y="0"/>
                </a:moveTo>
                <a:lnTo>
                  <a:pt x="1933403" y="0"/>
                </a:lnTo>
                <a:lnTo>
                  <a:pt x="1933403" y="355994"/>
                </a:lnTo>
                <a:lnTo>
                  <a:pt x="0" y="355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defTabSz="533400">
              <a:lnSpc>
                <a:spcPts val="1100"/>
              </a:lnSpc>
              <a:spcBef>
                <a:spcPct val="0"/>
              </a:spcBef>
            </a:pPr>
            <a:r>
              <a:rPr lang="ru-RU" sz="1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.</a:t>
            </a:r>
            <a:endParaRPr lang="ru-RU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7096005" y="3110529"/>
            <a:ext cx="1933403" cy="853138"/>
          </a:xfrm>
          <a:custGeom>
            <a:avLst/>
            <a:gdLst>
              <a:gd name="connsiteX0" fmla="*/ 0 w 1933403"/>
              <a:gd name="connsiteY0" fmla="*/ 0 h 853138"/>
              <a:gd name="connsiteX1" fmla="*/ 1933403 w 1933403"/>
              <a:gd name="connsiteY1" fmla="*/ 0 h 853138"/>
              <a:gd name="connsiteX2" fmla="*/ 1933403 w 1933403"/>
              <a:gd name="connsiteY2" fmla="*/ 853138 h 853138"/>
              <a:gd name="connsiteX3" fmla="*/ 0 w 1933403"/>
              <a:gd name="connsiteY3" fmla="*/ 853138 h 853138"/>
              <a:gd name="connsiteX4" fmla="*/ 0 w 1933403"/>
              <a:gd name="connsiteY4" fmla="*/ 0 h 85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03" h="853138">
                <a:moveTo>
                  <a:pt x="0" y="0"/>
                </a:moveTo>
                <a:lnTo>
                  <a:pt x="1933403" y="0"/>
                </a:lnTo>
                <a:lnTo>
                  <a:pt x="1933403" y="853138"/>
                </a:lnTo>
                <a:lnTo>
                  <a:pt x="0" y="8531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9486855" y="3110529"/>
            <a:ext cx="2024866" cy="764363"/>
          </a:xfrm>
          <a:custGeom>
            <a:avLst/>
            <a:gdLst>
              <a:gd name="connsiteX0" fmla="*/ 0 w 1933403"/>
              <a:gd name="connsiteY0" fmla="*/ 0 h 764363"/>
              <a:gd name="connsiteX1" fmla="*/ 1933403 w 1933403"/>
              <a:gd name="connsiteY1" fmla="*/ 0 h 764363"/>
              <a:gd name="connsiteX2" fmla="*/ 1933403 w 1933403"/>
              <a:gd name="connsiteY2" fmla="*/ 764363 h 764363"/>
              <a:gd name="connsiteX3" fmla="*/ 0 w 1933403"/>
              <a:gd name="connsiteY3" fmla="*/ 764363 h 764363"/>
              <a:gd name="connsiteX4" fmla="*/ 0 w 1933403"/>
              <a:gd name="connsiteY4" fmla="*/ 0 h 76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03" h="764363">
                <a:moveTo>
                  <a:pt x="0" y="0"/>
                </a:moveTo>
                <a:lnTo>
                  <a:pt x="1933403" y="0"/>
                </a:lnTo>
                <a:lnTo>
                  <a:pt x="1933403" y="764363"/>
                </a:lnTo>
                <a:lnTo>
                  <a:pt x="0" y="7643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098774" y="5762245"/>
            <a:ext cx="827160" cy="632094"/>
          </a:xfrm>
        </p:spPr>
        <p:txBody>
          <a:bodyPr/>
          <a:lstStyle/>
          <a:p>
            <a:pPr algn="ctr">
              <a:defRPr/>
            </a:pPr>
            <a:fld id="{80C7158C-0BF7-4D17-9DA5-476EDBB8C12D}" type="slidenum">
              <a:rPr lang="ru-RU" smtClean="0"/>
              <a:pPr algn="ctr">
                <a:defRPr/>
              </a:pPr>
              <a:t>6</a:t>
            </a:fld>
            <a:endParaRPr lang="ru-RU" dirty="0"/>
          </a:p>
        </p:txBody>
      </p:sp>
      <p:sp>
        <p:nvSpPr>
          <p:cNvPr id="58" name="Полилиния: Фигура 5">
            <a:extLst>
              <a:ext uri="{FF2B5EF4-FFF2-40B4-BE49-F238E27FC236}">
                <a16:creationId xmlns:a16="http://schemas.microsoft.com/office/drawing/2014/main" xmlns="" id="{D91FB993-29E1-3DBD-8335-7970016F8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28581" y="1419876"/>
            <a:ext cx="3451654" cy="50962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олилиния: Фигура 5">
            <a:extLst>
              <a:ext uri="{FF2B5EF4-FFF2-40B4-BE49-F238E27FC236}">
                <a16:creationId xmlns:a16="http://schemas.microsoft.com/office/drawing/2014/main" xmlns="" id="{D91FB993-29E1-3DBD-8335-7970016F8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88586" y="1560778"/>
            <a:ext cx="3279759" cy="375457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>
              <a:defRPr lang="ru-RU"/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6" name="Полилиния 65"/>
          <p:cNvSpPr/>
          <p:nvPr/>
        </p:nvSpPr>
        <p:spPr>
          <a:xfrm>
            <a:off x="7186633" y="4735107"/>
            <a:ext cx="4619437" cy="355994"/>
          </a:xfrm>
          <a:custGeom>
            <a:avLst/>
            <a:gdLst>
              <a:gd name="connsiteX0" fmla="*/ 0 w 1933403"/>
              <a:gd name="connsiteY0" fmla="*/ 0 h 355994"/>
              <a:gd name="connsiteX1" fmla="*/ 1933403 w 1933403"/>
              <a:gd name="connsiteY1" fmla="*/ 0 h 355994"/>
              <a:gd name="connsiteX2" fmla="*/ 1933403 w 1933403"/>
              <a:gd name="connsiteY2" fmla="*/ 355994 h 355994"/>
              <a:gd name="connsiteX3" fmla="*/ 0 w 1933403"/>
              <a:gd name="connsiteY3" fmla="*/ 355994 h 355994"/>
              <a:gd name="connsiteX4" fmla="*/ 0 w 1933403"/>
              <a:gd name="connsiteY4" fmla="*/ 0 h 35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03" h="355994">
                <a:moveTo>
                  <a:pt x="0" y="0"/>
                </a:moveTo>
                <a:lnTo>
                  <a:pt x="1933403" y="0"/>
                </a:lnTo>
                <a:lnTo>
                  <a:pt x="1933403" y="355994"/>
                </a:lnTo>
                <a:lnTo>
                  <a:pt x="0" y="355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defTabSz="533400">
              <a:lnSpc>
                <a:spcPts val="1100"/>
              </a:lnSpc>
              <a:spcBef>
                <a:spcPct val="0"/>
              </a:spcBef>
            </a:pPr>
            <a:endParaRPr lang="ru-RU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6183" y="5007973"/>
            <a:ext cx="4610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/>
          </a:p>
        </p:txBody>
      </p:sp>
      <p:sp>
        <p:nvSpPr>
          <p:cNvPr id="19" name="Объект 6"/>
          <p:cNvSpPr>
            <a:spLocks noGrp="1"/>
          </p:cNvSpPr>
          <p:nvPr>
            <p:ph type="body" sz="half" idx="1"/>
          </p:nvPr>
        </p:nvSpPr>
        <p:spPr>
          <a:xfrm>
            <a:off x="914647" y="1213779"/>
            <a:ext cx="9955404" cy="4794667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2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Признаки трудовых отношений перечислены в Постановлении Пленума Верховного Суда Российской Федерации от 29.05.2018 N 15, в том числе: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sz="12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достижение сторонами соглашения о личном выполнении работником определенной, заранее обусловленной трудовой функции в интересах, под контролем и управлением работодателя;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подчинение 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работника действующим у работодателя правилам внутреннего трудового распорядка, графику работы (сменности</a:t>
            </a:r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);</a:t>
            </a:r>
          </a:p>
          <a:p>
            <a:pPr>
              <a:buFontTx/>
              <a:buChar char="-"/>
            </a:pPr>
            <a:endParaRPr lang="ru-RU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работодателем условий труда</a:t>
            </a:r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endParaRPr lang="ru-RU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выполнение 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работником трудовой функции за плату</a:t>
            </a:r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endParaRPr lang="ru-RU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устойчивый 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и стабильный характер этих отношений, подчиненность и зависимость труда</a:t>
            </a:r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endParaRPr lang="ru-RU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выполнение 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сотрудником работы </a:t>
            </a:r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только 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по определенной специальности, квалификации или должности</a:t>
            </a:r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endParaRPr lang="ru-RU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наличие 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дополнительных гарантий для работника, установленных законами, иными нормативными правовыми актами, регулирующими трудовые отношения.</a:t>
            </a:r>
          </a:p>
          <a:p>
            <a:pPr marL="0" indent="0" algn="ctr"/>
            <a:endParaRPr lang="ru-RU" sz="1200" b="1" i="1" u="sng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/>
            <a:r>
              <a:rPr lang="ru-RU" sz="1200" b="1" i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Письмо </a:t>
            </a:r>
            <a:r>
              <a:rPr lang="ru-RU" sz="12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ФНС России от 15.04.2022 N ЕА-4-15/4674</a:t>
            </a:r>
          </a:p>
          <a:p>
            <a:pPr>
              <a:buFontTx/>
              <a:buChar char="-"/>
            </a:pPr>
            <a:endParaRPr lang="ru-RU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96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1130" t="25809" r="36566" b="54815"/>
          <a:stretch/>
        </p:blipFill>
        <p:spPr>
          <a:xfrm>
            <a:off x="926305" y="2504510"/>
            <a:ext cx="1500188" cy="1328653"/>
          </a:xfrm>
          <a:prstGeom prst="hexagon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50684"/>
          <a:stretch/>
        </p:blipFill>
        <p:spPr>
          <a:xfrm>
            <a:off x="558800" y="484928"/>
            <a:ext cx="724582" cy="1268078"/>
          </a:xfrm>
          <a:prstGeom prst="rect">
            <a:avLst/>
          </a:prstGeom>
        </p:spPr>
      </p:pic>
      <p:sp>
        <p:nvSpPr>
          <p:cNvPr id="20" name="Полилиния: Фигура 5">
            <a:extLst>
              <a:ext uri="{FF2B5EF4-FFF2-40B4-BE49-F238E27FC236}">
                <a16:creationId xmlns:a16="http://schemas.microsoft.com/office/drawing/2014/main" xmlns="" id="{D91FB993-29E1-3DBD-8335-7970016F8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1068368" y="1069851"/>
            <a:ext cx="1245326" cy="1440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334D6A"/>
          </a:solidFill>
          <a:ln w="19050" cap="flat" cmpd="sng" algn="ctr">
            <a:solidFill>
              <a:srgbClr val="334D6A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sp>
        <p:nvSpPr>
          <p:cNvPr id="23" name="Полилиния: Фигура 5">
            <a:extLst>
              <a:ext uri="{FF2B5EF4-FFF2-40B4-BE49-F238E27FC236}">
                <a16:creationId xmlns:a16="http://schemas.microsoft.com/office/drawing/2014/main" xmlns="" id="{D91FB993-29E1-3DBD-8335-7970016F8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2244390" y="1754231"/>
            <a:ext cx="1245326" cy="1440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DC000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sp>
        <p:nvSpPr>
          <p:cNvPr id="24" name="Полилиния: Фигура 5">
            <a:extLst>
              <a:ext uri="{FF2B5EF4-FFF2-40B4-BE49-F238E27FC236}">
                <a16:creationId xmlns:a16="http://schemas.microsoft.com/office/drawing/2014/main" xmlns="" id="{D91FB993-29E1-3DBD-8335-7970016F8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2253818" y="3122992"/>
            <a:ext cx="1245326" cy="1440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7" name="Полилиния: Фигура 5">
            <a:extLst>
              <a:ext uri="{FF2B5EF4-FFF2-40B4-BE49-F238E27FC236}">
                <a16:creationId xmlns:a16="http://schemas.microsoft.com/office/drawing/2014/main" xmlns="" id="{D91FB993-29E1-3DBD-8335-7970016F8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4588059" y="3139670"/>
            <a:ext cx="1289394" cy="145071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sp>
        <p:nvSpPr>
          <p:cNvPr id="28" name="Полилиния: Фигура 5">
            <a:extLst>
              <a:ext uri="{FF2B5EF4-FFF2-40B4-BE49-F238E27FC236}">
                <a16:creationId xmlns:a16="http://schemas.microsoft.com/office/drawing/2014/main" xmlns="" id="{D91FB993-29E1-3DBD-8335-7970016F8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3436925" y="3828847"/>
            <a:ext cx="1245326" cy="1440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334D6A"/>
          </a:solidFill>
          <a:ln w="19050" cap="flat" cmpd="sng" algn="ctr">
            <a:solidFill>
              <a:srgbClr val="334D6A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sp>
        <p:nvSpPr>
          <p:cNvPr id="31" name="Полилиния: Фигура 5">
            <a:extLst>
              <a:ext uri="{FF2B5EF4-FFF2-40B4-BE49-F238E27FC236}">
                <a16:creationId xmlns:a16="http://schemas.microsoft.com/office/drawing/2014/main" xmlns="" id="{D91FB993-29E1-3DBD-8335-7970016F8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4585838" y="4518540"/>
            <a:ext cx="1283121" cy="1440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5A3C4"/>
          </a:solidFill>
          <a:ln w="19050" cap="flat" cmpd="sng" algn="ctr">
            <a:solidFill>
              <a:srgbClr val="85A3C4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sp>
        <p:nvSpPr>
          <p:cNvPr id="34" name="Полилиния: Фигура 5">
            <a:extLst>
              <a:ext uri="{FF2B5EF4-FFF2-40B4-BE49-F238E27FC236}">
                <a16:creationId xmlns:a16="http://schemas.microsoft.com/office/drawing/2014/main" xmlns="" id="{D91FB993-29E1-3DBD-8335-7970016F8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3459236" y="5179332"/>
            <a:ext cx="1245326" cy="1440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D8000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sp>
        <p:nvSpPr>
          <p:cNvPr id="36" name="Полилиния: Фигура 5">
            <a:extLst>
              <a:ext uri="{FF2B5EF4-FFF2-40B4-BE49-F238E27FC236}">
                <a16:creationId xmlns:a16="http://schemas.microsoft.com/office/drawing/2014/main" xmlns="" id="{D91FB993-29E1-3DBD-8335-7970016F8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2240036" y="380910"/>
            <a:ext cx="1245326" cy="1440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5A3C4"/>
          </a:solidFill>
          <a:ln w="19050" cap="flat" cmpd="sng" algn="ctr">
            <a:solidFill>
              <a:srgbClr val="85A3C4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/>
          <a:srcRect l="52361"/>
          <a:stretch/>
        </p:blipFill>
        <p:spPr>
          <a:xfrm>
            <a:off x="558799" y="1845002"/>
            <a:ext cx="702845" cy="126807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6"/>
          <a:srcRect b="52232"/>
          <a:stretch/>
        </p:blipFill>
        <p:spPr>
          <a:xfrm>
            <a:off x="4497879" y="5972865"/>
            <a:ext cx="1475360" cy="60573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/>
          <a:srcRect b="50269"/>
          <a:stretch/>
        </p:blipFill>
        <p:spPr>
          <a:xfrm>
            <a:off x="6881552" y="5973365"/>
            <a:ext cx="1475360" cy="63063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/>
          <a:srcRect t="16950"/>
          <a:stretch/>
        </p:blipFill>
        <p:spPr>
          <a:xfrm>
            <a:off x="941768" y="0"/>
            <a:ext cx="1469263" cy="1053139"/>
          </a:xfrm>
          <a:prstGeom prst="rect">
            <a:avLst/>
          </a:prstGeom>
        </p:spPr>
      </p:pic>
      <p:sp>
        <p:nvSpPr>
          <p:cNvPr id="35" name="Полилиния: Фигура 5">
            <a:extLst>
              <a:ext uri="{FF2B5EF4-FFF2-40B4-BE49-F238E27FC236}">
                <a16:creationId xmlns:a16="http://schemas.microsoft.com/office/drawing/2014/main" xmlns="" id="{D91FB993-29E1-3DBD-8335-7970016F8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5798434" y="5175857"/>
            <a:ext cx="1289396" cy="146584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008DCD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sp>
        <p:nvSpPr>
          <p:cNvPr id="42" name="Полилиния: Фигура 5">
            <a:extLst>
              <a:ext uri="{FF2B5EF4-FFF2-40B4-BE49-F238E27FC236}">
                <a16:creationId xmlns:a16="http://schemas.microsoft.com/office/drawing/2014/main" xmlns="" id="{D91FB993-29E1-3DBD-8335-7970016F8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3459236" y="5179332"/>
            <a:ext cx="1245326" cy="1440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DC0005"/>
          </a:solidFill>
          <a:ln w="19050" cap="flat" cmpd="sng" algn="ctr">
            <a:solidFill>
              <a:srgbClr val="D8000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sp>
        <p:nvSpPr>
          <p:cNvPr id="44" name="Заголовок 23">
            <a:extLst>
              <a:ext uri="{FF2B5EF4-FFF2-40B4-BE49-F238E27FC236}">
                <a16:creationId xmlns:a16="http://schemas.microsoft.com/office/drawing/2014/main" xmlns="" id="{AD2C8D04-263D-9589-1CFF-A5968D7C33D7}"/>
              </a:ext>
            </a:extLst>
          </p:cNvPr>
          <p:cNvSpPr txBox="1">
            <a:spLocks/>
          </p:cNvSpPr>
          <p:nvPr/>
        </p:nvSpPr>
        <p:spPr>
          <a:xfrm>
            <a:off x="5548133" y="1901564"/>
            <a:ext cx="594595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cxnSp>
        <p:nvCxnSpPr>
          <p:cNvPr id="45" name="Straight Connector 5">
            <a:extLst>
              <a:ext uri="{FF2B5EF4-FFF2-40B4-BE49-F238E27FC236}">
                <a16:creationId xmlns:a16="http://schemas.microsoft.com/office/drawing/2014/main" xmlns="" id="{C907D87F-5800-A56F-8F81-98D8F4F47C31}"/>
              </a:ext>
            </a:extLst>
          </p:cNvPr>
          <p:cNvCxnSpPr>
            <a:cxnSpLocks/>
          </p:cNvCxnSpPr>
          <p:nvPr/>
        </p:nvCxnSpPr>
        <p:spPr>
          <a:xfrm rot="5400000">
            <a:off x="8567556" y="283602"/>
            <a:ext cx="0" cy="5868000"/>
          </a:xfrm>
          <a:prstGeom prst="line">
            <a:avLst/>
          </a:prstGeom>
          <a:ln w="19050">
            <a:solidFill>
              <a:srgbClr val="3F5A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/>
          <a:stretch/>
        </p:blipFill>
        <p:spPr>
          <a:xfrm>
            <a:off x="3343275" y="2536217"/>
            <a:ext cx="1419237" cy="1243762"/>
          </a:xfrm>
          <a:prstGeom prst="hexagon">
            <a:avLst/>
          </a:prstGeom>
        </p:spPr>
      </p:pic>
      <p:sp>
        <p:nvSpPr>
          <p:cNvPr id="47" name="Текст 24">
            <a:extLst>
              <a:ext uri="{FF2B5EF4-FFF2-40B4-BE49-F238E27FC236}">
                <a16:creationId xmlns:a16="http://schemas.microsoft.com/office/drawing/2014/main" xmlns="" id="{B993E4D5-4AD0-4740-096D-6822944C8FF6}"/>
              </a:ext>
            </a:extLst>
          </p:cNvPr>
          <p:cNvSpPr txBox="1">
            <a:spLocks/>
          </p:cNvSpPr>
          <p:nvPr/>
        </p:nvSpPr>
        <p:spPr>
          <a:xfrm>
            <a:off x="8356912" y="6087165"/>
            <a:ext cx="3636000" cy="669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600" b="1" dirty="0">
              <a:gradFill flip="none" rotWithShape="1">
                <a:gsLst>
                  <a:gs pos="73000">
                    <a:srgbClr val="002060"/>
                  </a:gs>
                  <a:gs pos="30000">
                    <a:srgbClr val="0068A8"/>
                  </a:gs>
                  <a:gs pos="1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1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0308133F-90EF-4DEC-BD08-F282480E2618}" vid="{FC141E00-58C8-475A-B9BA-7D9A08923BF6}"/>
    </a:ext>
  </a:extLst>
</a:theme>
</file>

<file path=ppt/theme/theme2.xml><?xml version="1.0" encoding="utf-8"?>
<a:theme xmlns:a="http://schemas.openxmlformats.org/drawingml/2006/main" name="9_Present_FNS2012_A4">
  <a:themeElements>
    <a:clrScheme name="1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2407</TotalTime>
  <Words>984</Words>
  <Application>Microsoft Office PowerPoint</Application>
  <PresentationFormat>Широкоэкранный</PresentationFormat>
  <Paragraphs>153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Calibri</vt:lpstr>
      <vt:lpstr>Georgia</vt:lpstr>
      <vt:lpstr>Golos Text</vt:lpstr>
      <vt:lpstr>Roboto Condensed</vt:lpstr>
      <vt:lpstr>Times New Roman</vt:lpstr>
      <vt:lpstr>Wingdings</vt:lpstr>
      <vt:lpstr>Тема1</vt:lpstr>
      <vt:lpstr>9_Present_FNS2012_A4</vt:lpstr>
      <vt:lpstr>Юридическая и налоговая ответственность. Риски выявления схем уклонения от уплаты налогов и занижения налогооблагаемой базы </vt:lpstr>
      <vt:lpstr>     Плательщики налога на профессиональный доход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по НДС для налогоплательщиков, применяющих УСН</dc:title>
  <dc:creator>Шефер Лидия Сергеевна</dc:creator>
  <cp:lastModifiedBy>Дудукина Екатерина Николаевна</cp:lastModifiedBy>
  <cp:revision>76</cp:revision>
  <cp:lastPrinted>2026-01-28T14:46:00Z</cp:lastPrinted>
  <dcterms:created xsi:type="dcterms:W3CDTF">2026-01-21T07:47:24Z</dcterms:created>
  <dcterms:modified xsi:type="dcterms:W3CDTF">2026-02-25T06:49:41Z</dcterms:modified>
</cp:coreProperties>
</file>