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0" r:id="rId4"/>
    <p:sldId id="257" r:id="rId5"/>
    <p:sldId id="259" r:id="rId6"/>
    <p:sldId id="258" r:id="rId7"/>
    <p:sldId id="268" r:id="rId8"/>
    <p:sldId id="269" r:id="rId9"/>
    <p:sldId id="270" r:id="rId10"/>
    <p:sldId id="267" r:id="rId11"/>
    <p:sldId id="271" r:id="rId12"/>
    <p:sldId id="273" r:id="rId13"/>
    <p:sldId id="272" r:id="rId14"/>
    <p:sldId id="274" r:id="rId15"/>
    <p:sldId id="275" r:id="rId16"/>
    <p:sldId id="277" r:id="rId17"/>
    <p:sldId id="278" r:id="rId18"/>
    <p:sldId id="279" r:id="rId19"/>
    <p:sldId id="280" r:id="rId20"/>
    <p:sldId id="281" r:id="rId21"/>
    <p:sldId id="282" r:id="rId22"/>
  </p:sldIdLst>
  <p:sldSz cx="20104100" cy="11309350"/>
  <p:notesSz cx="20104100" cy="11309350"/>
  <p:defaultTextStyle>
    <a:defPPr>
      <a:defRPr/>
    </a:defPPr>
  </p:defaultTextStyle>
  <p:extLst>
    <p:ext uri="{EFAFB233-063F-42B5-8137-9DF3F51BA10A}">
      <p15:sldGuideLst xmlns:p15="http://schemas.microsoft.com/office/powerpoint/2012/main">
        <p15:guide id="1" orient="horz" pos="2878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6" d="100"/>
          <a:sy n="66" d="100"/>
        </p:scale>
        <p:origin x="642" y="90"/>
      </p:cViewPr>
      <p:guideLst>
        <p:guide orient="horz" pos="2878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PhAnim="0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 bwMode="auto"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 bwMode="auto"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PhAnim="0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PhAnim="0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 bwMode="auto"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 bwMode="auto"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PhAnim="0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PhAnim="0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" y="0"/>
            <a:ext cx="20101185" cy="113093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 bwMode="auto">
          <a:xfrm>
            <a:off x="644164" y="2454274"/>
            <a:ext cx="11125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90204" pitchFamily="34" charset="0"/>
              </a:rPr>
              <a:t>МОСКОВСКИЙ РИЭЛТОРСКИЙ ФОРУМ 2026</a:t>
            </a:r>
            <a:endParaRPr lang="ru-RU" sz="80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9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4770111" y="2623912"/>
            <a:ext cx="3268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Тема выступления: </a:t>
            </a:r>
            <a:endParaRPr lang="ru-RU" sz="2400" dirty="0">
              <a:solidFill>
                <a:schemeClr val="bg1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4770111" y="3368675"/>
            <a:ext cx="3968739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en-US" sz="2400" dirty="0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Развитие команды. Реальная практика от руководителя агентства недвижимости “Верона”</a:t>
            </a:r>
            <a:endParaRPr lang="ru-RU" altLang="en-US" sz="2400" dirty="0">
              <a:solidFill>
                <a:schemeClr val="bg1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 bwMode="auto">
          <a:xfrm>
            <a:off x="14166861" y="2530475"/>
            <a:ext cx="0" cy="236219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 bwMode="auto">
          <a:xfrm>
            <a:off x="14090657" y="2702343"/>
            <a:ext cx="152408" cy="15240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: скругленные углы 25"/>
          <p:cNvSpPr/>
          <p:nvPr/>
        </p:nvSpPr>
        <p:spPr bwMode="auto">
          <a:xfrm>
            <a:off x="15485874" y="548464"/>
            <a:ext cx="3824475" cy="686611"/>
          </a:xfrm>
          <a:prstGeom prst="roundRect">
            <a:avLst>
              <a:gd name="adj" fmla="val 9427"/>
            </a:avLst>
          </a:prstGeom>
          <a:solidFill>
            <a:srgbClr val="FFFFFF">
              <a:alpha val="20000"/>
            </a:srgbClr>
          </a:solidFill>
          <a:ln w="9525">
            <a:solidFill>
              <a:srgbClr val="FFFFFF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400" b="1" dirty="0">
                <a:latin typeface="Arial" panose="020B0604020202090204" pitchFamily="34" charset="0"/>
                <a:cs typeface="Arial" panose="020B0604020202090204" pitchFamily="34" charset="0"/>
              </a:rPr>
              <a:t>26-27 февраля 2026</a:t>
            </a:r>
            <a:endParaRPr lang="ru-RU" sz="2400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0" y="396"/>
            <a:ext cx="20104100" cy="11308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20197"/>
          <a:stretch>
            <a:fillRect/>
          </a:stretch>
        </p:blipFill>
        <p:spPr>
          <a:xfrm>
            <a:off x="450850" y="1616075"/>
            <a:ext cx="19218910" cy="90322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0" y="396"/>
            <a:ext cx="20104100" cy="11308556"/>
          </a:xfrm>
          <a:prstGeom prst="rect">
            <a:avLst/>
          </a:prstGeom>
        </p:spPr>
      </p:pic>
      <p:sp>
        <p:nvSpPr>
          <p:cNvPr id="21" name="Заголовок 20"/>
          <p:cNvSpPr>
            <a:spLocks noGrp="1"/>
          </p:cNvSpPr>
          <p:nvPr>
            <p:ph type="ctrTitle"/>
          </p:nvPr>
        </p:nvSpPr>
        <p:spPr bwMode="auto">
          <a:xfrm>
            <a:off x="374650" y="2225675"/>
            <a:ext cx="19175095" cy="676910"/>
          </a:xfrm>
        </p:spPr>
        <p:txBody>
          <a:bodyPr wrap="square"/>
          <a:lstStyle/>
          <a:p>
            <a:pPr algn="ctr">
              <a:defRPr/>
            </a:pPr>
            <a:r>
              <a:rPr lang="ru-RU" sz="4400" b="1">
                <a:highlight>
                  <a:srgbClr val="FF0000"/>
                </a:highlight>
              </a:rPr>
              <a:t>КРАСНЫЕ</a:t>
            </a:r>
            <a:endParaRPr lang="ru-RU" sz="4400" b="1">
              <a:highlight>
                <a:srgbClr val="FF0000"/>
              </a:highlight>
            </a:endParaRPr>
          </a:p>
        </p:txBody>
      </p:sp>
      <p:sp>
        <p:nvSpPr>
          <p:cNvPr id="7" name="Заголовок 6"/>
          <p:cNvSpPr>
            <a:spLocks noGrp="1"/>
          </p:cNvSpPr>
          <p:nvPr/>
        </p:nvSpPr>
        <p:spPr bwMode="auto">
          <a:xfrm>
            <a:off x="1022985" y="3292475"/>
            <a:ext cx="18058130" cy="72021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en-US" sz="3600" b="1"/>
              <a:t>Ценности: </a:t>
            </a:r>
            <a:r>
              <a:rPr lang="en-US" altLang="en-US" sz="3600"/>
              <a:t>власть, значимость, драйв, вызов, результат, победа</a:t>
            </a:r>
            <a:endParaRPr lang="en-US" altLang="en-US" sz="3600"/>
          </a:p>
          <a:p>
            <a:pPr algn="l">
              <a:defRPr/>
            </a:pPr>
            <a:endParaRPr lang="en-US" altLang="en-US" sz="3600"/>
          </a:p>
          <a:p>
            <a:pPr algn="l">
              <a:defRPr/>
            </a:pPr>
            <a:r>
              <a:rPr lang="en-US" altLang="en-US" sz="3600" b="1"/>
              <a:t>Характеристики:</a:t>
            </a:r>
            <a:r>
              <a:rPr lang="en-US" altLang="en-US" sz="3600"/>
              <a:t> азартный, соперничающий, целеустремленный, решительный; стратегически мыслящий; комфортно чувствует себя в сложных изменяющихся условиях; предпочитает активный отдых; одевается так, как считает нужным; дерзкий, прямолинейный, нетерпеливый, иногда бестактный;</a:t>
            </a:r>
            <a:endParaRPr lang="en-US" altLang="en-US" sz="3600"/>
          </a:p>
          <a:p>
            <a:pPr algn="l">
              <a:defRPr/>
            </a:pPr>
            <a:endParaRPr lang="en-US" altLang="en-US" sz="3600"/>
          </a:p>
          <a:p>
            <a:pPr algn="l">
              <a:defRPr/>
            </a:pPr>
            <a:r>
              <a:rPr lang="en-US" altLang="en-US" sz="3600" b="1"/>
              <a:t>В общении</a:t>
            </a:r>
            <a:r>
              <a:rPr lang="en-US" altLang="en-US" sz="3600"/>
              <a:t> стремится доминировать, выделится, показать себя, любит указывать другим, но при условии </a:t>
            </a:r>
            <a:r>
              <a:rPr lang="" altLang="en-US" sz="3600"/>
              <a:t>«</a:t>
            </a:r>
            <a:r>
              <a:rPr lang="en-US" altLang="en-US" sz="3600"/>
              <a:t>сильного руководства</a:t>
            </a:r>
            <a:r>
              <a:rPr lang="" altLang="en-US" sz="3600"/>
              <a:t>»</a:t>
            </a:r>
            <a:r>
              <a:rPr lang="en-US" altLang="en-US" sz="3600"/>
              <a:t> хорошо чувствует субординацию; сильное, напористое рукопожатие, прямой контакт глаз; выразительная речь.</a:t>
            </a:r>
            <a:endParaRPr lang="en-US" altLang="en-US" sz="3600"/>
          </a:p>
          <a:p>
            <a:pPr algn="l">
              <a:defRPr/>
            </a:pPr>
            <a:endParaRPr lang="en-US" altLang="en-US" sz="3600" b="1"/>
          </a:p>
          <a:p>
            <a:pPr algn="l">
              <a:defRPr/>
            </a:pPr>
            <a:r>
              <a:rPr lang="en-US" altLang="en-US" sz="3600" b="1"/>
              <a:t>Мотиваторы:</a:t>
            </a:r>
            <a:r>
              <a:rPr lang="en-US" altLang="en-US" sz="3600"/>
              <a:t> власть и перспективы карьерного роста, полномочия, свобода действий, деньги, соревнование, разнообразие задач, их эксклюзивность</a:t>
            </a:r>
            <a:endParaRPr lang="en-US" altLang="en-US" sz="3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0" y="396"/>
            <a:ext cx="20104100" cy="11308556"/>
          </a:xfrm>
          <a:prstGeom prst="rect">
            <a:avLst/>
          </a:prstGeom>
        </p:spPr>
      </p:pic>
      <p:sp>
        <p:nvSpPr>
          <p:cNvPr id="21" name="Заголовок 20"/>
          <p:cNvSpPr>
            <a:spLocks noGrp="1"/>
          </p:cNvSpPr>
          <p:nvPr>
            <p:ph type="ctrTitle"/>
          </p:nvPr>
        </p:nvSpPr>
        <p:spPr bwMode="auto">
          <a:xfrm>
            <a:off x="374650" y="2149475"/>
            <a:ext cx="19175095" cy="676910"/>
          </a:xfrm>
        </p:spPr>
        <p:txBody>
          <a:bodyPr wrap="square"/>
          <a:lstStyle/>
          <a:p>
            <a:pPr algn="ctr">
              <a:defRPr/>
            </a:pPr>
            <a:r>
              <a:rPr lang="ru-RU" sz="4400" b="1">
                <a:highlight>
                  <a:srgbClr val="FFFF00"/>
                </a:highlight>
              </a:rPr>
              <a:t>ЖЁЛТЫЕ</a:t>
            </a:r>
            <a:endParaRPr lang="ru-RU" sz="4400" b="1">
              <a:highlight>
                <a:srgbClr val="FFFF00"/>
              </a:highlight>
            </a:endParaRPr>
          </a:p>
        </p:txBody>
      </p:sp>
      <p:sp>
        <p:nvSpPr>
          <p:cNvPr id="7" name="Заголовок 6"/>
          <p:cNvSpPr>
            <a:spLocks noGrp="1"/>
          </p:cNvSpPr>
          <p:nvPr/>
        </p:nvSpPr>
        <p:spPr bwMode="auto">
          <a:xfrm>
            <a:off x="1022985" y="3292475"/>
            <a:ext cx="18638520" cy="77558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en-US" sz="3600" b="1"/>
              <a:t>Ценности:</a:t>
            </a:r>
            <a:r>
              <a:rPr lang="en-US" altLang="en-US" sz="3600"/>
              <a:t> безопасность, предсказуемость, статус-кво.</a:t>
            </a:r>
            <a:endParaRPr lang="en-US" altLang="en-US" sz="3600"/>
          </a:p>
          <a:p>
            <a:pPr algn="l">
              <a:defRPr/>
            </a:pPr>
            <a:endParaRPr lang="en-US" altLang="en-US" sz="3600"/>
          </a:p>
          <a:p>
            <a:pPr algn="l">
              <a:defRPr/>
            </a:pPr>
            <a:r>
              <a:rPr lang="en-US" altLang="en-US" sz="3600" b="1"/>
              <a:t>Характеристики:</a:t>
            </a:r>
            <a:r>
              <a:rPr lang="en-US" altLang="en-US" sz="3600"/>
              <a:t> последовательный, осторожный, терпеливый, обстоятельный, стабильный, надежный; осмотрительный, не любит перемены; упорный, внимательный, организованный, глубокий; предпочитает удобную, комфортную одежду.</a:t>
            </a:r>
            <a:endParaRPr lang="en-US" altLang="en-US" sz="3600"/>
          </a:p>
          <a:p>
            <a:pPr algn="l">
              <a:defRPr/>
            </a:pPr>
            <a:endParaRPr lang="en-US" altLang="en-US" sz="3600"/>
          </a:p>
          <a:p>
            <a:pPr algn="l">
              <a:defRPr/>
            </a:pPr>
            <a:r>
              <a:rPr lang="en-US" altLang="en-US" sz="3600" b="1"/>
              <a:t>В общении</a:t>
            </a:r>
            <a:r>
              <a:rPr lang="en-US" altLang="en-US" sz="3600"/>
              <a:t> мягкий, спокойный, учтивый, доброжелательный, чуткий; подстраивается под собеседника; не умеет отказывать; искреннее рукопожатие, теплый, дружественный контакт глаз</a:t>
            </a:r>
            <a:endParaRPr lang="en-US" altLang="en-US" sz="3600"/>
          </a:p>
          <a:p>
            <a:pPr algn="l">
              <a:defRPr/>
            </a:pPr>
            <a:endParaRPr lang="en-US" altLang="en-US" sz="3600"/>
          </a:p>
          <a:p>
            <a:pPr algn="l">
              <a:defRPr/>
            </a:pPr>
            <a:r>
              <a:rPr lang="en-US" altLang="en-US" sz="3600" b="1"/>
              <a:t>Мотиваторы:</a:t>
            </a:r>
            <a:r>
              <a:rPr lang="en-US" altLang="en-US" sz="3600"/>
              <a:t> признание его лояльности, защищенность, размеренность, безопасность, стабильность, предсказуемость; возможность быть частью команды, хорошие отношения в коллективе; глубокая специализация в избранной области</a:t>
            </a:r>
            <a:endParaRPr lang="en-US" altLang="en-US" sz="3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0" y="396"/>
            <a:ext cx="20104100" cy="11308556"/>
          </a:xfrm>
          <a:prstGeom prst="rect">
            <a:avLst/>
          </a:prstGeom>
        </p:spPr>
      </p:pic>
      <p:sp>
        <p:nvSpPr>
          <p:cNvPr id="21" name="Заголовок 20"/>
          <p:cNvSpPr>
            <a:spLocks noGrp="1"/>
          </p:cNvSpPr>
          <p:nvPr>
            <p:ph type="ctrTitle"/>
          </p:nvPr>
        </p:nvSpPr>
        <p:spPr bwMode="auto">
          <a:xfrm>
            <a:off x="374650" y="2149475"/>
            <a:ext cx="19175095" cy="676910"/>
          </a:xfrm>
        </p:spPr>
        <p:txBody>
          <a:bodyPr wrap="square"/>
          <a:lstStyle/>
          <a:p>
            <a:pPr algn="ctr">
              <a:defRPr/>
            </a:pPr>
            <a:r>
              <a:rPr lang="ru-RU" sz="4400" b="1">
                <a:solidFill>
                  <a:schemeClr val="bg1"/>
                </a:solidFill>
                <a:highlight>
                  <a:srgbClr val="0000FF"/>
                </a:highlight>
              </a:rPr>
              <a:t>СИНИЕ</a:t>
            </a:r>
            <a:endParaRPr lang="ru-RU" sz="4400" b="1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7" name="Заголовок 6"/>
          <p:cNvSpPr>
            <a:spLocks noGrp="1"/>
          </p:cNvSpPr>
          <p:nvPr/>
        </p:nvSpPr>
        <p:spPr bwMode="auto">
          <a:xfrm>
            <a:off x="1022985" y="3292475"/>
            <a:ext cx="18638520" cy="77558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en-US" sz="3600" b="1"/>
              <a:t>Ценности:</a:t>
            </a:r>
            <a:r>
              <a:rPr lang="en-US" altLang="en-US" sz="3600"/>
              <a:t> логика, система, стандарты, правила, факты.</a:t>
            </a:r>
            <a:endParaRPr lang="en-US" altLang="en-US" sz="3600"/>
          </a:p>
          <a:p>
            <a:pPr algn="l">
              <a:defRPr/>
            </a:pPr>
            <a:endParaRPr lang="en-US" altLang="en-US" sz="3600"/>
          </a:p>
          <a:p>
            <a:pPr algn="l">
              <a:defRPr/>
            </a:pPr>
            <a:r>
              <a:rPr lang="en-US" altLang="en-US" sz="3600" b="1"/>
              <a:t>Характеристики:</a:t>
            </a:r>
            <a:r>
              <a:rPr lang="en-US" altLang="en-US" sz="3600"/>
              <a:t> дисциплинированность, практичность, точность, четкость, собранность, аккуратность, принципиальность, стратегическое мышление; одевается элегантно и аккуратно, но консервативно;</a:t>
            </a:r>
            <a:endParaRPr lang="en-US" altLang="en-US" sz="3600"/>
          </a:p>
          <a:p>
            <a:pPr algn="l">
              <a:defRPr/>
            </a:pPr>
            <a:endParaRPr lang="en-US" altLang="en-US" sz="3600"/>
          </a:p>
          <a:p>
            <a:pPr algn="l">
              <a:defRPr/>
            </a:pPr>
            <a:r>
              <a:rPr lang="en-US" altLang="en-US" sz="3600" b="1"/>
              <a:t>В общении</a:t>
            </a:r>
            <a:r>
              <a:rPr lang="en-US" altLang="en-US" sz="3600"/>
              <a:t> подчеркнуто вежливый, корректный, дипломатичный; замкнутый (общается только по необходимости), иногда занудный; его трудно обмануть, т.к. он никому не доверяет; осторожно относится к проявлению чувств, сдержан в жестах; ненавязчивое краткое рукопожатие, склонен избегать длительного контакта глаз</a:t>
            </a:r>
            <a:endParaRPr lang="en-US" altLang="en-US" sz="3600"/>
          </a:p>
          <a:p>
            <a:pPr algn="l">
              <a:defRPr/>
            </a:pPr>
            <a:endParaRPr lang="en-US" altLang="en-US" sz="3600"/>
          </a:p>
          <a:p>
            <a:pPr algn="l">
              <a:defRPr/>
            </a:pPr>
            <a:r>
              <a:rPr lang="en-US" altLang="en-US" sz="3600" b="1"/>
              <a:t>Мотиваторы:</a:t>
            </a:r>
            <a:r>
              <a:rPr lang="en-US" altLang="en-US" sz="3600"/>
              <a:t> структурированная рабочая среда, стабильность, значимость выполняемой работы, признание их правоты и профессионализма, карьерный рост, доступ к информации, факты</a:t>
            </a:r>
            <a:endParaRPr lang="en-US" altLang="en-US" sz="3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0" y="396"/>
            <a:ext cx="20104100" cy="11308556"/>
          </a:xfrm>
          <a:prstGeom prst="rect">
            <a:avLst/>
          </a:prstGeom>
        </p:spPr>
      </p:pic>
      <p:sp>
        <p:nvSpPr>
          <p:cNvPr id="21" name="Заголовок 20"/>
          <p:cNvSpPr>
            <a:spLocks noGrp="1"/>
          </p:cNvSpPr>
          <p:nvPr>
            <p:ph type="ctrTitle"/>
          </p:nvPr>
        </p:nvSpPr>
        <p:spPr bwMode="auto">
          <a:xfrm>
            <a:off x="374650" y="1997075"/>
            <a:ext cx="19175095" cy="676910"/>
          </a:xfrm>
        </p:spPr>
        <p:txBody>
          <a:bodyPr wrap="square"/>
          <a:lstStyle/>
          <a:p>
            <a:pPr algn="ctr">
              <a:defRPr/>
            </a:pPr>
            <a:r>
              <a:rPr lang="ru-RU" sz="4400" b="1">
                <a:solidFill>
                  <a:schemeClr val="bg1"/>
                </a:solidFill>
                <a:highlight>
                  <a:srgbClr val="008000"/>
                </a:highlight>
              </a:rPr>
              <a:t>ЗЕЛЁНЫЕ</a:t>
            </a:r>
            <a:endParaRPr lang="ru-RU" sz="4400" b="1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sp>
        <p:nvSpPr>
          <p:cNvPr id="7" name="Заголовок 6"/>
          <p:cNvSpPr>
            <a:spLocks noGrp="1"/>
          </p:cNvSpPr>
          <p:nvPr/>
        </p:nvSpPr>
        <p:spPr bwMode="auto">
          <a:xfrm>
            <a:off x="374650" y="2835275"/>
            <a:ext cx="19253200" cy="83102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en-US" sz="3600" b="1"/>
              <a:t>Ценности:</a:t>
            </a:r>
            <a:r>
              <a:rPr lang="en-US" altLang="en-US" sz="3600"/>
              <a:t> люди, идеи, общение, позитивная атмосфера.</a:t>
            </a:r>
            <a:endParaRPr lang="en-US" altLang="en-US" sz="3600"/>
          </a:p>
          <a:p>
            <a:pPr algn="l">
              <a:defRPr/>
            </a:pPr>
            <a:endParaRPr lang="en-US" altLang="en-US" sz="3600"/>
          </a:p>
          <a:p>
            <a:pPr algn="l">
              <a:defRPr/>
            </a:pPr>
            <a:r>
              <a:rPr lang="en-US" altLang="en-US" sz="3600" b="1"/>
              <a:t>Характеристики: </a:t>
            </a:r>
            <a:r>
              <a:rPr lang="en-US" altLang="en-US" sz="3600"/>
              <a:t>обаятельный, оптимистичный, открытый, общительный, эмоциональный, позитивный, сочувствующий, дружелюбный; творческий, нестандартный, обожает все новое, </a:t>
            </a:r>
            <a:r>
              <a:rPr lang="" altLang="en-US" sz="3600"/>
              <a:t>«</a:t>
            </a:r>
            <a:r>
              <a:rPr lang="en-US" altLang="en-US" sz="3600"/>
              <a:t>генератор идей</a:t>
            </a:r>
            <a:r>
              <a:rPr lang="" altLang="en-US" sz="3600"/>
              <a:t>»</a:t>
            </a:r>
            <a:r>
              <a:rPr lang="en-US" altLang="en-US" sz="3600"/>
              <a:t>; знает чего хочет от жизни; модно одевается, любит украшения;</a:t>
            </a:r>
            <a:endParaRPr lang="en-US" altLang="en-US" sz="3600"/>
          </a:p>
          <a:p>
            <a:pPr algn="l">
              <a:defRPr/>
            </a:pPr>
            <a:endParaRPr lang="en-US" altLang="en-US" sz="3600"/>
          </a:p>
          <a:p>
            <a:pPr algn="l">
              <a:defRPr/>
            </a:pPr>
            <a:r>
              <a:rPr lang="en-US" altLang="en-US" sz="3600" b="1"/>
              <a:t>В общении</a:t>
            </a:r>
            <a:r>
              <a:rPr lang="en-US" altLang="en-US" sz="3600"/>
              <a:t> проявляет энтузиазм, увлеченность, много и активно жестикулирует (из-за чего может казаться поверхностным и импульсивным); предпочитает находиться среди людей, хороший рассказчик, </a:t>
            </a:r>
            <a:r>
              <a:rPr lang="" altLang="en-US" sz="3600"/>
              <a:t>«</a:t>
            </a:r>
            <a:r>
              <a:rPr lang="en-US" altLang="en-US" sz="3600"/>
              <a:t>душа</a:t>
            </a:r>
            <a:r>
              <a:rPr lang="" altLang="en-US" sz="3600"/>
              <a:t>»</a:t>
            </a:r>
            <a:r>
              <a:rPr lang="en-US" altLang="en-US" sz="3600"/>
              <a:t> коллектива; длительное дружелюбное рукопожатие, частый и доброжелательный контакт глаз</a:t>
            </a:r>
            <a:endParaRPr lang="en-US" altLang="en-US" sz="3600"/>
          </a:p>
          <a:p>
            <a:pPr algn="l">
              <a:defRPr/>
            </a:pPr>
            <a:endParaRPr lang="en-US" altLang="en-US" sz="3600"/>
          </a:p>
          <a:p>
            <a:pPr algn="l">
              <a:defRPr/>
            </a:pPr>
            <a:r>
              <a:rPr lang="en-US" altLang="en-US" sz="3600" b="1"/>
              <a:t>Мотиваторы: </a:t>
            </a:r>
            <a:r>
              <a:rPr lang="en-US" altLang="en-US" sz="3600"/>
              <a:t>признание и популярность, (внимание и одобрение других людей), партнерство, контакты, связи, деньги (как средство обеспечения стиля жизни), антураж, нестандартные задачи, возможность творчества</a:t>
            </a:r>
            <a:endParaRPr lang="en-US" altLang="en-US" sz="3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20104100" cy="11308556"/>
          </a:xfrm>
          <a:prstGeom prst="rect">
            <a:avLst/>
          </a:prstGeom>
        </p:spPr>
      </p:pic>
      <p:sp>
        <p:nvSpPr>
          <p:cNvPr id="21" name="Заголовок 20"/>
          <p:cNvSpPr>
            <a:spLocks noGrp="1"/>
          </p:cNvSpPr>
          <p:nvPr>
            <p:ph type="ctrTitle"/>
          </p:nvPr>
        </p:nvSpPr>
        <p:spPr bwMode="auto">
          <a:xfrm>
            <a:off x="374650" y="2454275"/>
            <a:ext cx="19175095" cy="676910"/>
          </a:xfrm>
        </p:spPr>
        <p:txBody>
          <a:bodyPr wrap="square"/>
          <a:lstStyle/>
          <a:p>
            <a:pPr algn="ctr">
              <a:defRPr/>
            </a:pPr>
            <a:r>
              <a:rPr lang="ru-RU" sz="4400" b="1"/>
              <a:t>КАКОГО ТЫ ЦВЕТА?</a:t>
            </a:r>
            <a:endParaRPr lang="ru-RU" sz="4400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75450" y="3597275"/>
            <a:ext cx="6110605" cy="67443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0" y="396"/>
            <a:ext cx="20104100" cy="11308556"/>
          </a:xfrm>
          <a:prstGeom prst="rect">
            <a:avLst/>
          </a:prstGeom>
        </p:spPr>
      </p:pic>
      <p:sp>
        <p:nvSpPr>
          <p:cNvPr id="21" name="Заголовок 20"/>
          <p:cNvSpPr>
            <a:spLocks noGrp="1"/>
          </p:cNvSpPr>
          <p:nvPr>
            <p:ph type="ctrTitle"/>
          </p:nvPr>
        </p:nvSpPr>
        <p:spPr bwMode="auto">
          <a:xfrm>
            <a:off x="374650" y="2454275"/>
            <a:ext cx="19175095" cy="676910"/>
          </a:xfrm>
        </p:spPr>
        <p:txBody>
          <a:bodyPr wrap="square"/>
          <a:lstStyle/>
          <a:p>
            <a:pPr algn="ctr">
              <a:defRPr/>
            </a:pPr>
            <a:r>
              <a:rPr lang="ru-RU" sz="4400" b="1"/>
              <a:t>ПИРАМИДА МАСЛОУ</a:t>
            </a:r>
            <a:endParaRPr lang="ru-RU" sz="4400" b="1"/>
          </a:p>
        </p:txBody>
      </p:sp>
      <p:pic>
        <p:nvPicPr>
          <p:cNvPr id="12" name="Picture 11" descr="ПИР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650" y="3216275"/>
            <a:ext cx="13801725" cy="76212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0" y="396"/>
            <a:ext cx="20104100" cy="11308556"/>
          </a:xfrm>
          <a:prstGeom prst="rect">
            <a:avLst/>
          </a:prstGeom>
        </p:spPr>
      </p:pic>
      <p:sp>
        <p:nvSpPr>
          <p:cNvPr id="21" name="Заголовок 20"/>
          <p:cNvSpPr>
            <a:spLocks noGrp="1"/>
          </p:cNvSpPr>
          <p:nvPr>
            <p:ph type="ctrTitle"/>
          </p:nvPr>
        </p:nvSpPr>
        <p:spPr bwMode="auto">
          <a:xfrm>
            <a:off x="374650" y="2454275"/>
            <a:ext cx="19175095" cy="676910"/>
          </a:xfrm>
        </p:spPr>
        <p:txBody>
          <a:bodyPr wrap="square"/>
          <a:lstStyle/>
          <a:p>
            <a:pPr algn="ctr">
              <a:defRPr/>
            </a:pPr>
            <a:r>
              <a:rPr lang="ru-RU" sz="4400" b="1"/>
              <a:t>ПИРАМИДА МАСЛОУ</a:t>
            </a:r>
            <a:endParaRPr lang="ru-RU" sz="4400" b="1"/>
          </a:p>
        </p:txBody>
      </p:sp>
      <p:pic>
        <p:nvPicPr>
          <p:cNvPr id="12" name="Picture 11" descr="ПИР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650" y="3216275"/>
            <a:ext cx="13801725" cy="76212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650" y="3749675"/>
            <a:ext cx="14109700" cy="6604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234"/>
            <a:ext cx="20104100" cy="11308556"/>
          </a:xfrm>
          <a:prstGeom prst="rect">
            <a:avLst/>
          </a:prstGeom>
        </p:spPr>
      </p:pic>
      <p:sp>
        <p:nvSpPr>
          <p:cNvPr id="21" name="Заголовок 20"/>
          <p:cNvSpPr>
            <a:spLocks noGrp="1"/>
          </p:cNvSpPr>
          <p:nvPr>
            <p:ph type="ctrTitle"/>
          </p:nvPr>
        </p:nvSpPr>
        <p:spPr bwMode="auto">
          <a:xfrm>
            <a:off x="374650" y="2454275"/>
            <a:ext cx="19175095" cy="676910"/>
          </a:xfrm>
        </p:spPr>
        <p:txBody>
          <a:bodyPr wrap="square"/>
          <a:lstStyle/>
          <a:p>
            <a:pPr algn="ctr">
              <a:defRPr/>
            </a:pPr>
            <a:r>
              <a:rPr lang="ru-RU" sz="4400" b="1"/>
              <a:t>ЧТО НЕ ТАК С ПИРАМИДОЙ?</a:t>
            </a:r>
            <a:endParaRPr lang="ru-RU" sz="4400" b="1"/>
          </a:p>
        </p:txBody>
      </p:sp>
      <p:sp>
        <p:nvSpPr>
          <p:cNvPr id="5" name="Заголовок 6"/>
          <p:cNvSpPr>
            <a:spLocks noGrp="1"/>
          </p:cNvSpPr>
          <p:nvPr/>
        </p:nvSpPr>
        <p:spPr bwMode="auto">
          <a:xfrm>
            <a:off x="5861050" y="4359275"/>
            <a:ext cx="8606155" cy="3385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en-US" sz="4400"/>
              <a:t>Она линейна, а люди нет</a:t>
            </a:r>
            <a:br>
              <a:rPr lang="en-US" altLang="en-US" sz="4400"/>
            </a:br>
            <a:br>
              <a:rPr lang="en-US" altLang="en-US" sz="4400"/>
            </a:br>
            <a:r>
              <a:rPr lang="en-US" altLang="en-US" sz="4400"/>
              <a:t>Она – западная, а мы - русские</a:t>
            </a:r>
            <a:br>
              <a:rPr lang="en-US" altLang="en-US" sz="4400"/>
            </a:br>
            <a:br>
              <a:rPr lang="en-US" altLang="en-US" sz="4400"/>
            </a:br>
            <a:r>
              <a:rPr lang="en-US" altLang="en-US" sz="4400"/>
              <a:t>Она технически устарела</a:t>
            </a:r>
            <a:endParaRPr lang="en-US" altLang="en-US" sz="4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0" y="396"/>
            <a:ext cx="20104100" cy="11308556"/>
          </a:xfrm>
          <a:prstGeom prst="rect">
            <a:avLst/>
          </a:prstGeom>
        </p:spPr>
      </p:pic>
      <p:sp>
        <p:nvSpPr>
          <p:cNvPr id="21" name="Заголовок 20"/>
          <p:cNvSpPr>
            <a:spLocks noGrp="1"/>
          </p:cNvSpPr>
          <p:nvPr>
            <p:ph type="ctrTitle"/>
          </p:nvPr>
        </p:nvSpPr>
        <p:spPr bwMode="auto">
          <a:xfrm>
            <a:off x="450850" y="2149475"/>
            <a:ext cx="19175095" cy="676910"/>
          </a:xfrm>
        </p:spPr>
        <p:txBody>
          <a:bodyPr wrap="square"/>
          <a:lstStyle/>
          <a:p>
            <a:pPr algn="ctr">
              <a:defRPr/>
            </a:pPr>
            <a:r>
              <a:rPr lang="ru-RU" sz="4400" b="1"/>
              <a:t>МОТИВАЦИЯ ЧЕРЕЗ ЗАБОТУ</a:t>
            </a:r>
            <a:endParaRPr lang="ru-RU" sz="4400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r="908"/>
          <a:stretch>
            <a:fillRect/>
          </a:stretch>
        </p:blipFill>
        <p:spPr>
          <a:xfrm>
            <a:off x="831850" y="3027045"/>
            <a:ext cx="18303875" cy="82816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0" y="396"/>
            <a:ext cx="20104100" cy="11308556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 bwMode="auto">
          <a:xfrm>
            <a:off x="1213167" y="3063938"/>
            <a:ext cx="17088486" cy="676910"/>
          </a:xfrm>
        </p:spPr>
        <p:txBody>
          <a:bodyPr/>
          <a:lstStyle/>
          <a:p>
            <a:pPr>
              <a:defRPr/>
            </a:pPr>
            <a:r>
              <a:rPr lang="ru-RU" sz="4400" b="1"/>
              <a:t>РОМАН КРАСНИКОВ</a:t>
            </a:r>
            <a:endParaRPr lang="ru-RU" sz="4400" b="1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4"/>
          </p:nvPr>
        </p:nvSpPr>
        <p:spPr bwMode="auto">
          <a:xfrm>
            <a:off x="1212850" y="4664075"/>
            <a:ext cx="11547475" cy="4986020"/>
          </a:xfrm>
        </p:spPr>
        <p:txBody>
          <a:bodyPr wrap="square"/>
          <a:lstStyle/>
          <a:p>
            <a:pPr marL="571500" indent="-571500">
              <a:buFont typeface="Arial" panose="020B0604020202090204" pitchFamily="34" charset="0"/>
              <a:buChar char="•"/>
              <a:defRPr/>
            </a:pPr>
            <a:r>
              <a:rPr lang="en-US" altLang="en-US" sz="3600"/>
              <a:t>Руководитель АН </a:t>
            </a:r>
            <a:r>
              <a:rPr lang="en-US" altLang="en-US" sz="3600"/>
              <a:t>«</a:t>
            </a:r>
            <a:r>
              <a:rPr lang="en-US" altLang="en-US" sz="3600"/>
              <a:t>Верона</a:t>
            </a:r>
            <a:r>
              <a:rPr lang="en-US" altLang="en-US" sz="3600"/>
              <a:t>»</a:t>
            </a:r>
            <a:r>
              <a:rPr lang="en-US" altLang="en-US" sz="3600"/>
              <a:t> (Ногинск); </a:t>
            </a:r>
            <a:endParaRPr lang="en-US" altLang="en-US" sz="3600"/>
          </a:p>
          <a:p>
            <a:pPr marL="571500" indent="-571500">
              <a:buFont typeface="Arial" panose="020B0604020202090204" pitchFamily="34" charset="0"/>
              <a:buChar char="•"/>
              <a:defRPr/>
            </a:pPr>
            <a:r>
              <a:rPr lang="en-US" altLang="en-US" sz="3600"/>
              <a:t>ТОП-10 в Подмосковье (Домклик);</a:t>
            </a:r>
            <a:endParaRPr lang="en-US" altLang="en-US" sz="3600"/>
          </a:p>
          <a:p>
            <a:pPr marL="571500" indent="-571500">
              <a:buFont typeface="Arial" panose="020B0604020202090204" pitchFamily="34" charset="0"/>
              <a:buChar char="•"/>
              <a:defRPr/>
            </a:pPr>
            <a:r>
              <a:rPr lang="en-US" altLang="en-US" sz="3600"/>
              <a:t>Лучшее агентство недвижимости Московской области 2024 (ГРМО);</a:t>
            </a:r>
            <a:endParaRPr lang="en-US" altLang="en-US" sz="3600"/>
          </a:p>
          <a:p>
            <a:pPr marL="571500" indent="-571500">
              <a:buFont typeface="Arial" panose="020B0604020202090204" pitchFamily="34" charset="0"/>
              <a:buChar char="•"/>
              <a:defRPr/>
            </a:pPr>
            <a:r>
              <a:rPr lang="en-US" altLang="en-US" sz="3600"/>
              <a:t>Лучший руководитель 2023 (ГРМО);</a:t>
            </a:r>
            <a:endParaRPr lang="en-US" altLang="en-US" sz="3600"/>
          </a:p>
          <a:p>
            <a:pPr marL="571500" indent="-571500">
              <a:buFont typeface="Arial" panose="020B0604020202090204" pitchFamily="34" charset="0"/>
              <a:buChar char="•"/>
              <a:defRPr/>
            </a:pPr>
            <a:r>
              <a:rPr lang="en-US" altLang="en-US" sz="3600"/>
              <a:t>Лучший спикер МЖК 2025 дважды;</a:t>
            </a:r>
            <a:endParaRPr lang="en-US" altLang="en-US" sz="3600"/>
          </a:p>
          <a:p>
            <a:pPr marL="571500" indent="-571500">
              <a:buFont typeface="Arial" panose="020B0604020202090204" pitchFamily="34" charset="0"/>
              <a:buChar char="•"/>
              <a:defRPr/>
            </a:pPr>
            <a:r>
              <a:rPr lang="en-US" altLang="en-US" sz="3600"/>
              <a:t>Вице-президент ГРМО;</a:t>
            </a:r>
            <a:endParaRPr lang="en-US" altLang="en-US" sz="3600"/>
          </a:p>
          <a:p>
            <a:pPr marL="571500" indent="-571500">
              <a:buFont typeface="Arial" panose="020B0604020202090204" pitchFamily="34" charset="0"/>
              <a:buChar char="•"/>
              <a:defRPr/>
            </a:pPr>
            <a:r>
              <a:rPr lang="en-US" altLang="en-US" sz="3600"/>
              <a:t>Многодетный отец (по версии жены).</a:t>
            </a:r>
            <a:endParaRPr lang="en-US" altLang="en-US" sz="3600"/>
          </a:p>
          <a:p>
            <a:pPr>
              <a:defRPr/>
            </a:pPr>
            <a:endParaRPr lang="en-US" altLang="en-US" sz="36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650" y="1616075"/>
            <a:ext cx="6299835" cy="94742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20104100" cy="11308556"/>
          </a:xfrm>
          <a:prstGeom prst="rect">
            <a:avLst/>
          </a:prstGeom>
        </p:spPr>
      </p:pic>
      <p:sp>
        <p:nvSpPr>
          <p:cNvPr id="21" name="Заголовок 20"/>
          <p:cNvSpPr>
            <a:spLocks noGrp="1"/>
          </p:cNvSpPr>
          <p:nvPr>
            <p:ph type="ctrTitle"/>
          </p:nvPr>
        </p:nvSpPr>
        <p:spPr bwMode="auto">
          <a:xfrm>
            <a:off x="374650" y="2454275"/>
            <a:ext cx="19175095" cy="1353820"/>
          </a:xfrm>
        </p:spPr>
        <p:txBody>
          <a:bodyPr wrap="square"/>
          <a:lstStyle/>
          <a:p>
            <a:pPr algn="ctr">
              <a:defRPr/>
            </a:pPr>
            <a:r>
              <a:rPr lang="ru-RU" sz="4400" b="1"/>
              <a:t>РОМАН КРАСНИКОВ</a:t>
            </a:r>
            <a:br>
              <a:rPr lang="ru-RU" sz="4400" b="1"/>
            </a:br>
            <a:r>
              <a:rPr lang="ru-RU" sz="4400" b="1"/>
              <a:t>АН “ВЕРОНА”</a:t>
            </a:r>
            <a:endParaRPr lang="ru-RU" sz="4400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850" y="4130675"/>
            <a:ext cx="6033135" cy="66586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20104100" cy="11308556"/>
          </a:xfrm>
          <a:prstGeom prst="rect">
            <a:avLst/>
          </a:prstGeom>
        </p:spPr>
      </p:pic>
      <p:sp>
        <p:nvSpPr>
          <p:cNvPr id="21" name="Заголовок 20"/>
          <p:cNvSpPr>
            <a:spLocks noGrp="1"/>
          </p:cNvSpPr>
          <p:nvPr>
            <p:ph type="ctrTitle"/>
          </p:nvPr>
        </p:nvSpPr>
        <p:spPr bwMode="auto">
          <a:xfrm>
            <a:off x="1898650" y="2301875"/>
            <a:ext cx="16268700" cy="676910"/>
          </a:xfrm>
        </p:spPr>
        <p:txBody>
          <a:bodyPr wrap="square"/>
          <a:lstStyle/>
          <a:p>
            <a:pPr algn="ctr">
              <a:defRPr/>
            </a:pPr>
            <a:r>
              <a:rPr lang="ru-RU" sz="4400" b="1">
                <a:sym typeface="+mn-ea"/>
              </a:rPr>
              <a:t>КОМАНДА “ВЕРОНЫ”</a:t>
            </a:r>
            <a:endParaRPr lang="ru-RU" sz="4400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450" y="3444875"/>
            <a:ext cx="16344900" cy="7645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20104100" cy="11308556"/>
          </a:xfrm>
          <a:prstGeom prst="rect">
            <a:avLst/>
          </a:prstGeom>
        </p:spPr>
      </p:pic>
      <p:sp>
        <p:nvSpPr>
          <p:cNvPr id="21" name="Заголовок 20"/>
          <p:cNvSpPr>
            <a:spLocks noGrp="1"/>
          </p:cNvSpPr>
          <p:nvPr>
            <p:ph type="ctrTitle"/>
          </p:nvPr>
        </p:nvSpPr>
        <p:spPr bwMode="auto">
          <a:xfrm>
            <a:off x="1898967" y="2301938"/>
            <a:ext cx="17088486" cy="676910"/>
          </a:xfrm>
        </p:spPr>
        <p:txBody>
          <a:bodyPr/>
          <a:lstStyle/>
          <a:p>
            <a:pPr algn="ctr">
              <a:defRPr/>
            </a:pPr>
            <a:r>
              <a:rPr lang="ru-RU" sz="4400" b="1"/>
              <a:t>КОМАНДА “ВЕРОНЫ”</a:t>
            </a:r>
            <a:endParaRPr lang="ru-RU" sz="4400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468" t="10339"/>
          <a:stretch>
            <a:fillRect/>
          </a:stretch>
        </p:blipFill>
        <p:spPr>
          <a:xfrm>
            <a:off x="1822450" y="3597275"/>
            <a:ext cx="17387570" cy="67538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0" y="396"/>
            <a:ext cx="20104100" cy="11308556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 bwMode="auto">
          <a:xfrm>
            <a:off x="4946015" y="6569075"/>
            <a:ext cx="10151110" cy="3385185"/>
          </a:xfrm>
        </p:spPr>
        <p:txBody>
          <a:bodyPr wrap="square"/>
          <a:lstStyle/>
          <a:p>
            <a:pPr algn="ctr">
              <a:defRPr/>
            </a:pPr>
            <a:r>
              <a:rPr lang="en-US" altLang="en-US" sz="4400"/>
              <a:t>На первое собеседование в </a:t>
            </a:r>
            <a:r>
              <a:rPr lang="" altLang="en-US" sz="4400"/>
              <a:t>«</a:t>
            </a:r>
            <a:r>
              <a:rPr lang="en-US" altLang="en-US" sz="4400"/>
              <a:t>Верону</a:t>
            </a:r>
            <a:r>
              <a:rPr lang="" altLang="en-US" sz="4400"/>
              <a:t>»</a:t>
            </a:r>
            <a:r>
              <a:rPr lang="en-US" altLang="en-US" sz="4400"/>
              <a:t> 4 года назад собрал 40 кандидатов.</a:t>
            </a:r>
            <a:br>
              <a:rPr lang="en-US" altLang="en-US" sz="4400"/>
            </a:br>
            <a:br>
              <a:rPr lang="en-US" altLang="en-US" sz="4400"/>
            </a:br>
            <a:r>
              <a:rPr lang="en-US" altLang="en-US" sz="4400"/>
              <a:t>С тех пор в команду пришло 35 человек. 27 работают по сей день.</a:t>
            </a:r>
            <a:endParaRPr lang="en-US" altLang="en-US" sz="4400" b="1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115" y="2378075"/>
            <a:ext cx="4741545" cy="35826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20104100" cy="11308556"/>
          </a:xfrm>
          <a:prstGeom prst="rect">
            <a:avLst/>
          </a:prstGeom>
        </p:spPr>
      </p:pic>
      <p:sp>
        <p:nvSpPr>
          <p:cNvPr id="5" name="Заголовок 6"/>
          <p:cNvSpPr>
            <a:spLocks noGrp="1"/>
          </p:cNvSpPr>
          <p:nvPr>
            <p:ph type="ctrTitle"/>
          </p:nvPr>
        </p:nvSpPr>
        <p:spPr bwMode="auto">
          <a:xfrm>
            <a:off x="4946650" y="3825875"/>
            <a:ext cx="10151110" cy="4739640"/>
          </a:xfrm>
        </p:spPr>
        <p:txBody>
          <a:bodyPr wrap="square"/>
          <a:lstStyle/>
          <a:p>
            <a:pPr algn="ctr">
              <a:defRPr/>
            </a:pPr>
            <a:r>
              <a:rPr lang="en-US" altLang="en-US" sz="4400"/>
              <a:t>На первых собеседованиях к соискателю были только два критерия:</a:t>
            </a:r>
            <a:br>
              <a:rPr lang="en-US" altLang="en-US" sz="4400"/>
            </a:br>
            <a:br>
              <a:rPr lang="en-US" altLang="en-US" sz="4400"/>
            </a:br>
            <a:r>
              <a:rPr lang="en-US" altLang="en-US" sz="4400"/>
              <a:t> Человек должен быть честным.</a:t>
            </a:r>
            <a:br>
              <a:rPr lang="en-US" altLang="en-US" sz="4400"/>
            </a:br>
            <a:r>
              <a:rPr lang="en-US" altLang="en-US" sz="4400"/>
              <a:t>Человек должен быть хорошим. </a:t>
            </a:r>
            <a:br>
              <a:rPr lang="en-US" altLang="en-US" sz="4400" b="1"/>
            </a:br>
            <a:endParaRPr lang="en-US" altLang="en-US" sz="44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0" y="396"/>
            <a:ext cx="20104100" cy="11308556"/>
          </a:xfrm>
          <a:prstGeom prst="rect">
            <a:avLst/>
          </a:prstGeom>
        </p:spPr>
      </p:pic>
      <p:sp>
        <p:nvSpPr>
          <p:cNvPr id="21" name="Заголовок 20"/>
          <p:cNvSpPr>
            <a:spLocks noGrp="1"/>
          </p:cNvSpPr>
          <p:nvPr>
            <p:ph type="ctrTitle"/>
          </p:nvPr>
        </p:nvSpPr>
        <p:spPr bwMode="auto">
          <a:xfrm>
            <a:off x="374650" y="2454275"/>
            <a:ext cx="19175095" cy="676910"/>
          </a:xfrm>
        </p:spPr>
        <p:txBody>
          <a:bodyPr wrap="square"/>
          <a:lstStyle/>
          <a:p>
            <a:pPr algn="ctr">
              <a:defRPr/>
            </a:pPr>
            <a:r>
              <a:rPr lang="ru-RU" sz="4400" b="1"/>
              <a:t>ВИДЫ СОТРУДНИКОВ</a:t>
            </a:r>
            <a:endParaRPr lang="ru-RU" sz="4400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050" y="3825875"/>
            <a:ext cx="11899900" cy="674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9450" y="4130675"/>
            <a:ext cx="1676400" cy="300990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4014450" y="4054475"/>
            <a:ext cx="6050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4400">
                <a:sym typeface="+mn-ea"/>
              </a:rPr>
              <a:t>Охотники</a:t>
            </a:r>
            <a:endParaRPr lang="ru-RU" altLang="en-US" sz="4400">
              <a:sym typeface="+mn-ea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3977620" y="5273675"/>
            <a:ext cx="6050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4400">
                <a:sym typeface="+mn-ea"/>
              </a:rPr>
              <a:t>Исполнители</a:t>
            </a:r>
            <a:endParaRPr lang="ru-RU" altLang="en-US" sz="4400">
              <a:sym typeface="+mn-ea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4014450" y="6518275"/>
            <a:ext cx="6050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4400">
                <a:sym typeface="+mn-ea"/>
              </a:rPr>
              <a:t>Имитаторы</a:t>
            </a:r>
            <a:endParaRPr lang="ru-RU" altLang="en-US" sz="4400"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0" y="396"/>
            <a:ext cx="20104100" cy="11308556"/>
          </a:xfrm>
          <a:prstGeom prst="rect">
            <a:avLst/>
          </a:prstGeom>
        </p:spPr>
      </p:pic>
      <p:sp>
        <p:nvSpPr>
          <p:cNvPr id="21" name="Заголовок 20"/>
          <p:cNvSpPr>
            <a:spLocks noGrp="1"/>
          </p:cNvSpPr>
          <p:nvPr>
            <p:ph type="ctrTitle"/>
          </p:nvPr>
        </p:nvSpPr>
        <p:spPr bwMode="auto">
          <a:xfrm>
            <a:off x="374650" y="2454275"/>
            <a:ext cx="19175095" cy="676910"/>
          </a:xfrm>
        </p:spPr>
        <p:txBody>
          <a:bodyPr wrap="square"/>
          <a:lstStyle/>
          <a:p>
            <a:pPr algn="ctr">
              <a:defRPr/>
            </a:pPr>
            <a:r>
              <a:rPr lang="ru-RU" sz="4400" b="1"/>
              <a:t>ВИДЫ СОТРУДНИКОВ</a:t>
            </a:r>
            <a:endParaRPr lang="ru-RU" sz="4400" b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9450" y="4130675"/>
            <a:ext cx="1676400" cy="300990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4014450" y="4054475"/>
            <a:ext cx="6050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4400">
                <a:sym typeface="+mn-ea"/>
              </a:rPr>
              <a:t>Охотники</a:t>
            </a:r>
            <a:endParaRPr lang="ru-RU" altLang="en-US" sz="4400">
              <a:sym typeface="+mn-ea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3977620" y="5273675"/>
            <a:ext cx="6050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4400">
                <a:sym typeface="+mn-ea"/>
              </a:rPr>
              <a:t>Исполнители</a:t>
            </a:r>
            <a:endParaRPr lang="ru-RU" altLang="en-US" sz="4400">
              <a:sym typeface="+mn-ea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4014450" y="6518275"/>
            <a:ext cx="6050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4400">
                <a:sym typeface="+mn-ea"/>
              </a:rPr>
              <a:t>Имитаторы</a:t>
            </a:r>
            <a:endParaRPr lang="ru-RU" altLang="en-US" sz="4400">
              <a:sym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850" y="3825875"/>
            <a:ext cx="12060555" cy="68351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20104100" cy="11308556"/>
          </a:xfrm>
          <a:prstGeom prst="rect">
            <a:avLst/>
          </a:prstGeom>
        </p:spPr>
      </p:pic>
      <p:sp>
        <p:nvSpPr>
          <p:cNvPr id="21" name="Заголовок 20"/>
          <p:cNvSpPr>
            <a:spLocks noGrp="1"/>
          </p:cNvSpPr>
          <p:nvPr>
            <p:ph type="ctrTitle"/>
          </p:nvPr>
        </p:nvSpPr>
        <p:spPr bwMode="auto">
          <a:xfrm>
            <a:off x="374650" y="2454275"/>
            <a:ext cx="19175095" cy="676910"/>
          </a:xfrm>
        </p:spPr>
        <p:txBody>
          <a:bodyPr wrap="square"/>
          <a:lstStyle/>
          <a:p>
            <a:pPr algn="ctr">
              <a:defRPr/>
            </a:pPr>
            <a:r>
              <a:rPr lang="ru-RU" sz="4400" b="1">
                <a:sym typeface="+mn-ea"/>
              </a:rPr>
              <a:t>ШКОЛЫ ПСИХОЛОГИИ</a:t>
            </a:r>
            <a:endParaRPr lang="ru-RU" sz="4400" b="1"/>
          </a:p>
        </p:txBody>
      </p:sp>
      <p:sp>
        <p:nvSpPr>
          <p:cNvPr id="5" name="Заголовок 6"/>
          <p:cNvSpPr>
            <a:spLocks noGrp="1"/>
          </p:cNvSpPr>
          <p:nvPr/>
        </p:nvSpPr>
        <p:spPr bwMode="auto">
          <a:xfrm>
            <a:off x="4946650" y="4054475"/>
            <a:ext cx="10151110" cy="5416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4400"/>
              <a:t>Гиппократ (холерик, сангвиник…) </a:t>
            </a:r>
            <a:br>
              <a:rPr lang="en-US" altLang="en-US" sz="4400"/>
            </a:br>
            <a:br>
              <a:rPr lang="en-US" altLang="en-US" sz="4400"/>
            </a:br>
            <a:r>
              <a:rPr lang="en-US" altLang="en-US" sz="4400"/>
              <a:t> 7 радикалов (паранойял, шизоид…)</a:t>
            </a:r>
            <a:br>
              <a:rPr lang="en-US" altLang="en-US" sz="4400"/>
            </a:br>
            <a:br>
              <a:rPr lang="en-US" altLang="en-US" sz="4400"/>
            </a:br>
            <a:r>
              <a:rPr lang="en-US" altLang="en-US" sz="4400"/>
              <a:t> MBTI (16 типов – ENTP, ISFJ…)</a:t>
            </a:r>
            <a:br>
              <a:rPr lang="en-US" altLang="en-US" sz="4400"/>
            </a:br>
            <a:br>
              <a:rPr lang="en-US" altLang="en-US" sz="4400"/>
            </a:br>
            <a:r>
              <a:rPr lang="en-US" altLang="en-US" sz="4400"/>
              <a:t> DISC (красный, синий…)</a:t>
            </a:r>
            <a:br>
              <a:rPr lang="en-US" altLang="en-US" sz="4400" b="1"/>
            </a:br>
            <a:endParaRPr lang="en-US" altLang="en-US" sz="4400"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4029</Words>
  <Application>WPS Presentation</Application>
  <PresentationFormat>Произвольный</PresentationFormat>
  <Paragraphs>101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Arial</vt:lpstr>
      <vt:lpstr>SimSun</vt:lpstr>
      <vt:lpstr>Wingdings</vt:lpstr>
      <vt:lpstr>Arial Black</vt:lpstr>
      <vt:lpstr>Calibri</vt:lpstr>
      <vt:lpstr>Helvetica Neue</vt:lpstr>
      <vt:lpstr>Microsoft YaHei</vt:lpstr>
      <vt:lpstr>汉仪旗黑</vt:lpstr>
      <vt:lpstr>Arial Unicode MS</vt:lpstr>
      <vt:lpstr>宋体-简</vt:lpstr>
      <vt:lpstr>Montserrat Bold</vt:lpstr>
      <vt:lpstr>Montserrat</vt:lpstr>
      <vt:lpstr>Office Theme</vt:lpstr>
      <vt:lpstr>PowerPoint 演示文稿</vt:lpstr>
      <vt:lpstr>Роман Красников</vt:lpstr>
      <vt:lpstr>PowerPoint 演示文稿</vt:lpstr>
      <vt:lpstr>Команда “Вероны”</vt:lpstr>
      <vt:lpstr>PowerPoint 演示文稿</vt:lpstr>
      <vt:lpstr>На первых собеседованиях к соискателю были только два критерия:   Человек должен быть честным. Человек должен быть хорошим.  </vt:lpstr>
      <vt:lpstr>ВИДЫ СОТРУДНИКОВ</vt:lpstr>
      <vt:lpstr>ВИДЫ СОТРУДНИКОВ</vt:lpstr>
      <vt:lpstr>Гиппократ (холерик, сангвиник…)    7 радикалов (паранойял, шизоид…)   MBTI (16 типов – ENTP, ISFJ…)   DISC (красный, синий…) </vt:lpstr>
      <vt:lpstr>ВИДЫ СОТРУДНИКОВ</vt:lpstr>
      <vt:lpstr>На первое собеседование в «Верону» 4 года назад собрал 40 кандидатов.  С тех пор в команду пришло 35 человек. 27 работают по сей день.</vt:lpstr>
      <vt:lpstr>ШКОЛЫ ПСИХОЛОГИИ</vt:lpstr>
      <vt:lpstr>ЖЁЛТЫЕ</vt:lpstr>
      <vt:lpstr>СИНИЕ</vt:lpstr>
      <vt:lpstr>ШКОЛЫ ПСИХОЛОГИИ</vt:lpstr>
      <vt:lpstr>ВИДЫ СОТРУДНИКОВ</vt:lpstr>
      <vt:lpstr>ПИРАМИДА МАСЛОУ</vt:lpstr>
      <vt:lpstr>КАКОГО ТЫ ЦВЕТА?</vt:lpstr>
      <vt:lpstr>ПИРАМИДА МАСЛОУ</vt:lpstr>
      <vt:lpstr>КАКОГО ТЫ ЦВЕТА?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(24)</dc:title>
  <dc:creator/>
  <cp:lastModifiedBy>Maria D</cp:lastModifiedBy>
  <cp:revision>8</cp:revision>
  <dcterms:created xsi:type="dcterms:W3CDTF">2026-02-24T22:47:45Z</dcterms:created>
  <dcterms:modified xsi:type="dcterms:W3CDTF">2026-02-24T22:47:45Z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2026-01-15T06:00:00Z</vt:filetime>
  </property>
  <property fmtid="{D5CDD505-2E9C-101B-9397-08002B2CF9AE}" pid="3" name="LastSaved">
    <vt:filetime>2026-01-15T06:00:00Z</vt:filetime>
  </property>
  <property fmtid="{D5CDD505-2E9C-101B-9397-08002B2CF9AE}" pid="4" name="ICV">
    <vt:lpwstr>D0F417A199E0E8B91C289E697335A737_43</vt:lpwstr>
  </property>
  <property fmtid="{D5CDD505-2E9C-101B-9397-08002B2CF9AE}" pid="5" name="KSOProductBuildVer">
    <vt:lpwstr>1033-12.1.23155.23155</vt:lpwstr>
  </property>
</Properties>
</file>