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8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zd.duma.gov.ru/bill/1138192-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E05BB2-FA0A-4FF3-A3C1-C060BC2A8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" y="0"/>
            <a:ext cx="20101185" cy="11309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44164" y="2454274"/>
            <a:ext cx="1112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МОСКОВСКИЙ РИЭЛТОРСКИЙ ФОРУМ 2026</a:t>
            </a:r>
            <a:endParaRPr lang="ru-RU" sz="8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719671" y="2623911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выступления: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770111" y="3085576"/>
            <a:ext cx="39687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инструменты нотариата: завещание с видеофиксацией, депонирование документов и движимого имущества при разделе наследства на сделке</a:t>
            </a: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14166861" y="2530475"/>
            <a:ext cx="0" cy="2362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14090657" y="2702343"/>
            <a:ext cx="152408" cy="1524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: скругленные углы 25"/>
          <p:cNvSpPr/>
          <p:nvPr/>
        </p:nvSpPr>
        <p:spPr bwMode="auto">
          <a:xfrm>
            <a:off x="15485874" y="548464"/>
            <a:ext cx="3824475" cy="686611"/>
          </a:xfrm>
          <a:prstGeom prst="roundRect">
            <a:avLst>
              <a:gd name="adj" fmla="val 9427"/>
            </a:avLst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7-9 февраля 2026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1A9F-C2F3-F136-2509-8912ABD6C680}"/>
              </a:ext>
            </a:extLst>
          </p:cNvPr>
          <p:cNvSpPr txBox="1"/>
          <p:nvPr/>
        </p:nvSpPr>
        <p:spPr>
          <a:xfrm>
            <a:off x="12261850" y="8591652"/>
            <a:ext cx="76185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Лексакова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Екатерина Олеговна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И.о. Председателя Комиссии ФНП по имиджу, взаимодействию со СМИ и общественными организациями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Комиссии МГНП по имиджу и взаимодействию со СМИ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Нотариус г. Москвы с 2012 года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745807" y="1999758"/>
            <a:ext cx="18612486" cy="1661993"/>
          </a:xfrm>
        </p:spPr>
        <p:txBody>
          <a:bodyPr/>
          <a:lstStyle/>
          <a:p>
            <a:pPr algn="just">
              <a:defRPr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Отдельные источники в СМИ называют цифру в 3 000 оспоренных сделок, другие говорят о почти 6 000 обращений от имени "ведомых" продавцов, которые на сегодняшний день находятся на рассмотрении судов.</a:t>
            </a:r>
          </a:p>
        </p:txBody>
      </p:sp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C91FF637-3629-5D2B-C74D-E62D0B8A1303}"/>
              </a:ext>
            </a:extLst>
          </p:cNvPr>
          <p:cNvSpPr txBox="1">
            <a:spLocks/>
          </p:cNvSpPr>
          <p:nvPr/>
        </p:nvSpPr>
        <p:spPr bwMode="auto">
          <a:xfrm>
            <a:off x="8316025" y="3646503"/>
            <a:ext cx="11294891" cy="5663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br>
              <a:rPr lang="ru-RU" sz="2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Сама по себе эта норма не решит проблему мошенничества в сфере купли-продажи недвижимости:</a:t>
            </a:r>
          </a:p>
          <a:p>
            <a:pPr algn="just">
              <a:defRPr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ошеннические действия с недвижимостью совершаются преимущественно при заключении сделок в простой письменной форме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то есть без участия нотариуса.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шире, и включает нотариальные сделки и сделки в ППФ.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Злоумышленники стараются избегать визитов к нотариусу, так как он проводит детальные проверки, следит за тем, чтобы сделка была законной, а главное — выявляет истинные намерения и желания сторон. Нотариус разъясняет последствия договора, следит за тем, чтобы участники действовали по своей воле и точно понимали,  что  делают.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84799D58-0F04-6ED8-240C-5AA9B1595399}"/>
              </a:ext>
            </a:extLst>
          </p:cNvPr>
          <p:cNvSpPr txBox="1">
            <a:spLocks/>
          </p:cNvSpPr>
          <p:nvPr/>
        </p:nvSpPr>
        <p:spPr bwMode="auto">
          <a:xfrm>
            <a:off x="493184" y="5349875"/>
            <a:ext cx="7420673" cy="30162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депутатов:</a:t>
            </a:r>
          </a:p>
          <a:p>
            <a:pPr algn="just">
              <a:defRPr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проекте федерального закона (</a:t>
            </a:r>
            <a:r>
              <a:rPr lang="ru-RU" sz="2400" kern="0" dirty="0">
                <a:solidFill>
                  <a:srgbClr val="3390E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https://sozd.duma.gov.ru/bill/1138192-8"/>
              </a:rPr>
              <a:t>https://sozd.duma.gov.ru/bill/1138192-8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Слуцкий и группа депутатов) предлагается закрепить </a:t>
            </a:r>
            <a:r>
              <a:rPr lang="ru-RU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обязательную видеофиксацию всех нотариальных сделок с недвижимостью.</a:t>
            </a:r>
            <a:br>
              <a:rPr lang="ru-RU" sz="2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4C441B5-BED4-8ACF-25BB-43986DF2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124033"/>
            <a:ext cx="2699797" cy="1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0E42B6-AE3E-5A7D-4129-BF3B4D11D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900" y="8911635"/>
            <a:ext cx="2397316" cy="2397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DA8195-3181-8F19-EA04-2FF99A248D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346933-C333-DC96-E692-422D8EB4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94FCAF9-DB3B-4E05-1FB7-40D6E24C171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870450" y="2446589"/>
            <a:ext cx="10896600" cy="1107996"/>
          </a:xfrm>
        </p:spPr>
        <p:txBody>
          <a:bodyPr/>
          <a:lstStyle/>
          <a:p>
            <a:pPr algn="just">
              <a:defRPr/>
            </a:pPr>
            <a: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Правовые основания видеофиксации</a:t>
            </a: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A159D471-1122-34FF-8872-73E704F65EEA}"/>
              </a:ext>
            </a:extLst>
          </p:cNvPr>
          <p:cNvSpPr txBox="1">
            <a:spLocks/>
          </p:cNvSpPr>
          <p:nvPr/>
        </p:nvSpPr>
        <p:spPr bwMode="auto">
          <a:xfrm>
            <a:off x="334898" y="3139686"/>
            <a:ext cx="19434303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br>
              <a:rPr lang="ru-RU" sz="2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Печать нотариуса на документе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гарантия юридической чистоты сделки и мощная защита от мошенников и будущего оспаривания. Именно поэтому многие эксперты выступают за введение обязательной нотариальной формы для всех сделок с недвижимостью между гражданами. При этом обязательная видеофиксация таких сделок может быть дополнительным защитным инструментом.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F64F7F5-C3A0-B628-03D1-D217D3F63333}"/>
              </a:ext>
            </a:extLst>
          </p:cNvPr>
          <p:cNvSpPr/>
          <p:nvPr/>
        </p:nvSpPr>
        <p:spPr>
          <a:xfrm>
            <a:off x="554853" y="5341423"/>
            <a:ext cx="12324256" cy="1524421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l"/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Обязательная видеофиксация</a:t>
            </a:r>
          </a:p>
          <a:p>
            <a:pPr algn="l"/>
            <a:endParaRPr lang="ru-RU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Уже сейчас в обязательном порядке проводится видеофиксация нотариального удостоверения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совместных завещаний супругов и наследственных договоров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B81B32D-ED02-52A8-EC0E-5F8AC3F55D5B}"/>
              </a:ext>
            </a:extLst>
          </p:cNvPr>
          <p:cNvSpPr/>
          <p:nvPr/>
        </p:nvSpPr>
        <p:spPr>
          <a:xfrm>
            <a:off x="572486" y="5360817"/>
            <a:ext cx="45719" cy="1520902"/>
          </a:xfrm>
          <a:prstGeom prst="roundRect">
            <a:avLst>
              <a:gd name="adj" fmla="val 102987"/>
            </a:avLst>
          </a:prstGeom>
          <a:solidFill>
            <a:srgbClr val="373B48"/>
          </a:solidFill>
          <a:ln>
            <a:solidFill>
              <a:srgbClr val="00B050"/>
            </a:solidFill>
          </a:ln>
        </p:spPr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20CFA0CF-CBBB-CE6E-3A24-3B0FC219914D}"/>
              </a:ext>
            </a:extLst>
          </p:cNvPr>
          <p:cNvSpPr/>
          <p:nvPr/>
        </p:nvSpPr>
        <p:spPr bwMode="auto">
          <a:xfrm>
            <a:off x="572485" y="7208745"/>
            <a:ext cx="12306624" cy="1524421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l"/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По желанию заявителя</a:t>
            </a:r>
          </a:p>
          <a:p>
            <a:pPr algn="l"/>
            <a:endParaRPr lang="ru-RU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Нередко проводится съёмка оформления классических завещаний, сделок с недвижимостью и других нотариальных действий. Стоимость нотариального действия при этом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изменяется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D53A47BF-3E98-6A80-75F7-2EBB93F7AF49}"/>
              </a:ext>
            </a:extLst>
          </p:cNvPr>
          <p:cNvSpPr/>
          <p:nvPr/>
        </p:nvSpPr>
        <p:spPr bwMode="auto">
          <a:xfrm>
            <a:off x="551930" y="7224620"/>
            <a:ext cx="60960" cy="1520902"/>
          </a:xfrm>
          <a:prstGeom prst="roundRect">
            <a:avLst>
              <a:gd name="adj" fmla="val 102987"/>
            </a:avLst>
          </a:prstGeom>
          <a:solidFill>
            <a:srgbClr val="373B48"/>
          </a:solidFill>
          <a:ln>
            <a:solidFill>
              <a:srgbClr val="00B050"/>
            </a:solidFill>
          </a:ln>
        </p:spPr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D0AD2937-98C1-D62D-6CD8-6AC29815C3E2}"/>
              </a:ext>
            </a:extLst>
          </p:cNvPr>
          <p:cNvSpPr/>
          <p:nvPr/>
        </p:nvSpPr>
        <p:spPr bwMode="auto">
          <a:xfrm>
            <a:off x="574005" y="9060192"/>
            <a:ext cx="12306624" cy="1524421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l"/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Доказательная сила в суде</a:t>
            </a:r>
          </a:p>
          <a:p>
            <a:pPr algn="l"/>
            <a:endParaRPr lang="ru-RU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Любой нотариальный договор обладает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повышенной доказательственной силой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Видеофиксация помогает нотариусу подтвердить соблюдение всех правил и норм закона при удостоверении сделок.</a:t>
            </a: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D3FE7914-40B9-D4B9-871D-AA1AC8C993C2}"/>
              </a:ext>
            </a:extLst>
          </p:cNvPr>
          <p:cNvSpPr/>
          <p:nvPr/>
        </p:nvSpPr>
        <p:spPr bwMode="auto">
          <a:xfrm>
            <a:off x="572485" y="9060192"/>
            <a:ext cx="60960" cy="1520902"/>
          </a:xfrm>
          <a:prstGeom prst="roundRect">
            <a:avLst>
              <a:gd name="adj" fmla="val 102987"/>
            </a:avLst>
          </a:prstGeom>
          <a:solidFill>
            <a:srgbClr val="373B48"/>
          </a:solidFill>
          <a:ln>
            <a:solidFill>
              <a:srgbClr val="00B050"/>
            </a:solidFill>
          </a:ln>
        </p:spPr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344BD3-245A-5FC0-1FAD-40CAE4D5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7063" y="5633715"/>
            <a:ext cx="6904290" cy="4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735E30-1068-214C-28FE-FB022439715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B06C57-F409-B60D-EB20-5D58D355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B082ADD-6657-7810-C925-39CA5F7EEEC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099050" y="2265576"/>
            <a:ext cx="10896600" cy="553998"/>
          </a:xfrm>
        </p:spPr>
        <p:txBody>
          <a:bodyPr/>
          <a:lstStyle/>
          <a:p>
            <a:pPr algn="just">
              <a:defRPr/>
            </a:pPr>
            <a: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Практика проведения </a:t>
            </a:r>
            <a:r>
              <a:rPr lang="ru-RU" sz="36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видеофиксаций</a:t>
            </a: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11E5A569-9185-3467-37D5-F101914F796D}"/>
              </a:ext>
            </a:extLst>
          </p:cNvPr>
          <p:cNvSpPr/>
          <p:nvPr/>
        </p:nvSpPr>
        <p:spPr bwMode="auto">
          <a:xfrm>
            <a:off x="450850" y="3590623"/>
            <a:ext cx="9372600" cy="3054651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l"/>
            <a:r>
              <a:rPr lang="ru-RU" sz="2000" dirty="0">
                <a:latin typeface="Arial Black" panose="020B0A04020102020204" pitchFamily="34" charset="0"/>
                <a:cs typeface="Arial" panose="020B0604020202020204" pitchFamily="34" charset="0"/>
              </a:rPr>
              <a:t>Статистика и тенденции</a:t>
            </a:r>
          </a:p>
          <a:p>
            <a:pPr algn="l"/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закону обязательна видеофиксация совместных завещаний супругов и наследственных договоров. Официальная статистика не ведётся, но число таких действий невелико. Наследственными договорами в отдельных случаях стали заменять ренту, однако значительного развития это направление не получило.</a:t>
            </a: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24E22164-75FB-611A-05FC-A9509C0496A5}"/>
              </a:ext>
            </a:extLst>
          </p:cNvPr>
          <p:cNvSpPr/>
          <p:nvPr/>
        </p:nvSpPr>
        <p:spPr bwMode="auto">
          <a:xfrm>
            <a:off x="450850" y="3594143"/>
            <a:ext cx="45719" cy="3051131"/>
          </a:xfrm>
          <a:prstGeom prst="roundRect">
            <a:avLst>
              <a:gd name="adj" fmla="val 102987"/>
            </a:avLst>
          </a:prstGeom>
          <a:solidFill>
            <a:srgbClr val="373B48"/>
          </a:solidFill>
          <a:ln>
            <a:solidFill>
              <a:srgbClr val="00B050"/>
            </a:solidFill>
          </a:ln>
        </p:spPr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3780E7-5158-9AAE-387E-030134DBE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3" y="6270873"/>
            <a:ext cx="5423604" cy="5423604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DFC0BAA4-46EA-30A2-75A0-C1A6C18D5153}"/>
              </a:ext>
            </a:extLst>
          </p:cNvPr>
          <p:cNvSpPr txBox="1">
            <a:spLocks/>
          </p:cNvSpPr>
          <p:nvPr/>
        </p:nvSpPr>
        <p:spPr bwMode="auto">
          <a:xfrm>
            <a:off x="10099610" y="3593669"/>
            <a:ext cx="9781532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 видеофиксации на практике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4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Нотариусы активно практикуют видеофиксацию при удостоверении завещаний.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моей личной практике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была ситуация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при которой суд отказал в признании завещания недействительным. В других случаях, наследники, узнав о наличии файла видеофиксации, отказывались от намерений оспорить документ;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Отметка в удостоверительной надписи о видеофиксации завещания — дополнительный признак надёжности, в том числе при дальнейшей продаже унаследованной недвижимости.</a:t>
            </a:r>
          </a:p>
          <a:p>
            <a:pPr algn="just">
              <a:defRPr/>
            </a:pP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5A8A0B-CD73-E3AC-89FF-3E9ACD52C27E}"/>
              </a:ext>
            </a:extLst>
          </p:cNvPr>
          <p:cNvSpPr txBox="1"/>
          <p:nvPr/>
        </p:nvSpPr>
        <p:spPr>
          <a:xfrm>
            <a:off x="5784850" y="9082525"/>
            <a:ext cx="13792867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год мы удостоверяем порядка 70 завещаний с видеофиксацией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для защиты от судебных споров. По одному делу истец отказался от требований, увидев файл записи.</a:t>
            </a:r>
          </a:p>
        </p:txBody>
      </p:sp>
    </p:spTree>
    <p:extLst>
      <p:ext uri="{BB962C8B-B14F-4D97-AF65-F5344CB8AC3E}">
        <p14:creationId xmlns:p14="http://schemas.microsoft.com/office/powerpoint/2010/main" val="201661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96553D-9BE9-BE44-5D87-1B5E5EE72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C106C-F1F8-6D99-4F4F-4A926E8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B24215A-6E32-0587-4B53-EE29C4F8BA9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660650" y="2237258"/>
            <a:ext cx="14782800" cy="1107996"/>
          </a:xfrm>
        </p:spPr>
        <p:txBody>
          <a:bodyPr/>
          <a:lstStyle/>
          <a:p>
            <a:pPr algn="just">
              <a:defRPr/>
            </a:pPr>
            <a: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Видеофиксация сделок: методология и особые случаи</a:t>
            </a: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E0A0E1F8-FB64-9969-C051-4C7DCD269B50}"/>
              </a:ext>
            </a:extLst>
          </p:cNvPr>
          <p:cNvSpPr/>
          <p:nvPr/>
        </p:nvSpPr>
        <p:spPr bwMode="auto">
          <a:xfrm>
            <a:off x="298450" y="4681165"/>
            <a:ext cx="6247266" cy="3488109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l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Что фиксировать</a:t>
            </a:r>
          </a:p>
          <a:p>
            <a:pPr algn="l"/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Нет необходимости зачитывать весь текст договора.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Достаточно пройти по основным договорённостям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поговорить с продавцом: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где учился, работал, как понимает условия сделки своими словами.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93959B99-0AB2-C3AC-CF4F-F6E5B99F8EF7}"/>
              </a:ext>
            </a:extLst>
          </p:cNvPr>
          <p:cNvSpPr txBox="1">
            <a:spLocks/>
          </p:cNvSpPr>
          <p:nvPr/>
        </p:nvSpPr>
        <p:spPr bwMode="auto">
          <a:xfrm>
            <a:off x="9864235" y="6153532"/>
            <a:ext cx="97815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4303E-51DD-113F-9D8B-30894C8C5923}"/>
              </a:ext>
            </a:extLst>
          </p:cNvPr>
          <p:cNvSpPr txBox="1"/>
          <p:nvPr/>
        </p:nvSpPr>
        <p:spPr>
          <a:xfrm>
            <a:off x="456307" y="3182111"/>
            <a:ext cx="193877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регламенты проведения видеофиксации при удостоверении сделок отсутствуют. Практика формируется нотариусами самостоятельно.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8E3C0CA-1938-069F-E1BE-E64193E7AD21}"/>
              </a:ext>
            </a:extLst>
          </p:cNvPr>
          <p:cNvSpPr/>
          <p:nvPr/>
        </p:nvSpPr>
        <p:spPr bwMode="auto">
          <a:xfrm>
            <a:off x="6699250" y="4681164"/>
            <a:ext cx="6094866" cy="3488109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l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Оценка рисков продавца</a:t>
            </a:r>
          </a:p>
          <a:p>
            <a:pPr algn="l"/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Менее рискованная ситуация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 продавец работал, зарабатывал, покупал, а теперь продаёт.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Более рискованная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— продавец получил имущество по приватизации и решил продать, чтобы съехаться с дочерью, с которой всю жизнь жил отдельно.</a:t>
            </a: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3540926D-798C-3765-8319-166EF82D1865}"/>
              </a:ext>
            </a:extLst>
          </p:cNvPr>
          <p:cNvSpPr/>
          <p:nvPr/>
        </p:nvSpPr>
        <p:spPr bwMode="auto">
          <a:xfrm>
            <a:off x="12947650" y="4681165"/>
            <a:ext cx="6698116" cy="3488109"/>
          </a:xfrm>
          <a:prstGeom prst="roundRect">
            <a:avLst>
              <a:gd name="adj" fmla="val 6971"/>
            </a:avLst>
          </a:prstGeom>
          <a:solidFill>
            <a:srgbClr val="FFFFFF">
              <a:alpha val="95000"/>
            </a:srgbClr>
          </a:solidFill>
          <a:ln w="15240">
            <a:solidFill>
              <a:srgbClr val="C8CACF"/>
            </a:solidFill>
            <a:prstDash val="solid"/>
          </a:ln>
        </p:spPr>
        <p:txBody>
          <a:bodyPr/>
          <a:lstStyle/>
          <a:p>
            <a:pPr algn="l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Пожилые продавцы</a:t>
            </a:r>
          </a:p>
          <a:p>
            <a:pPr algn="l"/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удостоверении сделок с пожилыми продавцами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видеофиксация проводится только в совокупности с согласием продавца на психиатрическое освидетельствование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— эти аспекты усиливают друг друга.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9F40C5-2A4C-5C10-8CF8-F7854766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91" b="-1"/>
          <a:stretch>
            <a:fillRect/>
          </a:stretch>
        </p:blipFill>
        <p:spPr>
          <a:xfrm>
            <a:off x="6377330" y="8432400"/>
            <a:ext cx="6738706" cy="26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3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E0781C4-F776-8B42-A359-6888D5E28A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FA51C6-CEA8-EACD-A4D9-3B435C162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C41994-A41D-6CD4-A525-4BEB5CC72DC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660650" y="2237258"/>
            <a:ext cx="14782800" cy="553998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Депонирование</a:t>
            </a: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0C8C1F70-5ADC-A369-7B83-742E9F0BC9CB}"/>
              </a:ext>
            </a:extLst>
          </p:cNvPr>
          <p:cNvSpPr txBox="1">
            <a:spLocks/>
          </p:cNvSpPr>
          <p:nvPr/>
        </p:nvSpPr>
        <p:spPr bwMode="auto">
          <a:xfrm>
            <a:off x="9864235" y="6153532"/>
            <a:ext cx="97815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451EA-8A90-8B97-8731-0B09EF912AB5}"/>
              </a:ext>
            </a:extLst>
          </p:cNvPr>
          <p:cNvSpPr txBox="1"/>
          <p:nvPr/>
        </p:nvSpPr>
        <p:spPr bwMode="auto">
          <a:xfrm>
            <a:off x="1974850" y="3198524"/>
            <a:ext cx="161544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 88.1.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Депонирование нотариусом движимых вещей, безналичных денежных средств или бездокументарных ценных бумаг (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ФЗ от 23.05.2018 N 119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03D14B1E-DAE8-B315-0764-791E41B06C41}"/>
              </a:ext>
            </a:extLst>
          </p:cNvPr>
          <p:cNvSpPr txBox="1">
            <a:spLocks/>
          </p:cNvSpPr>
          <p:nvPr/>
        </p:nvSpPr>
        <p:spPr bwMode="auto">
          <a:xfrm>
            <a:off x="3758456" y="5784200"/>
            <a:ext cx="11294891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EB316-8C01-4639-BF10-02FF12E4DCEF}"/>
              </a:ext>
            </a:extLst>
          </p:cNvPr>
          <p:cNvSpPr txBox="1"/>
          <p:nvPr/>
        </p:nvSpPr>
        <p:spPr>
          <a:xfrm>
            <a:off x="429329" y="4324821"/>
            <a:ext cx="19187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Стороны обязательства вправе обратиться к нотариусу с совместным заявлением о принятии от должника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депонирование движимых вещей, безналичных денежных средств или бездокументарных ценных бумаг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их передачи кредитору в установленные сроки и на оговорённых условиях.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E9DBC8-5167-B9AB-5C8C-A45BB055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5934351"/>
            <a:ext cx="685800" cy="685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4B628D-5E3A-E921-1A56-B04024CC0A8F}"/>
              </a:ext>
            </a:extLst>
          </p:cNvPr>
          <p:cNvSpPr txBox="1"/>
          <p:nvPr/>
        </p:nvSpPr>
        <p:spPr bwMode="auto">
          <a:xfrm>
            <a:off x="831850" y="6793198"/>
            <a:ext cx="509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Сделки с недвижимостью</a:t>
            </a:r>
          </a:p>
        </p:txBody>
      </p:sp>
      <p:sp>
        <p:nvSpPr>
          <p:cNvPr id="23" name="Text 5">
            <a:extLst>
              <a:ext uri="{FF2B5EF4-FFF2-40B4-BE49-F238E27FC236}">
                <a16:creationId xmlns:a16="http://schemas.microsoft.com/office/drawing/2014/main" id="{85338785-10A1-5999-AE8D-35584259BD9C}"/>
              </a:ext>
            </a:extLst>
          </p:cNvPr>
          <p:cNvSpPr/>
          <p:nvPr/>
        </p:nvSpPr>
        <p:spPr>
          <a:xfrm>
            <a:off x="429329" y="7599546"/>
            <a:ext cx="5596295" cy="3364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Принимаются на депонирование движимое имущество и документы под условие регистрации перехода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права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собственности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и окончания проведения расчетов между сторонами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2500"/>
              </a:lnSpc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ea typeface="Funnel Sans" pitchFamily="34" charset="-122"/>
              <a:cs typeface="Arial" panose="020B0604020202020204" pitchFamily="34" charset="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Практика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депонирование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оригиналов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документов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Funnel Sans" pitchFamily="34" charset="-122"/>
                <a:cs typeface="Arial" panose="020B0604020202020204" pitchFamily="34" charset="0"/>
              </a:rPr>
              <a:t> (Крым), ключей от квартиры.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AFD301E-D59D-8831-FCA3-6DE932E65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17" y="5929630"/>
            <a:ext cx="682101" cy="6905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1E04BD2-97BC-1DA5-3B8B-AD72AA786E80}"/>
              </a:ext>
            </a:extLst>
          </p:cNvPr>
          <p:cNvSpPr txBox="1"/>
          <p:nvPr/>
        </p:nvSpPr>
        <p:spPr bwMode="auto">
          <a:xfrm>
            <a:off x="7556517" y="6795332"/>
            <a:ext cx="509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Раздел наследства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9A63B1-3586-8B73-EDE0-D17CDAF99DEC}"/>
              </a:ext>
            </a:extLst>
          </p:cNvPr>
          <p:cNvSpPr txBox="1"/>
          <p:nvPr/>
        </p:nvSpPr>
        <p:spPr>
          <a:xfrm>
            <a:off x="7127884" y="7539409"/>
            <a:ext cx="55276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Можно поместить на депонирование спорный документ или семейную реликвию — «яблоко раздора» между наследниками. 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Риелторы, ведущие наследственные дела клиентов, активно используют этот инструмент.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493B8B0-93EC-4D84-4C78-1C733C959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2450" y="6020557"/>
            <a:ext cx="682101" cy="6905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CFF032-FF16-2B37-66A3-358380994E81}"/>
              </a:ext>
            </a:extLst>
          </p:cNvPr>
          <p:cNvSpPr txBox="1"/>
          <p:nvPr/>
        </p:nvSpPr>
        <p:spPr bwMode="auto">
          <a:xfrm>
            <a:off x="13487416" y="6863257"/>
            <a:ext cx="509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Раздел бизнеса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95E0BF-D0D6-5A60-44B3-28C92340F361}"/>
              </a:ext>
            </a:extLst>
          </p:cNvPr>
          <p:cNvSpPr txBox="1"/>
          <p:nvPr/>
        </p:nvSpPr>
        <p:spPr>
          <a:xfrm>
            <a:off x="13014597" y="7599546"/>
            <a:ext cx="70895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депонирование заявлений сторон о том, что им известны определённые факты, предприниматели неоднократно делили бизнес после долгих лет судебных конфликтов.</a:t>
            </a:r>
          </a:p>
        </p:txBody>
      </p:sp>
    </p:spTree>
    <p:extLst>
      <p:ext uri="{BB962C8B-B14F-4D97-AF65-F5344CB8AC3E}">
        <p14:creationId xmlns:p14="http://schemas.microsoft.com/office/powerpoint/2010/main" val="231897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0DE37C7-75BC-6811-81BF-D4977743FB2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797F93-14C4-B5C7-3FF6-40B1EB04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96"/>
            <a:ext cx="20104100" cy="113085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B683C9-B642-11E2-9D3E-8741CCB921E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660650" y="5788832"/>
            <a:ext cx="14782800" cy="738664"/>
          </a:xfrm>
        </p:spPr>
        <p:txBody>
          <a:bodyPr/>
          <a:lstStyle/>
          <a:p>
            <a:pPr algn="ctr">
              <a:defRPr/>
            </a:pPr>
            <a:r>
              <a:rPr lang="ru-RU" sz="4800" b="1" dirty="0">
                <a:latin typeface="Arial Black" panose="020B0A040201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sz="4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11B6B876-2308-E18E-92C6-6E21C0462D0B}"/>
              </a:ext>
            </a:extLst>
          </p:cNvPr>
          <p:cNvSpPr txBox="1">
            <a:spLocks/>
          </p:cNvSpPr>
          <p:nvPr/>
        </p:nvSpPr>
        <p:spPr bwMode="auto">
          <a:xfrm>
            <a:off x="9864235" y="6153532"/>
            <a:ext cx="97815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AAE7DB9-18E9-120D-59EC-A8A8ABC83FC9}"/>
              </a:ext>
            </a:extLst>
          </p:cNvPr>
          <p:cNvSpPr txBox="1">
            <a:spLocks/>
          </p:cNvSpPr>
          <p:nvPr/>
        </p:nvSpPr>
        <p:spPr bwMode="auto">
          <a:xfrm>
            <a:off x="3758456" y="5784200"/>
            <a:ext cx="11294891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800" kern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E4A6C-5ED9-B792-4FFD-CEBBCCA10E39}"/>
              </a:ext>
            </a:extLst>
          </p:cNvPr>
          <p:cNvSpPr txBox="1"/>
          <p:nvPr/>
        </p:nvSpPr>
        <p:spPr>
          <a:xfrm>
            <a:off x="222250" y="9236075"/>
            <a:ext cx="102190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Лексакова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Екатерина Олеговна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И.о. Председателя Комиссии ФНП по имиджу, взаимодействию со СМИ и общественными организациями 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Комиссии МГНП по имиджу и взаимодействию со СМИ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Нотариус г. Москвы с 2012 года</a:t>
            </a:r>
          </a:p>
        </p:txBody>
      </p:sp>
      <p:pic>
        <p:nvPicPr>
          <p:cNvPr id="4" name="Picture 2" descr="Образовательный портал МБОУ «Лицей № 33»">
            <a:extLst>
              <a:ext uri="{FF2B5EF4-FFF2-40B4-BE49-F238E27FC236}">
                <a16:creationId xmlns:a16="http://schemas.microsoft.com/office/drawing/2014/main" id="{9DA61CEF-2124-2E30-2D57-EAE95502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505" y="9236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6">
            <a:extLst>
              <a:ext uri="{FF2B5EF4-FFF2-40B4-BE49-F238E27FC236}">
                <a16:creationId xmlns:a16="http://schemas.microsoft.com/office/drawing/2014/main" id="{2A401D08-F5BC-F86E-9590-4745A873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120" y="10135911"/>
            <a:ext cx="6126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4CB9F077-3014-6D2A-C3ED-582A30B4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373" y="9370219"/>
            <a:ext cx="2057504" cy="3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ru-RU" sz="1800" dirty="0">
                <a:solidFill>
                  <a:schemeClr val="tx1"/>
                </a:solidFill>
              </a:rPr>
              <a:t>@lexnotary</a:t>
            </a: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271391A9-A747-1D05-3921-4303D5E4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373" y="10260132"/>
            <a:ext cx="2057504" cy="3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ru-RU" sz="1800" dirty="0">
                <a:solidFill>
                  <a:schemeClr val="tx1"/>
                </a:solidFill>
              </a:rPr>
              <a:t>@lexnotary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02B054-AB84-AE13-168C-42945BBEC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1050" y="8660864"/>
            <a:ext cx="2354717" cy="23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3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828</Words>
  <Application>Microsoft Office PowerPoint</Application>
  <DocSecurity>0</DocSecurity>
  <PresentationFormat>Произвольный</PresentationFormat>
  <Paragraphs>76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Bookman Old Style</vt:lpstr>
      <vt:lpstr>Calibri</vt:lpstr>
      <vt:lpstr>Office Theme</vt:lpstr>
      <vt:lpstr>Презентация PowerPoint</vt:lpstr>
      <vt:lpstr>Проблема: Отдельные источники в СМИ называют цифру в 3 000 оспоренных сделок, другие говорят о почти 6 000 обращений от имени "ведомых" продавцов, которые на сегодняшний день находятся на рассмотрении судов.</vt:lpstr>
      <vt:lpstr>Правовые основания видеофиксации</vt:lpstr>
      <vt:lpstr>Практика проведения видеофиксаций</vt:lpstr>
      <vt:lpstr>Видеофиксация сделок: методология и особые случаи</vt:lpstr>
      <vt:lpstr>Депонирование</vt:lpstr>
      <vt:lpstr>Благодарю за внимание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(24)</dc:title>
  <dc:subject/>
  <dc:creator>Ульяна</dc:creator>
  <cp:keywords/>
  <dc:description/>
  <cp:lastModifiedBy>Admin</cp:lastModifiedBy>
  <cp:revision>7</cp:revision>
  <dcterms:created xsi:type="dcterms:W3CDTF">2026-01-15T15:37:44Z</dcterms:created>
  <dcterms:modified xsi:type="dcterms:W3CDTF">2026-02-24T09:54:19Z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2026-01-15T00:00:00Z</vt:filetime>
  </property>
  <property fmtid="{D5CDD505-2E9C-101B-9397-08002B2CF9AE}" pid="3" name="LastSaved">
    <vt:filetime>2026-01-15T00:00:00Z</vt:filetime>
  </property>
</Properties>
</file>