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2"/>
    <p:sldId id="257" r:id="rId3"/>
    <p:sldId id="263" r:id="rId4"/>
    <p:sldId id="289" r:id="rId5"/>
    <p:sldId id="287" r:id="rId6"/>
    <p:sldId id="274" r:id="rId7"/>
    <p:sldId id="275" r:id="rId8"/>
    <p:sldId id="276" r:id="rId9"/>
    <p:sldId id="267" r:id="rId10"/>
    <p:sldId id="300" r:id="rId11"/>
    <p:sldId id="303" r:id="rId12"/>
    <p:sldId id="292" r:id="rId13"/>
    <p:sldId id="301" r:id="rId14"/>
    <p:sldId id="302" r:id="rId15"/>
    <p:sldId id="280" r:id="rId16"/>
    <p:sldId id="277" r:id="rId17"/>
    <p:sldId id="304" r:id="rId18"/>
    <p:sldId id="305" r:id="rId19"/>
    <p:sldId id="291" r:id="rId20"/>
    <p:sldId id="306" r:id="rId21"/>
    <p:sldId id="313" r:id="rId22"/>
    <p:sldId id="310" r:id="rId23"/>
    <p:sldId id="279" r:id="rId24"/>
    <p:sldId id="288" r:id="rId25"/>
    <p:sldId id="296" r:id="rId26"/>
    <p:sldId id="281" r:id="rId27"/>
    <p:sldId id="283" r:id="rId28"/>
    <p:sldId id="284" r:id="rId29"/>
    <p:sldId id="285" r:id="rId30"/>
    <p:sldId id="262" r:id="rId31"/>
    <p:sldId id="31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B901"/>
    <a:srgbClr val="674309"/>
    <a:srgbClr val="A1690F"/>
    <a:srgbClr val="000066"/>
    <a:srgbClr val="1D4443"/>
    <a:srgbClr val="5D7C6C"/>
    <a:srgbClr val="08A860"/>
    <a:srgbClr val="008000"/>
    <a:srgbClr val="8CC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1E2E-189C-497D-8428-02AFDD03A3F8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68CA-D29D-4715-A447-CA8F4A04E2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A1B9C8-32F4-4BDA-B949-1EFD952B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94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F2C28A-DD14-4AB8-9254-71D260CF6292}"/>
              </a:ext>
            </a:extLst>
          </p:cNvPr>
          <p:cNvSpPr/>
          <p:nvPr/>
        </p:nvSpPr>
        <p:spPr bwMode="auto">
          <a:xfrm>
            <a:off x="476721" y="1970611"/>
            <a:ext cx="7143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4800" dirty="0">
              <a:solidFill>
                <a:schemeClr val="bg1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D17530-9FAF-4935-98C4-ABAAE6329031}"/>
              </a:ext>
            </a:extLst>
          </p:cNvPr>
          <p:cNvSpPr/>
          <p:nvPr/>
        </p:nvSpPr>
        <p:spPr bwMode="auto">
          <a:xfrm>
            <a:off x="8181659" y="1333094"/>
            <a:ext cx="4282732" cy="146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выступления: </a:t>
            </a:r>
            <a:r>
              <a:rPr lang="ru-RU" sz="2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«Гравитация за  столом переговоров»</a:t>
            </a:r>
            <a:endParaRPr lang="ru-RU" sz="2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6D63A2B-9C43-451F-A375-D404A084A0EF}"/>
              </a:ext>
            </a:extLst>
          </p:cNvPr>
          <p:cNvCxnSpPr>
            <a:cxnSpLocks/>
          </p:cNvCxnSpPr>
          <p:nvPr/>
        </p:nvCxnSpPr>
        <p:spPr bwMode="auto">
          <a:xfrm flipH="1">
            <a:off x="7950890" y="1768496"/>
            <a:ext cx="1" cy="17892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881CCA55-884D-4256-B082-17C1E7DD4AAD}"/>
              </a:ext>
            </a:extLst>
          </p:cNvPr>
          <p:cNvSpPr/>
          <p:nvPr/>
        </p:nvSpPr>
        <p:spPr bwMode="auto">
          <a:xfrm>
            <a:off x="7892402" y="2009527"/>
            <a:ext cx="116976" cy="1169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C773986-BCDC-48C8-BEEA-2AE430DD4C97}"/>
              </a:ext>
            </a:extLst>
          </p:cNvPr>
          <p:cNvSpPr/>
          <p:nvPr/>
        </p:nvSpPr>
        <p:spPr bwMode="auto">
          <a:xfrm>
            <a:off x="8682842" y="303901"/>
            <a:ext cx="2935350" cy="526986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26-27 февраля 2026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7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7CB59F-BDEA-4EDE-A002-DD6A0AD2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43B950F-8DE2-4F92-9FA9-C1ACFEE87F75}"/>
              </a:ext>
            </a:extLst>
          </p:cNvPr>
          <p:cNvSpPr txBox="1">
            <a:spLocks/>
          </p:cNvSpPr>
          <p:nvPr/>
        </p:nvSpPr>
        <p:spPr>
          <a:xfrm>
            <a:off x="837153" y="964023"/>
            <a:ext cx="8063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67430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Ловушка 1. «Синдром самозванца </a:t>
            </a:r>
          </a:p>
          <a:p>
            <a:pPr algn="ctr"/>
            <a:r>
              <a:rPr lang="ru-RU" sz="4000" b="1" dirty="0">
                <a:solidFill>
                  <a:srgbClr val="67430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невозможность присвоить успех»</a:t>
            </a:r>
            <a:endParaRPr lang="ru-RU" sz="8000" b="1" dirty="0">
              <a:solidFill>
                <a:srgbClr val="674309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94B485-2FED-404B-836A-2BAA9FA20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34663"/>
          <a:stretch/>
        </p:blipFill>
        <p:spPr>
          <a:xfrm>
            <a:off x="7943573" y="-926652"/>
            <a:ext cx="4108562" cy="7784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2D053-8D9D-46F9-8C3E-034C2DD71E4B}"/>
              </a:ext>
            </a:extLst>
          </p:cNvPr>
          <p:cNvSpPr txBox="1"/>
          <p:nvPr/>
        </p:nvSpPr>
        <p:spPr>
          <a:xfrm>
            <a:off x="1036586" y="2289586"/>
            <a:ext cx="7945002" cy="408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 пример, когда агент говорит: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провели сделку»;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«Повезло»;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«Собственники попались адекватные».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пытный сотрудник ловит себя на мысли «Что я могу посоветовать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скажу, а не сработает»?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синдром самозванца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ощущение, что ты обманщик, и твои успехи случайны.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ноги растут? Часто – из детства.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2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A7C4D-CE24-4AD2-A047-A0CC22B9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Объект 6">
            <a:extLst>
              <a:ext uri="{FF2B5EF4-FFF2-40B4-BE49-F238E27FC236}">
                <a16:creationId xmlns:a16="http://schemas.microsoft.com/office/drawing/2014/main" id="{215FD500-67B0-4EF1-862E-8BAC3CAA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17" y="1984518"/>
            <a:ext cx="5749450" cy="1569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9648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9648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заткнуть самозванца»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01265-3A32-459C-8294-A40BF887527E}"/>
              </a:ext>
            </a:extLst>
          </p:cNvPr>
          <p:cNvSpPr txBox="1"/>
          <p:nvPr/>
        </p:nvSpPr>
        <p:spPr>
          <a:xfrm>
            <a:off x="4868548" y="3429000"/>
            <a:ext cx="6619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Инструкция: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Возьмите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телефоны/блокноты.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вас 2 минуты. Запишите ВСЕ свои достижения за всю жизнь. ВСЕ, что считаете победой.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Время пошло!</a:t>
            </a:r>
            <a:endParaRPr lang="ru-RU" sz="2400" dirty="0"/>
          </a:p>
        </p:txBody>
      </p:sp>
      <p:pic>
        <p:nvPicPr>
          <p:cNvPr id="1026" name="Picture 2" descr="-2">
            <a:extLst>
              <a:ext uri="{FF2B5EF4-FFF2-40B4-BE49-F238E27FC236}">
                <a16:creationId xmlns:a16="http://schemas.microsoft.com/office/drawing/2014/main" id="{42B3841B-3735-4ACA-9D68-29964174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37" y="1785891"/>
            <a:ext cx="3536576" cy="3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28F60D-4442-4257-8F61-05501B50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35EFA-570B-4138-805F-97BC7E55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248031"/>
            <a:ext cx="1631577" cy="6454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651F4-9D96-4B9B-8F60-ABFA8284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5" y="2286205"/>
            <a:ext cx="5589494" cy="1921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так?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этого человека в голове стоит жесткий, тоталитарный внутренний фильтр. Его самооценка работает по принципу «ВСЁ ИЛИ НИЧЕГО».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799C5AE-7CCF-4607-81B1-C2E3D8A65986}"/>
              </a:ext>
            </a:extLst>
          </p:cNvPr>
          <p:cNvSpPr txBox="1">
            <a:spLocks/>
          </p:cNvSpPr>
          <p:nvPr/>
        </p:nvSpPr>
        <p:spPr>
          <a:xfrm>
            <a:off x="1286434" y="1248031"/>
            <a:ext cx="6181164" cy="92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 за головами»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(Видит только грандиозное)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8ACB1-E257-46F4-BFA7-6B962DCC2B72}"/>
              </a:ext>
            </a:extLst>
          </p:cNvPr>
          <p:cNvSpPr txBox="1"/>
          <p:nvPr/>
        </p:nvSpPr>
        <p:spPr>
          <a:xfrm>
            <a:off x="578225" y="4098734"/>
            <a:ext cx="5517775" cy="262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«Победа имеет ценность, только если она огромна, признана всеми и подтверждена грамотой/большими деньгами».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Происхождение: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родом из детства, где хвалили только за пятерки с плюсом, за первое место, за «быть лучшим».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AD6C7-00A0-423E-A9B0-71C65F35F4D9}"/>
              </a:ext>
            </a:extLst>
          </p:cNvPr>
          <p:cNvSpPr txBox="1"/>
          <p:nvPr/>
        </p:nvSpPr>
        <p:spPr>
          <a:xfrm>
            <a:off x="6880407" y="1063889"/>
            <a:ext cx="4728885" cy="314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Хроническое «голодание» самооценки.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редкими «грандиозными» победами – пустота. Человек живет в состоянии перманентного «недостоин», потому что грандиозное случается не каждый день. Это прямая дорога к выгоранию. Или если человек успешен постоянно, ему приходится все больше задирать планку, чтобы поддерживать состояние «еще круче»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2F3833-4CE5-47E2-9EFE-0187C02B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76" y="4384833"/>
            <a:ext cx="3231151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C39626-C0E1-4904-9188-0E5C352D6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35EFA-570B-4138-805F-97BC7E55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97" y="1318411"/>
            <a:ext cx="1631577" cy="6454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651F4-9D96-4B9B-8F60-ABFA8284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86" y="2373212"/>
            <a:ext cx="6342529" cy="9249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так?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Здесь включается синдром самозванца в чистом виде.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799C5AE-7CCF-4607-81B1-C2E3D8A65986}"/>
              </a:ext>
            </a:extLst>
          </p:cNvPr>
          <p:cNvSpPr txBox="1">
            <a:spLocks/>
          </p:cNvSpPr>
          <p:nvPr/>
        </p:nvSpPr>
        <p:spPr>
          <a:xfrm>
            <a:off x="1083832" y="1295860"/>
            <a:ext cx="6181164" cy="92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«Собиратель крошек»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(Видит только мелкое)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8ACB1-E257-46F4-BFA7-6B962DCC2B72}"/>
              </a:ext>
            </a:extLst>
          </p:cNvPr>
          <p:cNvSpPr txBox="1"/>
          <p:nvPr/>
        </p:nvSpPr>
        <p:spPr>
          <a:xfrm>
            <a:off x="536987" y="3602965"/>
            <a:ext cx="5849470" cy="258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«Присвоить себе что-то большое и значимое – это возмутительно, это вызовет гнев богов и зависть окружающих. Это опасно. А вот маленькие, незаметные дела – пожалуйста, они не считаются».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Происхождение: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Страх оценки, страх оказаться «выше» своих родителей или окружения, установка «будь скромным».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AD6C7-00A0-423E-A9B0-71C65F35F4D9}"/>
              </a:ext>
            </a:extLst>
          </p:cNvPr>
          <p:cNvSpPr txBox="1"/>
          <p:nvPr/>
        </p:nvSpPr>
        <p:spPr>
          <a:xfrm>
            <a:off x="6794353" y="1393969"/>
            <a:ext cx="4840940" cy="195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Самооценка, построенная на песке. Она есть, но она хлипкая.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Громкий провал или критика могут в один момент снести всю эту кучу мелких побед. Человек не верит, что он способен на что-то по-настоящему значимое.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0A9D1B11-F0D3-4BB8-B0D5-A5B1C5AE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88" y="3696798"/>
            <a:ext cx="4112469" cy="27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5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DDB95-2A8F-4EF6-B035-1898D286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1CDC9-B8C1-4C15-BC53-7E6E75D5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57" y="2766218"/>
            <a:ext cx="823408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вы считаете, исходя из того, о чем мы с вами говорим, </a:t>
            </a:r>
            <a:r>
              <a:rPr lang="ru-RU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ли повышать свою самооценку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2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9ED0A4-2C1D-400E-8EDD-D8E315828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9" y="1663917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эксперимент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35971-4D1D-4D2D-984A-5BBB64C0352C}"/>
              </a:ext>
            </a:extLst>
          </p:cNvPr>
          <p:cNvSpPr txBox="1"/>
          <p:nvPr/>
        </p:nvSpPr>
        <p:spPr>
          <a:xfrm>
            <a:off x="951729" y="2989480"/>
            <a:ext cx="6635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сейчас продолжить эксперимент. Еще минута и допишите достижения, о которых вы промолчали.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напишите прогресс, которого вы достигли. </a:t>
            </a: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Минута пошла.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11" name="Picture 8" descr="Picture background">
            <a:extLst>
              <a:ext uri="{FF2B5EF4-FFF2-40B4-BE49-F238E27FC236}">
                <a16:creationId xmlns:a16="http://schemas.microsoft.com/office/drawing/2014/main" id="{72702F6A-1CA7-41E1-9B5F-CCC7D1C5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158" y="1961102"/>
            <a:ext cx="3017076" cy="30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0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72CA28-9A1D-48D3-8085-9F33B19CF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C0351B5-6593-4565-A870-4F3718B7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50" y="2016067"/>
            <a:ext cx="2850776" cy="18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132" y="616599"/>
            <a:ext cx="833493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 2. «Спросить у сильного»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9AE7B-F7D8-45A5-B405-A308F6375534}"/>
              </a:ext>
            </a:extLst>
          </p:cNvPr>
          <p:cNvSpPr txBox="1"/>
          <p:nvPr/>
        </p:nvSpPr>
        <p:spPr>
          <a:xfrm>
            <a:off x="1299882" y="1621913"/>
            <a:ext cx="928743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можем спросить у сильного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боимся показаться глупыми, в нас живет </a:t>
            </a: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«я должен все знать сам»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мы считаем, что все знаем.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49920-DFE2-4289-857B-50A4DC3AFE7F}"/>
              </a:ext>
            </a:extLst>
          </p:cNvPr>
          <p:cNvSpPr txBox="1"/>
          <p:nvPr/>
        </p:nvSpPr>
        <p:spPr>
          <a:xfrm>
            <a:off x="3273430" y="2735913"/>
            <a:ext cx="4695175" cy="83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причины: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психика сама строит стену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60616-EFC8-4776-8CE5-054A95C9A6BB}"/>
              </a:ext>
            </a:extLst>
          </p:cNvPr>
          <p:cNvSpPr txBox="1"/>
          <p:nvPr/>
        </p:nvSpPr>
        <p:spPr>
          <a:xfrm>
            <a:off x="565374" y="4249486"/>
            <a:ext cx="4938357" cy="235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Синдром самозванца в действии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диалог: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я спрошу, он поймет, что я на самом деле ничего не знаю. Раскроется мое некомпетентность. Лучше я помолчу и сделаю вид, что и так все понимаю».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Маска профессионализма становится важнее реального роста.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90D22-F37B-44A5-9D45-0F044BAC2A21}"/>
              </a:ext>
            </a:extLst>
          </p:cNvPr>
          <p:cNvSpPr txBox="1"/>
          <p:nvPr/>
        </p:nvSpPr>
        <p:spPr>
          <a:xfrm>
            <a:off x="5863037" y="3969057"/>
            <a:ext cx="5763589" cy="265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Травматический школьный опыт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ноги растут: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Вспомните школу. Поднять руку и спросить – это был риск. Риск получить оценку («Опять ты со своими глупыми вопросами?»), усмешку учителя или насмешки класса.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Выученная установка: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«Проявление незнания = боль и унижение». Мозг взрослого человека до сих пор верит в это уравнение.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134098-6574-435C-9A85-4218F8796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23" y="1957133"/>
            <a:ext cx="3333436" cy="22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85FA72-BA5E-4DBC-8A04-11B3A662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AB98390-F52B-4781-986E-46C64DC0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70" y="1176254"/>
            <a:ext cx="1987550" cy="14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60616-EFC8-4776-8CE5-054A95C9A6BB}"/>
              </a:ext>
            </a:extLst>
          </p:cNvPr>
          <p:cNvSpPr txBox="1"/>
          <p:nvPr/>
        </p:nvSpPr>
        <p:spPr>
          <a:xfrm>
            <a:off x="591670" y="2664849"/>
            <a:ext cx="5271245" cy="404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Неосознаваемая зависть и враждебность к «сильным»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механизм: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детства «сильные» (отличники, успешные ребята) часто были нашими неявными соперниками, которых нам ставили в пример.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Подсознательно мы можем их «недолюбливать» и воспринимать как угрозу. Просить у них помощи – значит признать их превосходство и «проиграть».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поэтому, мы вместо того чтобы слушать сильных, учится на обучениях и тренингах заняты оценкой сильных, а точнее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обесценкой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90D22-F37B-44A5-9D45-0F044BAC2A21}"/>
              </a:ext>
            </a:extLst>
          </p:cNvPr>
          <p:cNvSpPr txBox="1"/>
          <p:nvPr/>
        </p:nvSpPr>
        <p:spPr>
          <a:xfrm>
            <a:off x="6329087" y="3337762"/>
            <a:ext cx="5181597" cy="295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Иллюзия, что «надо дойти самому»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«Настоящий профессионал все изобретает сам. Если я воспользуюсь чужим советом, это будет нечестно, не по-взрослому».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·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детская позиция «я сам!», перенесенная во взрослую жизнь. Самые успешные люди в мире – это не те, кто все изобрел, а те, кто лучше всех собрал и применил чужие работающие паттерны.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FE40D37E-4EED-4964-9F0A-6901BB7D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15" y="1234666"/>
            <a:ext cx="2859883" cy="19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4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BE0528-C006-4908-865A-80A458B4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3E3D0D-C213-4954-87C6-3109AF41F807}"/>
              </a:ext>
            </a:extLst>
          </p:cNvPr>
          <p:cNvSpPr txBox="1">
            <a:spLocks/>
          </p:cNvSpPr>
          <p:nvPr/>
        </p:nvSpPr>
        <p:spPr>
          <a:xfrm>
            <a:off x="1346896" y="922188"/>
            <a:ext cx="9186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Ловушка 3. «Страхи: основа, на которой растут или усугубляются все проблемы»</a:t>
            </a:r>
            <a:endParaRPr lang="ru-RU" sz="6600" b="1" dirty="0">
              <a:solidFill>
                <a:srgbClr val="008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98AA2-B4EB-4755-88DB-CCC8F88EF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3454621"/>
            <a:ext cx="5123239" cy="34127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51B016-EC80-4D20-B74B-0CCDAC248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47751"/>
            <a:ext cx="1565084" cy="27067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4FBF12-B6D8-4F24-9CE3-9F023F794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08" y="2266524"/>
            <a:ext cx="1174494" cy="2878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35F436-9645-404E-83B9-7AB30BE47562}"/>
              </a:ext>
            </a:extLst>
          </p:cNvPr>
          <p:cNvSpPr txBox="1"/>
          <p:nvPr/>
        </p:nvSpPr>
        <p:spPr>
          <a:xfrm>
            <a:off x="671731" y="3843832"/>
            <a:ext cx="3944936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0D32C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РОДИТЕЛЬСКАЯ ОПЕКА И ЗАБОТА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93C96-E240-4B13-A3F2-0EE3EE625D4E}"/>
              </a:ext>
            </a:extLst>
          </p:cNvPr>
          <p:cNvSpPr txBox="1"/>
          <p:nvPr/>
        </p:nvSpPr>
        <p:spPr>
          <a:xfrm>
            <a:off x="6838916" y="3843832"/>
            <a:ext cx="6297172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D32C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ПОСТТРАВМАТИЧЕСКИЙ СИНДРОМ (ПТСР)</a:t>
            </a:r>
          </a:p>
        </p:txBody>
      </p:sp>
    </p:spTree>
    <p:extLst>
      <p:ext uri="{BB962C8B-B14F-4D97-AF65-F5344CB8AC3E}">
        <p14:creationId xmlns:p14="http://schemas.microsoft.com/office/powerpoint/2010/main" val="1476866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6D53EB-9610-46FB-AD11-74EE1D908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4B162-469E-43CB-9873-596D3ECD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59" y="1013419"/>
            <a:ext cx="8231841" cy="86764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– 3 ОСНОВНЫХ СТРАХОВ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ED705-40F4-4B8B-AF37-7D3316E6600C}"/>
              </a:ext>
            </a:extLst>
          </p:cNvPr>
          <p:cNvSpPr txBox="1"/>
          <p:nvPr/>
        </p:nvSpPr>
        <p:spPr>
          <a:xfrm>
            <a:off x="6344816" y="5041886"/>
            <a:ext cx="5226378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Новичок боится всего сразу. Опытный боится потерять статус (страх оценки) и оказаться не на высоте (страх ошибки). Понимаете? Все упирается в эту тройку.</a:t>
            </a:r>
            <a:endParaRPr lang="ru-RU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CC2B3-19CA-44DF-ADA8-B55112906EC3}"/>
              </a:ext>
            </a:extLst>
          </p:cNvPr>
          <p:cNvSpPr txBox="1"/>
          <p:nvPr/>
        </p:nvSpPr>
        <p:spPr>
          <a:xfrm>
            <a:off x="620806" y="1842948"/>
            <a:ext cx="4883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ОШИБКИ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(«Меня накажут/унизят»).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клиенты меня пошлют на этапе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родители которые говорили иди не мешай я устал, найди себе другое дело («Меня бросят/изгонят из стаи») Перестанут тебя выбирать.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9F742-6202-48B8-8F76-843FE7AC0AC8}"/>
              </a:ext>
            </a:extLst>
          </p:cNvPr>
          <p:cNvSpPr txBox="1"/>
          <p:nvPr/>
        </p:nvSpPr>
        <p:spPr>
          <a:xfrm>
            <a:off x="655256" y="3838122"/>
            <a:ext cx="48835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ОЦЕНКИ/НЕСООТВЕТСТВИЯ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(«Меня раскритикуют/осудят»).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любую ошибку прилетит наказание, двойка в школе, дома убьют за двойку.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ты не знаешь, куда себя деть, («Меня накажут/унизят») ошибешься, тебя не будут рекомендовать, уволят, оштрафуют. </a:t>
            </a:r>
          </a:p>
          <a:p>
            <a:pPr algn="just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F2F9D-951B-4E55-8CD9-50277506D69B}"/>
              </a:ext>
            </a:extLst>
          </p:cNvPr>
          <p:cNvSpPr txBox="1"/>
          <p:nvPr/>
        </p:nvSpPr>
        <p:spPr>
          <a:xfrm>
            <a:off x="6234975" y="1881062"/>
            <a:ext cx="5226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ОТВЕРЖЕНИЯ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(«Меня бросят/изгонят из стаи»).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 что риэлтор? Да разве это профессия?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молодой еще, видно прям что мало опыта. Страх быть собой начинает очень мешать во взрослой жизни. («Меня раскритикуют/осудят») Скажешь не то – подумают что некомпетентен, поржут над тобой.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3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50718-CF7A-40A7-914A-2BA5FB082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ECC6B0-37B9-49A1-AD9B-D97A9BFC2A48}"/>
              </a:ext>
            </a:extLst>
          </p:cNvPr>
          <p:cNvSpPr txBox="1"/>
          <p:nvPr/>
        </p:nvSpPr>
        <p:spPr>
          <a:xfrm>
            <a:off x="477153" y="1563160"/>
            <a:ext cx="5737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уверенность это переменная, которая колеблется как флюгер от ветра и формируется под влиянием множества факторов, как внутренних, так и внешних, рациональных и эмоциональных. </a:t>
            </a:r>
          </a:p>
          <a:p>
            <a:pPr algn="just"/>
            <a:endParaRPr lang="ru-RU" sz="18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она является одним из базовых факторов на который опирается клиент при выборе вас как специалиста.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она влияет на наше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профессионалов.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она влияет на наше восприятие себя как классного эксперта.</a:t>
            </a:r>
          </a:p>
          <a:p>
            <a:pPr algn="just"/>
            <a:endParaRPr lang="ru-RU" sz="18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255C9-A3B1-4A37-A0AD-4ED24FD55AC7}"/>
              </a:ext>
            </a:extLst>
          </p:cNvPr>
          <p:cNvSpPr txBox="1"/>
          <p:nvPr/>
        </p:nvSpPr>
        <p:spPr>
          <a:xfrm>
            <a:off x="475991" y="4983719"/>
            <a:ext cx="835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она же может «слить», «затормозить», «убить желание».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7DEFDD3-A675-4841-A221-EBBA3CE7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07" y="1834655"/>
            <a:ext cx="5146136" cy="34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49B15BD-9660-4EAE-ADB7-EAA42546AF62}"/>
              </a:ext>
            </a:extLst>
          </p:cNvPr>
          <p:cNvSpPr/>
          <p:nvPr/>
        </p:nvSpPr>
        <p:spPr>
          <a:xfrm rot="2631719">
            <a:off x="8201284" y="1973786"/>
            <a:ext cx="337351" cy="74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B001C1F7-C11E-4798-8F1E-30744C2E4050}"/>
              </a:ext>
            </a:extLst>
          </p:cNvPr>
          <p:cNvSpPr/>
          <p:nvPr/>
        </p:nvSpPr>
        <p:spPr>
          <a:xfrm rot="8625903">
            <a:off x="9018707" y="3944881"/>
            <a:ext cx="337351" cy="74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D73A1FB-97D0-46A7-B7A8-3D1756EFCE03}"/>
              </a:ext>
            </a:extLst>
          </p:cNvPr>
          <p:cNvSpPr/>
          <p:nvPr/>
        </p:nvSpPr>
        <p:spPr>
          <a:xfrm rot="15126711">
            <a:off x="7003014" y="3449275"/>
            <a:ext cx="337351" cy="74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D06ED57-0F28-4847-8AF1-288AAB39B296}"/>
              </a:ext>
            </a:extLst>
          </p:cNvPr>
          <p:cNvSpPr/>
          <p:nvPr/>
        </p:nvSpPr>
        <p:spPr>
          <a:xfrm rot="2154338">
            <a:off x="10632284" y="2281590"/>
            <a:ext cx="337351" cy="74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CD2E-DE15-4030-BCA7-E0ADD28741FE}"/>
              </a:ext>
            </a:extLst>
          </p:cNvPr>
          <p:cNvSpPr txBox="1"/>
          <p:nvPr/>
        </p:nvSpPr>
        <p:spPr>
          <a:xfrm>
            <a:off x="6363607" y="3980967"/>
            <a:ext cx="143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Внутренние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1C90FE-20A0-42E7-9100-75753859DA8B}"/>
              </a:ext>
            </a:extLst>
          </p:cNvPr>
          <p:cNvSpPr txBox="1"/>
          <p:nvPr/>
        </p:nvSpPr>
        <p:spPr>
          <a:xfrm>
            <a:off x="10376312" y="2004569"/>
            <a:ext cx="143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Внешние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67E4C-6F96-47D2-ABBC-39113A071DD4}"/>
              </a:ext>
            </a:extLst>
          </p:cNvPr>
          <p:cNvSpPr txBox="1"/>
          <p:nvPr/>
        </p:nvSpPr>
        <p:spPr>
          <a:xfrm>
            <a:off x="7983678" y="2619786"/>
            <a:ext cx="1905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Эмоциональные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2DE3F-B0D5-49A7-AC0A-1741A7DC4444}"/>
              </a:ext>
            </a:extLst>
          </p:cNvPr>
          <p:cNvSpPr txBox="1"/>
          <p:nvPr/>
        </p:nvSpPr>
        <p:spPr>
          <a:xfrm>
            <a:off x="9050067" y="4622364"/>
            <a:ext cx="167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Рациональные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3BCAA6-CC5A-4689-B1A8-7B2E998E5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4B162-469E-43CB-9873-596D3ECD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33" y="1282384"/>
            <a:ext cx="3942229" cy="86764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главный миф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человечества? Что страх уйдет.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CC2B3-19CA-44DF-ADA8-B55112906EC3}"/>
              </a:ext>
            </a:extLst>
          </p:cNvPr>
          <p:cNvSpPr txBox="1"/>
          <p:nvPr/>
        </p:nvSpPr>
        <p:spPr>
          <a:xfrm>
            <a:off x="5190565" y="1118816"/>
            <a:ext cx="6120653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Реальность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Бояться и делать. Стоит только начать, страх начинает ослабевать. А наработав новый опыт, может исчезнуть (относительно одной ситуации и так шаг за шагом)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2D544-8206-450B-A424-7826974A637E}"/>
              </a:ext>
            </a:extLst>
          </p:cNvPr>
          <p:cNvSpPr txBox="1"/>
          <p:nvPr/>
        </p:nvSpPr>
        <p:spPr>
          <a:xfrm>
            <a:off x="1995512" y="4438069"/>
            <a:ext cx="7799296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сценарий развития событий может быть, и что мне нужно сделать, чтобы «подстелить соломинку»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478E-0042-496B-BE0D-6112AA7901C6}"/>
              </a:ext>
            </a:extLst>
          </p:cNvPr>
          <p:cNvSpPr txBox="1"/>
          <p:nvPr/>
        </p:nvSpPr>
        <p:spPr>
          <a:xfrm>
            <a:off x="1818105" y="2595180"/>
            <a:ext cx="901625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начать делать необходимо осознать свой страх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E5F02-1BE5-492C-B1C3-0CC78B6666CE}"/>
              </a:ext>
            </a:extLst>
          </p:cNvPr>
          <p:cNvSpPr txBox="1"/>
          <p:nvPr/>
        </p:nvSpPr>
        <p:spPr>
          <a:xfrm>
            <a:off x="4901962" y="3161646"/>
            <a:ext cx="21980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он?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B8C4F7-A386-405E-BEC3-4ABFB6A3D693}"/>
              </a:ext>
            </a:extLst>
          </p:cNvPr>
          <p:cNvSpPr txBox="1"/>
          <p:nvPr/>
        </p:nvSpPr>
        <p:spPr>
          <a:xfrm>
            <a:off x="2155147" y="3763985"/>
            <a:ext cx="901625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рациональный или иррациональный?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66748BF8-4AE0-4FCE-AE8C-03A7415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21" y="2523435"/>
            <a:ext cx="674084" cy="674084"/>
          </a:xfrm>
          <a:prstGeom prst="rect">
            <a:avLst/>
          </a:prstGeom>
        </p:spPr>
      </p:pic>
      <p:pic>
        <p:nvPicPr>
          <p:cNvPr id="18" name="Рисунок 17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56A76F0F-D2D3-49C7-83BD-C9852A58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7878" y="3156939"/>
            <a:ext cx="674084" cy="674084"/>
          </a:xfrm>
          <a:prstGeom prst="rect">
            <a:avLst/>
          </a:prstGeom>
        </p:spPr>
      </p:pic>
      <p:pic>
        <p:nvPicPr>
          <p:cNvPr id="19" name="Рисунок 18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68DCF6DB-0735-4167-B30A-3D094A362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239" y="3734495"/>
            <a:ext cx="674084" cy="674084"/>
          </a:xfrm>
          <a:prstGeom prst="rect">
            <a:avLst/>
          </a:prstGeom>
        </p:spPr>
      </p:pic>
      <p:pic>
        <p:nvPicPr>
          <p:cNvPr id="20" name="Рисунок 19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39123287-39E2-4D81-AB62-42C3E34B3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239" y="4532652"/>
            <a:ext cx="674084" cy="6740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5BA5804-DF24-41D7-BE9A-F0A7296EB6F2}"/>
              </a:ext>
            </a:extLst>
          </p:cNvPr>
          <p:cNvSpPr txBox="1">
            <a:spLocks/>
          </p:cNvSpPr>
          <p:nvPr/>
        </p:nvSpPr>
        <p:spPr>
          <a:xfrm>
            <a:off x="2283074" y="5378939"/>
            <a:ext cx="7346211" cy="1479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рационализация мне не помогает, то есть техники которые снимают напряжение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87452F3-ACC1-48A6-9CD8-A7961B32A0F9}"/>
              </a:ext>
            </a:extLst>
          </p:cNvPr>
          <p:cNvCxnSpPr/>
          <p:nvPr/>
        </p:nvCxnSpPr>
        <p:spPr>
          <a:xfrm>
            <a:off x="3966882" y="5559274"/>
            <a:ext cx="37669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1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3BCAA6-CC5A-4689-B1A8-7B2E998E5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2913DA-D53A-4ADF-B6C3-FAD0DBB1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5951"/>
            <a:ext cx="5305425" cy="4226098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D2E258A-7281-4F81-A7A1-011D9189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06" y="2306886"/>
            <a:ext cx="4789807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br>
              <a:rPr lang="ru-RU" sz="3600" dirty="0">
                <a:solidFill>
                  <a:srgbClr val="8753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753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«Шкалирование и диалог со страхом»</a:t>
            </a:r>
            <a:br>
              <a:rPr lang="ru-RU" sz="3600" dirty="0">
                <a:solidFill>
                  <a:srgbClr val="87531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87531C"/>
              </a:solidFill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B6BB5344-9646-4A94-8279-851031BA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06" y="3998261"/>
            <a:ext cx="4789807" cy="9861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Персонифицировать страх, чтобы лучше понять его и снизить его власть над вами.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8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8DD0B-40D5-4630-A1A2-F9604516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1CDC9-B8C1-4C15-BC53-7E6E75D5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105" y="2400300"/>
            <a:ext cx="6149787" cy="2057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СОБРАТЬ ВСЕ ВМЕСТЕ И НАЧАТЬ ДЕЙСТВОВАТЬ</a:t>
            </a:r>
            <a:endParaRPr lang="ru-RU" sz="199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B2AB22-87FB-4AFA-A758-E7500B32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4" name="Блок-схема: сохраненные данные 43">
            <a:extLst>
              <a:ext uri="{FF2B5EF4-FFF2-40B4-BE49-F238E27FC236}">
                <a16:creationId xmlns:a16="http://schemas.microsoft.com/office/drawing/2014/main" id="{AB2F5B01-3F2A-44BA-B6C6-3B5150A1524E}"/>
              </a:ext>
            </a:extLst>
          </p:cNvPr>
          <p:cNvSpPr/>
          <p:nvPr/>
        </p:nvSpPr>
        <p:spPr>
          <a:xfrm rot="16200000">
            <a:off x="1640796" y="3483003"/>
            <a:ext cx="1078902" cy="705005"/>
          </a:xfrm>
          <a:prstGeom prst="flowChartOnline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 descr="Закрепить со сплошной заливкой">
            <a:extLst>
              <a:ext uri="{FF2B5EF4-FFF2-40B4-BE49-F238E27FC236}">
                <a16:creationId xmlns:a16="http://schemas.microsoft.com/office/drawing/2014/main" id="{8FABC98D-4887-473C-B75F-9620C1FD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743" y="1303612"/>
            <a:ext cx="705004" cy="7050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4B17BF-008E-481A-B196-DBB19B955F9B}"/>
              </a:ext>
            </a:extLst>
          </p:cNvPr>
          <p:cNvSpPr txBox="1"/>
          <p:nvPr/>
        </p:nvSpPr>
        <p:spPr>
          <a:xfrm>
            <a:off x="2729531" y="144508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вернуть или усилить уверенность?</a:t>
            </a:r>
            <a:endParaRPr lang="ru-RU" sz="2800" dirty="0"/>
          </a:p>
        </p:txBody>
      </p:sp>
      <p:sp>
        <p:nvSpPr>
          <p:cNvPr id="32" name="Блок-схема: сохраненные данные 31">
            <a:extLst>
              <a:ext uri="{FF2B5EF4-FFF2-40B4-BE49-F238E27FC236}">
                <a16:creationId xmlns:a16="http://schemas.microsoft.com/office/drawing/2014/main" id="{2515BF50-4D78-4C9E-9C25-426C3CB0491D}"/>
              </a:ext>
            </a:extLst>
          </p:cNvPr>
          <p:cNvSpPr/>
          <p:nvPr/>
        </p:nvSpPr>
        <p:spPr>
          <a:xfrm rot="16200000">
            <a:off x="1638630" y="2478491"/>
            <a:ext cx="1078902" cy="705005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сохраненные данные 33">
            <a:extLst>
              <a:ext uri="{FF2B5EF4-FFF2-40B4-BE49-F238E27FC236}">
                <a16:creationId xmlns:a16="http://schemas.microsoft.com/office/drawing/2014/main" id="{A7359399-EBB3-4612-8172-C1626677A7AF}"/>
              </a:ext>
            </a:extLst>
          </p:cNvPr>
          <p:cNvSpPr/>
          <p:nvPr/>
        </p:nvSpPr>
        <p:spPr>
          <a:xfrm rot="16200000">
            <a:off x="1647594" y="4479429"/>
            <a:ext cx="1078902" cy="70500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сохраненные данные 34">
            <a:extLst>
              <a:ext uri="{FF2B5EF4-FFF2-40B4-BE49-F238E27FC236}">
                <a16:creationId xmlns:a16="http://schemas.microsoft.com/office/drawing/2014/main" id="{60B272A5-177A-4400-92D1-2104867FD9EB}"/>
              </a:ext>
            </a:extLst>
          </p:cNvPr>
          <p:cNvSpPr/>
          <p:nvPr/>
        </p:nvSpPr>
        <p:spPr>
          <a:xfrm rot="16200000">
            <a:off x="1640795" y="5482568"/>
            <a:ext cx="1078902" cy="705005"/>
          </a:xfrm>
          <a:prstGeom prst="flowChartOnlineStorage">
            <a:avLst/>
          </a:prstGeom>
          <a:solidFill>
            <a:srgbClr val="BE40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5D596D-DB6D-46D6-A314-07ADCF853A19}"/>
              </a:ext>
            </a:extLst>
          </p:cNvPr>
          <p:cNvSpPr txBox="1"/>
          <p:nvPr/>
        </p:nvSpPr>
        <p:spPr>
          <a:xfrm>
            <a:off x="1987362" y="2688086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0F71B3-2ADA-4C89-BEDE-D0AEC46D0FBB}"/>
              </a:ext>
            </a:extLst>
          </p:cNvPr>
          <p:cNvSpPr txBox="1"/>
          <p:nvPr/>
        </p:nvSpPr>
        <p:spPr>
          <a:xfrm>
            <a:off x="1997997" y="3685529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83EA6-7CAA-430D-B2CD-0ECB6E231133}"/>
              </a:ext>
            </a:extLst>
          </p:cNvPr>
          <p:cNvSpPr txBox="1"/>
          <p:nvPr/>
        </p:nvSpPr>
        <p:spPr>
          <a:xfrm>
            <a:off x="2007133" y="4691045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DB0910-257C-48B6-873E-62472DEDB663}"/>
              </a:ext>
            </a:extLst>
          </p:cNvPr>
          <p:cNvSpPr txBox="1"/>
          <p:nvPr/>
        </p:nvSpPr>
        <p:spPr>
          <a:xfrm>
            <a:off x="1992409" y="5731420"/>
            <a:ext cx="37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876CC7-D008-4BB6-AC81-1518A60A4DB4}"/>
              </a:ext>
            </a:extLst>
          </p:cNvPr>
          <p:cNvSpPr txBox="1"/>
          <p:nvPr/>
        </p:nvSpPr>
        <p:spPr>
          <a:xfrm>
            <a:off x="2336691" y="2338295"/>
            <a:ext cx="7982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Простой рецепт его все знают, но не делают.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 дневник самоценности. Что это такое, это когда вы ежедневно письменно фиксируете то, что вы сегодня сделали хорошо. Победы, даже самые маленькие. Пробуйте.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700CF7-E8B3-49EE-A661-35137099BB71}"/>
              </a:ext>
            </a:extLst>
          </p:cNvPr>
          <p:cNvSpPr txBox="1"/>
          <p:nvPr/>
        </p:nvSpPr>
        <p:spPr>
          <a:xfrm>
            <a:off x="2348313" y="3691225"/>
            <a:ext cx="7971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Считать воронки, конверсии, фиксировать задачи и договоренности.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7A67AE-AF95-4BA6-A0F0-AC33BD6724E7}"/>
              </a:ext>
            </a:extLst>
          </p:cNvPr>
          <p:cNvSpPr txBox="1"/>
          <p:nvPr/>
        </p:nvSpPr>
        <p:spPr>
          <a:xfrm>
            <a:off x="2348313" y="5511904"/>
            <a:ext cx="797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Уменьшайте сознательно градус и время самокритики и внутренних разборов.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61F29A-E8CE-437D-87A1-126B8DA33E9B}"/>
              </a:ext>
            </a:extLst>
          </p:cNvPr>
          <p:cNvSpPr txBox="1"/>
          <p:nvPr/>
        </p:nvSpPr>
        <p:spPr>
          <a:xfrm>
            <a:off x="2368081" y="4418102"/>
            <a:ext cx="7971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 обсуждайте проблемы, возникшие ситуации, это уменьшает страх быть брошенным и страх несоответствия.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4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791DDF-0288-4A76-A36C-DF053BDB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7" name="Блок-схема: сохраненные данные 26">
            <a:extLst>
              <a:ext uri="{FF2B5EF4-FFF2-40B4-BE49-F238E27FC236}">
                <a16:creationId xmlns:a16="http://schemas.microsoft.com/office/drawing/2014/main" id="{6F0CA12C-4599-4756-B8DF-B2B4FBC8CE72}"/>
              </a:ext>
            </a:extLst>
          </p:cNvPr>
          <p:cNvSpPr/>
          <p:nvPr/>
        </p:nvSpPr>
        <p:spPr>
          <a:xfrm rot="16200000">
            <a:off x="1175828" y="3387048"/>
            <a:ext cx="1078902" cy="705005"/>
          </a:xfrm>
          <a:prstGeom prst="flowChartOnline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 descr="Закрепить со сплошной заливкой">
            <a:extLst>
              <a:ext uri="{FF2B5EF4-FFF2-40B4-BE49-F238E27FC236}">
                <a16:creationId xmlns:a16="http://schemas.microsoft.com/office/drawing/2014/main" id="{6A4C28E0-50A6-49EF-9476-9BD8DF85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9576" y="1164029"/>
            <a:ext cx="705004" cy="705004"/>
          </a:xfrm>
          <a:prstGeom prst="rect">
            <a:avLst/>
          </a:prstGeom>
        </p:spPr>
      </p:pic>
      <p:sp>
        <p:nvSpPr>
          <p:cNvPr id="31" name="Блок-схема: сохраненные данные 30">
            <a:extLst>
              <a:ext uri="{FF2B5EF4-FFF2-40B4-BE49-F238E27FC236}">
                <a16:creationId xmlns:a16="http://schemas.microsoft.com/office/drawing/2014/main" id="{920AF98A-680D-4A2E-AA89-4DAEC4F4B8BA}"/>
              </a:ext>
            </a:extLst>
          </p:cNvPr>
          <p:cNvSpPr/>
          <p:nvPr/>
        </p:nvSpPr>
        <p:spPr>
          <a:xfrm rot="16200000">
            <a:off x="1185683" y="2365163"/>
            <a:ext cx="1078902" cy="705005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сохраненные данные 32">
            <a:extLst>
              <a:ext uri="{FF2B5EF4-FFF2-40B4-BE49-F238E27FC236}">
                <a16:creationId xmlns:a16="http://schemas.microsoft.com/office/drawing/2014/main" id="{56BE58C7-1A70-4E35-BCEA-9D333AE2A7D5}"/>
              </a:ext>
            </a:extLst>
          </p:cNvPr>
          <p:cNvSpPr/>
          <p:nvPr/>
        </p:nvSpPr>
        <p:spPr>
          <a:xfrm rot="16200000">
            <a:off x="1182626" y="4383474"/>
            <a:ext cx="1078902" cy="70500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сохраненные данные 34">
            <a:extLst>
              <a:ext uri="{FF2B5EF4-FFF2-40B4-BE49-F238E27FC236}">
                <a16:creationId xmlns:a16="http://schemas.microsoft.com/office/drawing/2014/main" id="{BC7993BD-9A67-445C-92B7-A1C7EE7E9722}"/>
              </a:ext>
            </a:extLst>
          </p:cNvPr>
          <p:cNvSpPr/>
          <p:nvPr/>
        </p:nvSpPr>
        <p:spPr>
          <a:xfrm rot="16200000">
            <a:off x="1175827" y="5386613"/>
            <a:ext cx="1078902" cy="705005"/>
          </a:xfrm>
          <a:prstGeom prst="flowChartOnlineStorage">
            <a:avLst/>
          </a:prstGeom>
          <a:solidFill>
            <a:srgbClr val="BE40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E3135E-638C-4CB1-9D2A-177ED71645EB}"/>
              </a:ext>
            </a:extLst>
          </p:cNvPr>
          <p:cNvSpPr txBox="1"/>
          <p:nvPr/>
        </p:nvSpPr>
        <p:spPr>
          <a:xfrm>
            <a:off x="2349200" y="134581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вернуть или усилить уверенность?</a:t>
            </a:r>
            <a:endParaRPr lang="ru-RU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FB1F00-7C3A-4098-8882-010B05C2319C}"/>
              </a:ext>
            </a:extLst>
          </p:cNvPr>
          <p:cNvSpPr txBox="1"/>
          <p:nvPr/>
        </p:nvSpPr>
        <p:spPr>
          <a:xfrm>
            <a:off x="1548773" y="2681866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D5B539-F5A3-46FF-8CBE-6312B88E26AB}"/>
              </a:ext>
            </a:extLst>
          </p:cNvPr>
          <p:cNvSpPr txBox="1"/>
          <p:nvPr/>
        </p:nvSpPr>
        <p:spPr>
          <a:xfrm>
            <a:off x="1548771" y="3607812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9A88D-4D0C-4076-80D2-AF65CF9ACBCD}"/>
              </a:ext>
            </a:extLst>
          </p:cNvPr>
          <p:cNvSpPr txBox="1"/>
          <p:nvPr/>
        </p:nvSpPr>
        <p:spPr>
          <a:xfrm>
            <a:off x="1548772" y="4656232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E16A66-77A8-4BF7-9ECC-1924D286EEB8}"/>
              </a:ext>
            </a:extLst>
          </p:cNvPr>
          <p:cNvSpPr txBox="1"/>
          <p:nvPr/>
        </p:nvSpPr>
        <p:spPr>
          <a:xfrm>
            <a:off x="1534049" y="5600548"/>
            <a:ext cx="37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9D43F5-8138-4C91-9870-D27FCA13666F}"/>
              </a:ext>
            </a:extLst>
          </p:cNvPr>
          <p:cNvSpPr txBox="1"/>
          <p:nvPr/>
        </p:nvSpPr>
        <p:spPr>
          <a:xfrm>
            <a:off x="1968243" y="5600548"/>
            <a:ext cx="668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Поза, жесты, крылья за спиной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6094E2-0115-4189-8B19-2E1610517877}"/>
              </a:ext>
            </a:extLst>
          </p:cNvPr>
          <p:cNvSpPr txBox="1"/>
          <p:nvPr/>
        </p:nvSpPr>
        <p:spPr>
          <a:xfrm>
            <a:off x="1895000" y="2113181"/>
            <a:ext cx="9399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Перестаньте гадать и искать извне ответы а как правильно или что такое норма. Её не существует! Задача не в том, чтобы выяснить, что для вас нормально, а в том, чтобы понять, что лучше всего работает для вас!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2800F-33EA-43A2-B3C4-2B044AC2943D}"/>
              </a:ext>
            </a:extLst>
          </p:cNvPr>
          <p:cNvSpPr txBox="1"/>
          <p:nvPr/>
        </p:nvSpPr>
        <p:spPr>
          <a:xfrm>
            <a:off x="1895000" y="3091480"/>
            <a:ext cx="93999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не могут быть правильными или неправильными. Если мы считаем свое чувство неправильным, то к нему добавляется вина, и это еще больше ухудшает ситуацию. Гнев, который вы чувствуете, реален. Если вы решите, что испытывать чувство гнева неправильно и что вместо этого вы должны проявлять сострадание, вам это не поможет. Нельзя подменять одно чувство другим.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368FDC-9C9C-4886-BD8D-280132B9B21A}"/>
              </a:ext>
            </a:extLst>
          </p:cNvPr>
          <p:cNvSpPr txBox="1"/>
          <p:nvPr/>
        </p:nvSpPr>
        <p:spPr>
          <a:xfrm>
            <a:off x="1895000" y="46967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Учитесь принимать комплименты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2CF316-1DD8-428A-AD13-16395E57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94A43-65E0-4D39-B51D-073CE339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556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«Два зеркала»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0A940-F596-46BB-8B67-AA137887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13" y="1005840"/>
            <a:ext cx="354317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1DF72-6328-49D6-A6C7-72E2B1B2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2DFAE3AC-968D-4246-ACC7-2E0F840A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61" y="2797132"/>
            <a:ext cx="4898471" cy="32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98" y="1550311"/>
            <a:ext cx="10775323" cy="1325563"/>
          </a:xfrm>
        </p:spPr>
        <p:txBody>
          <a:bodyPr>
            <a:normAutofit/>
          </a:bodyPr>
          <a:lstStyle/>
          <a:p>
            <a:pPr marL="457200" algn="just"/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 эксперимент, который полностью раскроет вам секрет позы и крыльев за спиной, а так же формированию этой самой уверенности.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E85B4-FEF5-40A1-8180-56A88B94A82D}"/>
              </a:ext>
            </a:extLst>
          </p:cNvPr>
          <p:cNvSpPr txBox="1"/>
          <p:nvPr/>
        </p:nvSpPr>
        <p:spPr>
          <a:xfrm>
            <a:off x="514605" y="3139725"/>
            <a:ext cx="6812923" cy="2253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Наклоните голову и попробуйте подбородком коснуться груди и скажите: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 люблю свою работу, она кайфовая и крутая, она денежная и прекрасна»….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1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A0098-1B19-4264-A307-CEA38914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1E85B4-FEF5-40A1-8180-56A88B94A82D}"/>
              </a:ext>
            </a:extLst>
          </p:cNvPr>
          <p:cNvSpPr txBox="1"/>
          <p:nvPr/>
        </p:nvSpPr>
        <p:spPr>
          <a:xfrm>
            <a:off x="1869205" y="5428051"/>
            <a:ext cx="8169110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ДОСЛУШАЙТЕ ЗАДАНИЕ ДО КОНЦА, ПРЕЖДЕ ЧЕМ ДЕЛАТЬ </a:t>
            </a:r>
            <a:endParaRPr lang="ru-RU" sz="3200" dirty="0"/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01B42721-B9A8-4B78-83E5-E4D7842A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03" y="1180353"/>
            <a:ext cx="5958353" cy="39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2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DA6BF-AF56-4515-A12E-ADE08B05D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CD3B2946-CBEC-4A87-ABD7-163BAF60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31" y="2989583"/>
            <a:ext cx="5443535" cy="36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AFEB8-13F2-4B7C-B164-83B4B4E3FBD9}"/>
              </a:ext>
            </a:extLst>
          </p:cNvPr>
          <p:cNvSpPr txBox="1"/>
          <p:nvPr/>
        </p:nvSpPr>
        <p:spPr>
          <a:xfrm>
            <a:off x="2024988" y="1089065"/>
            <a:ext cx="8142022" cy="174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положите руки на затылок, откиньте чуть голову и скажите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«Работать в кризис полное дерьмо»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56147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564E4E-C4F7-4456-A4FB-A49BDDFA4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0" y="1362829"/>
            <a:ext cx="10515600" cy="1325563"/>
          </a:xfrm>
        </p:spPr>
        <p:txBody>
          <a:bodyPr>
            <a:normAutofit/>
          </a:bodyPr>
          <a:lstStyle/>
          <a:p>
            <a:pPr marL="45720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AFEB8-13F2-4B7C-B164-83B4B4E3FBD9}"/>
              </a:ext>
            </a:extLst>
          </p:cNvPr>
          <p:cNvSpPr txBox="1"/>
          <p:nvPr/>
        </p:nvSpPr>
        <p:spPr>
          <a:xfrm>
            <a:off x="527471" y="2320304"/>
            <a:ext cx="6094520" cy="34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вот друзья, знайте, какие - то 30 градусов положения тела влияют и полностью меняют нашу уверенность и восприятие вас окружающими!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Работайте над своей профессиональной уверенностью со всех сторон и всегда с поднятой головой, удачи!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2400" dirty="0"/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6205423F-72C6-4598-A629-0CE9A3A9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13" y="2481669"/>
            <a:ext cx="4321695" cy="27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A67776-9C7D-40E1-8172-A1F45823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61DB8-11FB-4D0F-8BA3-60F6B5EA4EA5}"/>
              </a:ext>
            </a:extLst>
          </p:cNvPr>
          <p:cNvSpPr txBox="1"/>
          <p:nvPr/>
        </p:nvSpPr>
        <p:spPr>
          <a:xfrm>
            <a:off x="578412" y="4207937"/>
            <a:ext cx="8853030" cy="272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стержень </a:t>
            </a:r>
            <a:r>
              <a:rPr lang="ru-RU" sz="17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уверенность в себе, самоценность, самооценка, наличие цели, это та невидимая масса, которая на нас начинает давить при малейших изменениях. А достаточно ли я хорош, имею ли я право на ошибку? А что если у меня не получится?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7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опытных специалистов знаю как, но что то блокирует действия. Раздражают глупые клиенты Ну и получается со стороны ты либо тряпка, либо нарцисс.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7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Психофизиологический стержень </a:t>
            </a:r>
            <a:r>
              <a:rPr lang="ru-RU" sz="17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гормоны, энергия, поза. Если тело игнорировать  – оно предаст вас в самый нужный момент.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C6DB5-C303-4032-B54A-92702521EAE1}"/>
              </a:ext>
            </a:extLst>
          </p:cNvPr>
          <p:cNvSpPr txBox="1"/>
          <p:nvPr/>
        </p:nvSpPr>
        <p:spPr>
          <a:xfrm>
            <a:off x="524434" y="1074686"/>
            <a:ext cx="1114313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уверенность - 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 просто чувство “я могу” или «посмотрите как я крут», а комплексное ощущение компетентности и ценности в профессиональной сфере. Это внутренний стержень.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96A23-21D8-4862-84A9-9D0EB895D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7255" r="22201" b="14972"/>
          <a:stretch/>
        </p:blipFill>
        <p:spPr>
          <a:xfrm>
            <a:off x="9506336" y="3365381"/>
            <a:ext cx="1931591" cy="1685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3C6C8F-1106-4BC4-8959-A18CB9811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42" y="1849956"/>
            <a:ext cx="2045613" cy="1363742"/>
          </a:xfrm>
          <a:prstGeom prst="rect">
            <a:avLst/>
          </a:prstGeom>
        </p:spPr>
      </p:pic>
      <p:pic>
        <p:nvPicPr>
          <p:cNvPr id="12" name="Picture 8" descr="Picture background">
            <a:extLst>
              <a:ext uri="{FF2B5EF4-FFF2-40B4-BE49-F238E27FC236}">
                <a16:creationId xmlns:a16="http://schemas.microsoft.com/office/drawing/2014/main" id="{4D1E53F4-130C-4C0D-994B-EF4D51EA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1442" y="5202177"/>
            <a:ext cx="2145815" cy="14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55B019-8CCC-45E2-BC64-7A5116E5F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3" y="2032269"/>
            <a:ext cx="2821053" cy="1883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E75668-B01E-4208-A183-1C2D40E79F19}"/>
              </a:ext>
            </a:extLst>
          </p:cNvPr>
          <p:cNvSpPr txBox="1"/>
          <p:nvPr/>
        </p:nvSpPr>
        <p:spPr>
          <a:xfrm>
            <a:off x="3819681" y="1938214"/>
            <a:ext cx="5313680" cy="2158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Стержень состоит из трех частей: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Рациональный стержень 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то, что можно точно померить и понять, это сфера компетенций, знаний и навыков, опыта и способности обучаться, это то чем мы привыкли управлять. 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этого стержня нет – вы пустозвон.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C2652-AE71-477C-AAA5-06D81F0C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ОПУСКАЙТЕ ГОЛОВЫ!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DAB69-18A8-4032-8896-3718DEEB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D8A067-8FBF-491A-AD1D-D6E9E7401885}"/>
              </a:ext>
            </a:extLst>
          </p:cNvPr>
          <p:cNvSpPr/>
          <p:nvPr/>
        </p:nvSpPr>
        <p:spPr>
          <a:xfrm>
            <a:off x="855365" y="2887728"/>
            <a:ext cx="4326689" cy="655320"/>
          </a:xfrm>
          <a:prstGeom prst="roundRect">
            <a:avLst/>
          </a:prstGeom>
          <a:solidFill>
            <a:srgbClr val="08A86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356A2B71-685E-48C6-A8C0-B04C61A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53" y="993101"/>
            <a:ext cx="10123715" cy="906917"/>
          </a:xfrm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ЗА ВНИМАНИЕ!</a:t>
            </a:r>
          </a:p>
        </p:txBody>
      </p:sp>
      <p:sp>
        <p:nvSpPr>
          <p:cNvPr id="7" name="Объект 11">
            <a:extLst>
              <a:ext uri="{FF2B5EF4-FFF2-40B4-BE49-F238E27FC236}">
                <a16:creationId xmlns:a16="http://schemas.microsoft.com/office/drawing/2014/main" id="{D7253F11-D78E-4FF6-8C7D-F7536A437B6C}"/>
              </a:ext>
            </a:extLst>
          </p:cNvPr>
          <p:cNvSpPr txBox="1">
            <a:spLocks/>
          </p:cNvSpPr>
          <p:nvPr/>
        </p:nvSpPr>
        <p:spPr>
          <a:xfrm>
            <a:off x="1389084" y="2143334"/>
            <a:ext cx="5924938" cy="5743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 вами на связи!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E75BD4A-F6BD-4D4F-A7A7-21EAC191A802}"/>
              </a:ext>
            </a:extLst>
          </p:cNvPr>
          <p:cNvSpPr txBox="1"/>
          <p:nvPr/>
        </p:nvSpPr>
        <p:spPr>
          <a:xfrm>
            <a:off x="1687043" y="2961014"/>
            <a:ext cx="4419600" cy="460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Маркина Елена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32F43FCE-334D-445D-A6C3-FD20B5AD5222}"/>
              </a:ext>
            </a:extLst>
          </p:cNvPr>
          <p:cNvSpPr txBox="1"/>
          <p:nvPr/>
        </p:nvSpPr>
        <p:spPr>
          <a:xfrm>
            <a:off x="941539" y="3677621"/>
            <a:ext cx="4154339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развитию СК </a:t>
            </a:r>
            <a:r>
              <a:rPr lang="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гильдии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риэлторов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</a:t>
            </a:r>
            <a:r>
              <a:rPr lang="ru-RU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en-US" alt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коуч.</a:t>
            </a:r>
            <a:endParaRPr lang="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4AB964-D35C-496A-9204-2C07E0594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19608" r="5619"/>
          <a:stretch/>
        </p:blipFill>
        <p:spPr>
          <a:xfrm>
            <a:off x="7830969" y="2079472"/>
            <a:ext cx="3360929" cy="42826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15DFBC-857B-4984-9475-4DCFD7AC5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5" t="3054" r="3044" b="1587"/>
          <a:stretch/>
        </p:blipFill>
        <p:spPr>
          <a:xfrm>
            <a:off x="5219940" y="2717698"/>
            <a:ext cx="2486966" cy="25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7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84B65E-3C5A-4088-BFCB-56B2A2FC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B01DC-DDF8-49AE-A38E-48383298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58" y="1092594"/>
            <a:ext cx="6234592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когда один стержень ломается?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1F23F-BA49-4D43-A72B-27B1C234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869" y="5592887"/>
            <a:ext cx="6234592" cy="887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разбираться с тем,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определяет 80 % нашего успеха и устойчивости в работе с клиентом за столом переговоров.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C96A42A-534E-4315-A942-17C91D0D6AE8}"/>
              </a:ext>
            </a:extLst>
          </p:cNvPr>
          <p:cNvSpPr txBox="1">
            <a:spLocks/>
          </p:cNvSpPr>
          <p:nvPr/>
        </p:nvSpPr>
        <p:spPr>
          <a:xfrm>
            <a:off x="5213140" y="2552029"/>
            <a:ext cx="6098213" cy="290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том и в другом случае не складывается «в елочку» работа с клиентом.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 может не выбирать вас или осложнять переговоры всяческими сложно сочиненными возражениями.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сотрудники быстро выгорают и увольняются.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не видят проблему в себе, считая, что виноват только рынок, тупят клиенты и также горят и замедляются.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81C3242-D573-44D8-BFD6-81EF4FF79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/>
          <a:stretch/>
        </p:blipFill>
        <p:spPr bwMode="auto">
          <a:xfrm>
            <a:off x="875378" y="1342920"/>
            <a:ext cx="3451845" cy="12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62DD7-0D5A-4F33-B8E1-FBD0C267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7" y="2804160"/>
            <a:ext cx="3451845" cy="37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FC9E0-DFCF-4089-BBF5-A0D5A7DB1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6DC9206-1743-4026-9987-7F582A11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601" y="1106364"/>
            <a:ext cx="9895101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Опытный сотрудник упустил важные изменения на рынке. Почему так происходит?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5B908-2C40-4FE7-A8DA-02CF3BA9C57D}"/>
              </a:ext>
            </a:extLst>
          </p:cNvPr>
          <p:cNvSpPr txBox="1"/>
          <p:nvPr/>
        </p:nvSpPr>
        <p:spPr>
          <a:xfrm>
            <a:off x="802803" y="2431927"/>
            <a:ext cx="58733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мозг склонен игнорировать отдалённые негативные последствия своих действий. 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знают, что курение вредит здоровью, но многие оправдывают себя малым количеством сигарет. </a:t>
            </a:r>
          </a:p>
          <a:p>
            <a:pPr algn="just"/>
            <a:endParaRPr lang="ru-RU" sz="2000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же и в работе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советы по использованию соцсетей, ИИ и новых технологий откладываются на потом. 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кризис застаёт </a:t>
            </a: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врасплох,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теряют работу, потому что не обновили свои навыки. </a:t>
            </a:r>
          </a:p>
          <a:p>
            <a:pPr algn="just"/>
            <a:endParaRPr lang="ru-RU" sz="2000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подрывает профессиональную уверенность и стабильность.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Picture background">
            <a:extLst>
              <a:ext uri="{FF2B5EF4-FFF2-40B4-BE49-F238E27FC236}">
                <a16:creationId xmlns:a16="http://schemas.microsoft.com/office/drawing/2014/main" id="{8BB8B24C-7CE2-458F-A164-0A2F2721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05" y="3264349"/>
            <a:ext cx="4182052" cy="21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3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7CD722-8FB6-484C-9F26-0BCB5E216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CF1867-19E7-428C-A97A-EAE2B978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71" y="1380351"/>
            <a:ext cx="9564657" cy="123588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предложить несколько наглядных и интересных экспериментов, чтобы понять а где вы сейчас.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3AC86F-8FF1-4BB0-8414-48139ECCF299}"/>
              </a:ext>
            </a:extLst>
          </p:cNvPr>
          <p:cNvSpPr txBox="1"/>
          <p:nvPr/>
        </p:nvSpPr>
        <p:spPr>
          <a:xfrm>
            <a:off x="1881406" y="2670916"/>
            <a:ext cx="801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опыт формируется от возможности посмотреть на себя и окружающий вас мир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другим углом»</a:t>
            </a:r>
          </a:p>
        </p:txBody>
      </p: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3401093D-D91F-455E-B3BD-348552E2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84" y="3637877"/>
            <a:ext cx="4146228" cy="27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2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43BD1-5588-436B-874C-720060DDA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66E6B5A-E723-4924-B582-409E8464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80" y="1359075"/>
            <a:ext cx="8089484" cy="9255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эксперимент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«Ступени»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B7429046-73BD-455E-8814-BAD88A79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64" y="2611499"/>
            <a:ext cx="6800517" cy="40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4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8832DF-B2CB-47F8-83AD-FC583ED0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0CDF457-5774-40E9-9392-BB771D6A5853}"/>
              </a:ext>
            </a:extLst>
          </p:cNvPr>
          <p:cNvSpPr txBox="1">
            <a:spLocks/>
          </p:cNvSpPr>
          <p:nvPr/>
        </p:nvSpPr>
        <p:spPr>
          <a:xfrm>
            <a:off x="3104343" y="1332500"/>
            <a:ext cx="1736324" cy="96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649DC-578C-4B93-AD2C-99999CB17290}"/>
              </a:ext>
            </a:extLst>
          </p:cNvPr>
          <p:cNvSpPr txBox="1"/>
          <p:nvPr/>
        </p:nvSpPr>
        <p:spPr>
          <a:xfrm>
            <a:off x="907718" y="2403404"/>
            <a:ext cx="61295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самоуверенность и заниженная самооценка –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 стороны одной медали. </a:t>
            </a:r>
          </a:p>
          <a:p>
            <a:pPr algn="just"/>
            <a:endParaRPr lang="ru-RU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людей слишком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остро реагирует 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неудачи, а второй – 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 анализировать ошибки 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излишней уверенности в себе, теряясь в сложных ситуациях.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25940E-D95A-4DDE-9443-3950B848C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35" y="1332500"/>
            <a:ext cx="3718567" cy="47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8373D-DE2C-4B02-AC04-B7BF090D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1CDC9-B8C1-4C15-BC53-7E6E75D5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35" y="2631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ЛОВУШКИ УВЕРЕННОСТИ</a:t>
            </a:r>
            <a:endParaRPr lang="ru-RU" sz="9600" b="1" dirty="0">
              <a:solidFill>
                <a:srgbClr val="008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5B4A74A-8410-4915-A2A9-FCAC76D94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400" y="3687243"/>
            <a:ext cx="7525871" cy="5051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сидит в моей голове и не дает зарабатывать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4D723D-5DBD-4FE3-9361-32D947B52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5"/>
          <a:stretch/>
        </p:blipFill>
        <p:spPr>
          <a:xfrm>
            <a:off x="-1655657" y="0"/>
            <a:ext cx="6665185" cy="69792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1613F-C2B9-4191-9A2B-CC3475657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b="61840"/>
          <a:stretch/>
        </p:blipFill>
        <p:spPr>
          <a:xfrm>
            <a:off x="7371488" y="12895"/>
            <a:ext cx="6476167" cy="2617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3866C1-F4F6-41EC-A015-EF0C21696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7" t="20499" r="39948" b="63719"/>
          <a:stretch/>
        </p:blipFill>
        <p:spPr>
          <a:xfrm rot="19369604">
            <a:off x="5456851" y="5215244"/>
            <a:ext cx="597159" cy="1082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BDA9FE-D055-42AA-970C-EE9DD6BFA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45439" b="4054"/>
          <a:stretch/>
        </p:blipFill>
        <p:spPr>
          <a:xfrm>
            <a:off x="7981200" y="3863054"/>
            <a:ext cx="5615390" cy="3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1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14073</TotalTime>
  <Words>1984</Words>
  <Application>Microsoft Office PowerPoint</Application>
  <PresentationFormat>Широкоэкранный</PresentationFormat>
  <Paragraphs>167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Что происходит когда один стержень ломается?</vt:lpstr>
      <vt:lpstr>Опытный сотрудник упустил важные изменения на рынке. Почему так происходит?</vt:lpstr>
      <vt:lpstr>Хочу предложить несколько наглядных и интересных экспериментов, чтобы понять а где вы сейчас.</vt:lpstr>
      <vt:lpstr>Самостоятельный эксперимент «Ступени»</vt:lpstr>
      <vt:lpstr>Презентация PowerPoint</vt:lpstr>
      <vt:lpstr>ЛОВУШКИ УВЕРЕННОСТИ</vt:lpstr>
      <vt:lpstr>Презентация PowerPoint</vt:lpstr>
      <vt:lpstr>Презентация PowerPoint</vt:lpstr>
      <vt:lpstr>Тип 1</vt:lpstr>
      <vt:lpstr>Тип 2</vt:lpstr>
      <vt:lpstr>«Как вы считаете, исходя из того, о чем мы с вами говорим, нужно ли повышать свою самооценку?»</vt:lpstr>
      <vt:lpstr>Продолжаем эксперимент</vt:lpstr>
      <vt:lpstr>Ловушка 2. «Спросить у сильного»</vt:lpstr>
      <vt:lpstr>Презентация PowerPoint</vt:lpstr>
      <vt:lpstr>Презентация PowerPoint</vt:lpstr>
      <vt:lpstr>ТОП – 3 ОСНОВНЫХ СТРАХОВ</vt:lpstr>
      <vt:lpstr>Какой главный миф  у человечества? Что страх уйдет.</vt:lpstr>
      <vt:lpstr>Упражнение «Шкалирование и диалог со страхом» </vt:lpstr>
      <vt:lpstr>КАК СОБРАТЬ ВСЕ ВМЕСТЕ И НАЧАТЬ ДЕЙСТВОВАТЬ</vt:lpstr>
      <vt:lpstr>Презентация PowerPoint</vt:lpstr>
      <vt:lpstr>Презентация PowerPoint</vt:lpstr>
      <vt:lpstr>Техника «Два зеркала»</vt:lpstr>
      <vt:lpstr>Последний эксперимент, который полностью раскроет вам секрет позы и крыльев за спиной, а так же формированию этой самой уверенности. </vt:lpstr>
      <vt:lpstr>Презентация PowerPoint</vt:lpstr>
      <vt:lpstr>Презентация PowerPoint</vt:lpstr>
      <vt:lpstr>ИТОГ</vt:lpstr>
      <vt:lpstr>НЕ ОПУСКАЙТЕ ГОЛОВЫ!</vt:lpstr>
      <vt:lpstr>БЛАГОДАРЮ ВАС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Бабкина</dc:creator>
  <cp:lastModifiedBy>User</cp:lastModifiedBy>
  <cp:revision>133</cp:revision>
  <dcterms:created xsi:type="dcterms:W3CDTF">2024-11-19T07:28:00Z</dcterms:created>
  <dcterms:modified xsi:type="dcterms:W3CDTF">2026-02-22T11:02:26Z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46DC0A9E086E484EB49ACB450EB47C92_12</vt:lpwstr>
  </property>
  <property fmtid="{D5CDD505-2E9C-101B-9397-08002B2CF9AE}" pid="3" name="KSOProductBuildVer">
    <vt:lpwstr>1049-12.2.0.18911</vt:lpwstr>
  </property>
</Properties>
</file>