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y="6858000" cx="12192000"/>
  <p:notesSz cx="6858000" cy="9144000"/>
  <p:embeddedFontLst>
    <p:embeddedFont>
      <p:font typeface="Play"/>
      <p:regular r:id="rId57"/>
      <p:bold r:id="rId58"/>
    </p:embeddedFont>
    <p:embeddedFont>
      <p:font typeface="Montserrat Medium"/>
      <p:regular r:id="rId59"/>
      <p:bold r:id="rId60"/>
      <p:italic r:id="rId61"/>
      <p:boldItalic r:id="rId62"/>
    </p:embeddedFont>
    <p:embeddedFont>
      <p:font typeface="Quattrocento Sans"/>
      <p:regular r:id="rId63"/>
      <p:bold r:id="rId64"/>
      <p:italic r:id="rId65"/>
      <p:boldItalic r:id="rId66"/>
    </p:embeddedFont>
    <p:embeddedFont>
      <p:font typeface="Arial Black"/>
      <p:regular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32">
          <p15:clr>
            <a:srgbClr val="A4A3A4"/>
          </p15:clr>
        </p15:guide>
        <p15:guide id="2" pos="325">
          <p15:clr>
            <a:srgbClr val="A4A3A4"/>
          </p15:clr>
        </p15:guide>
        <p15:guide id="3" orient="horz" pos="4088">
          <p15:clr>
            <a:srgbClr val="A4A3A4"/>
          </p15:clr>
        </p15:guide>
        <p15:guide id="4" pos="7355">
          <p15:clr>
            <a:srgbClr val="A4A3A4"/>
          </p15:clr>
        </p15:guide>
        <p15:guide id="5" pos="211">
          <p15:clr>
            <a:srgbClr val="A4A3A4"/>
          </p15:clr>
        </p15:guide>
        <p15:guide id="6" pos="3160">
          <p15:clr>
            <a:srgbClr val="A4A3A4"/>
          </p15:clr>
        </p15:guide>
      </p15:sldGuideLst>
    </p:ext>
    <p:ext uri="GoogleSlidesCustomDataVersion2">
      <go:slidesCustomData xmlns:go="http://customooxmlschemas.google.com/" r:id="rId68" roundtripDataSignature="AMtx7mjRuJNeXeQyqegJSnNW+GvatsIS+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32" orient="horz"/>
        <p:guide pos="325"/>
        <p:guide pos="4088" orient="horz"/>
        <p:guide pos="7355"/>
        <p:guide pos="211"/>
        <p:guide pos="3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MontserratMedium-boldItalic.fntdata"/><Relationship Id="rId61" Type="http://schemas.openxmlformats.org/officeDocument/2006/relationships/font" Target="fonts/MontserratMedium-italic.fntdata"/><Relationship Id="rId20" Type="http://schemas.openxmlformats.org/officeDocument/2006/relationships/slide" Target="slides/slide15.xml"/><Relationship Id="rId64" Type="http://schemas.openxmlformats.org/officeDocument/2006/relationships/font" Target="fonts/QuattrocentoSans-bold.fntdata"/><Relationship Id="rId63" Type="http://schemas.openxmlformats.org/officeDocument/2006/relationships/font" Target="fonts/QuattrocentoSans-regular.fntdata"/><Relationship Id="rId22" Type="http://schemas.openxmlformats.org/officeDocument/2006/relationships/slide" Target="slides/slide17.xml"/><Relationship Id="rId66" Type="http://schemas.openxmlformats.org/officeDocument/2006/relationships/font" Target="fonts/QuattrocentoSans-boldItalic.fntdata"/><Relationship Id="rId21" Type="http://schemas.openxmlformats.org/officeDocument/2006/relationships/slide" Target="slides/slide16.xml"/><Relationship Id="rId65" Type="http://schemas.openxmlformats.org/officeDocument/2006/relationships/font" Target="fonts/QuattrocentoSans-italic.fntdata"/><Relationship Id="rId24" Type="http://schemas.openxmlformats.org/officeDocument/2006/relationships/slide" Target="slides/slide19.xml"/><Relationship Id="rId68" Type="http://customschemas.google.com/relationships/presentationmetadata" Target="metadata"/><Relationship Id="rId23" Type="http://schemas.openxmlformats.org/officeDocument/2006/relationships/slide" Target="slides/slide18.xml"/><Relationship Id="rId67" Type="http://schemas.openxmlformats.org/officeDocument/2006/relationships/font" Target="fonts/ArialBlack-regular.fntdata"/><Relationship Id="rId60" Type="http://schemas.openxmlformats.org/officeDocument/2006/relationships/font" Target="fonts/MontserratMedium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Play-regular.fntdata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MontserratMedium-regular.fntdata"/><Relationship Id="rId14" Type="http://schemas.openxmlformats.org/officeDocument/2006/relationships/slide" Target="slides/slide9.xml"/><Relationship Id="rId58" Type="http://schemas.openxmlformats.org/officeDocument/2006/relationships/font" Target="fonts/Play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0" name="Google Shape;55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1" name="Google Shape;58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5" name="Google Shape;84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8" name="Google Shape;87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5" name="Google Shape;99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7" name="Google Shape;102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1" name="Google Shape;1041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8" name="Google Shape;1058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Google Shape;1059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2" name="Google Shape;1102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3" name="Google Shape;1103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0" name="Google Shape;1140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1" name="Google Shape;1141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3" name="Google Shape;1173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4" name="Google Shape;1174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4" name="Google Shape;1224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0" name="Google Shape;1240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5" name="Google Shape;1255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6" name="Google Shape;1256;p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8" name="Google Shape;1278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9" name="Google Shape;1279;p4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6" name="Google Shape;1306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7" name="Google Shape;1307;p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4" name="Google Shape;1334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5" name="Google Shape;1335;p5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4" name="Google Shape;1354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5" name="Google Shape;1355;p5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Пустой слайд">
  <p:cSld name="2_Пустой слайд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62"/>
          <p:cNvPicPr preferRelativeResize="0"/>
          <p:nvPr/>
        </p:nvPicPr>
        <p:blipFill rotWithShape="1">
          <a:blip r:embed="rId2">
            <a:alphaModFix/>
          </a:blip>
          <a:srcRect b="0" l="0" r="0" t="19406"/>
          <a:stretch/>
        </p:blipFill>
        <p:spPr>
          <a:xfrm>
            <a:off x="0" y="1"/>
            <a:ext cx="12192000" cy="6857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6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6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6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6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Пустой слайд" type="blank">
  <p:cSld name="BLANK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" y="240"/>
            <a:ext cx="12191144" cy="6857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>
  <p:cSld name="Пустой слайд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40" name="Google Shape;40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5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6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6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6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23.png"/><Relationship Id="rId6" Type="http://schemas.openxmlformats.org/officeDocument/2006/relationships/hyperlink" Target="https://lk.rosreestr.ru/eservices/real-estate-objects-online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28.png"/><Relationship Id="rId6" Type="http://schemas.openxmlformats.org/officeDocument/2006/relationships/image" Target="../media/image21.png"/><Relationship Id="rId7" Type="http://schemas.openxmlformats.org/officeDocument/2006/relationships/hyperlink" Target="https://www.apex-realty.ru/kalkulyator-dohodnosti-i-okupaemosti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37.png"/><Relationship Id="rId5" Type="http://schemas.openxmlformats.org/officeDocument/2006/relationships/image" Target="../media/image5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29.png"/><Relationship Id="rId6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32.png"/><Relationship Id="rId5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Relationship Id="rId4" Type="http://schemas.openxmlformats.org/officeDocument/2006/relationships/image" Target="../media/image6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13.png"/><Relationship Id="rId5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3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53.png"/><Relationship Id="rId6" Type="http://schemas.openxmlformats.org/officeDocument/2006/relationships/image" Target="../media/image4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hyperlink" Target="https://t.me/realtor_commercial" TargetMode="External"/><Relationship Id="rId6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48.png"/><Relationship Id="rId6" Type="http://schemas.openxmlformats.org/officeDocument/2006/relationships/image" Target="../media/image4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4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4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4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.png"/><Relationship Id="rId4" Type="http://schemas.openxmlformats.org/officeDocument/2006/relationships/image" Target="../media/image55.png"/><Relationship Id="rId5" Type="http://schemas.openxmlformats.org/officeDocument/2006/relationships/image" Target="../media/image51.png"/><Relationship Id="rId6" Type="http://schemas.openxmlformats.org/officeDocument/2006/relationships/hyperlink" Target="https://krt.mos.ru/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.png"/><Relationship Id="rId4" Type="http://schemas.openxmlformats.org/officeDocument/2006/relationships/image" Target="../media/image52.png"/><Relationship Id="rId5" Type="http://schemas.openxmlformats.org/officeDocument/2006/relationships/image" Target="../media/image62.png"/><Relationship Id="rId6" Type="http://schemas.openxmlformats.org/officeDocument/2006/relationships/hyperlink" Target="https://stroi.mos.ru/renovaciya-promzon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.png"/><Relationship Id="rId4" Type="http://schemas.openxmlformats.org/officeDocument/2006/relationships/image" Target="../media/image50.png"/><Relationship Id="rId5" Type="http://schemas.openxmlformats.org/officeDocument/2006/relationships/image" Target="../media/image4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5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6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59.png"/><Relationship Id="rId6" Type="http://schemas.openxmlformats.org/officeDocument/2006/relationships/image" Target="../media/image58.png"/><Relationship Id="rId7" Type="http://schemas.openxmlformats.org/officeDocument/2006/relationships/hyperlink" Target="https://www.apex-realty.ru/" TargetMode="External"/><Relationship Id="rId8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5.png"/><Relationship Id="rId4" Type="http://schemas.openxmlformats.org/officeDocument/2006/relationships/image" Target="../media/image13.png"/><Relationship Id="rId5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57.png"/><Relationship Id="rId6" Type="http://schemas.openxmlformats.org/officeDocument/2006/relationships/hyperlink" Target="https://www.apex-realty.ru/partners/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hyperlink" Target="https://t.me/realtor_commercial" TargetMode="External"/><Relationship Id="rId6" Type="http://schemas.openxmlformats.org/officeDocument/2006/relationships/image" Target="../media/image64.png"/><Relationship Id="rId7" Type="http://schemas.openxmlformats.org/officeDocument/2006/relationships/image" Target="../media/image6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16.jpg"/><Relationship Id="rId6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2" y="0"/>
            <a:ext cx="1218937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/>
          <p:nvPr/>
        </p:nvSpPr>
        <p:spPr>
          <a:xfrm>
            <a:off x="391050" y="1488274"/>
            <a:ext cx="6746331" cy="2331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851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МОСКОВСКИЙ РИЭЛТОРСКИЙ ФОРУМ 2026</a:t>
            </a:r>
            <a:endParaRPr b="0" i="0" sz="4851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8957037" y="1234137"/>
            <a:ext cx="2043380" cy="31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55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Тема выступления: </a:t>
            </a:r>
            <a:endParaRPr b="0" i="0" sz="145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8957037" y="1731120"/>
            <a:ext cx="2406647" cy="18835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55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Текущее состояние рынка арендного бизнеса. Как быстро и правильно посчитать инвестиционную привлекательности объектов коммерческой недвижимости</a:t>
            </a:r>
            <a:endParaRPr/>
          </a:p>
        </p:txBody>
      </p:sp>
      <p:cxnSp>
        <p:nvCxnSpPr>
          <p:cNvPr id="100" name="Google Shape;100;p1"/>
          <p:cNvCxnSpPr/>
          <p:nvPr/>
        </p:nvCxnSpPr>
        <p:spPr>
          <a:xfrm>
            <a:off x="8591225" y="1534482"/>
            <a:ext cx="0" cy="1720156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1" name="Google Shape;101;p1"/>
          <p:cNvSpPr/>
          <p:nvPr/>
        </p:nvSpPr>
        <p:spPr>
          <a:xfrm>
            <a:off x="8545015" y="1638704"/>
            <a:ext cx="92420" cy="92416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9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9330621" y="379182"/>
            <a:ext cx="2319165" cy="416362"/>
          </a:xfrm>
          <a:prstGeom prst="roundRect">
            <a:avLst>
              <a:gd fmla="val 9427" name="adj"/>
            </a:avLst>
          </a:prstGeom>
          <a:solidFill>
            <a:srgbClr val="FFFFFF">
              <a:alpha val="20000"/>
            </a:srgbClr>
          </a:solidFill>
          <a:ln cap="flat" cmpd="sng" w="9525">
            <a:solidFill>
              <a:srgbClr val="FFFFFF">
                <a:alpha val="50196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55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25-27 февраля 2026</a:t>
            </a:r>
            <a:endParaRPr b="0" i="0" sz="145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0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9" name="Google Shape;419;p10"/>
          <p:cNvSpPr txBox="1"/>
          <p:nvPr/>
        </p:nvSpPr>
        <p:spPr>
          <a:xfrm>
            <a:off x="434734" y="1565849"/>
            <a:ext cx="4426109" cy="1338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что обращать</a:t>
            </a: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внимание в договорах</a:t>
            </a: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от Собственника</a:t>
            </a:r>
            <a:endParaRPr/>
          </a:p>
        </p:txBody>
      </p:sp>
      <p:pic>
        <p:nvPicPr>
          <p:cNvPr id="420" name="Google Shape;42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10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422" name="Google Shape;422;p10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23" name="Google Shape;423;p10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424" name="Google Shape;42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8287" y="2997843"/>
            <a:ext cx="3591590" cy="35915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5" name="Google Shape;425;p10"/>
          <p:cNvGrpSpPr/>
          <p:nvPr/>
        </p:nvGrpSpPr>
        <p:grpSpPr>
          <a:xfrm>
            <a:off x="5434322" y="2074433"/>
            <a:ext cx="5407051" cy="1064296"/>
            <a:chOff x="6096000" y="2286575"/>
            <a:chExt cx="5407051" cy="1064296"/>
          </a:xfrm>
        </p:grpSpPr>
        <p:grpSp>
          <p:nvGrpSpPr>
            <p:cNvPr id="426" name="Google Shape;426;p10"/>
            <p:cNvGrpSpPr/>
            <p:nvPr/>
          </p:nvGrpSpPr>
          <p:grpSpPr>
            <a:xfrm>
              <a:off x="6096000" y="2286575"/>
              <a:ext cx="627120" cy="612720"/>
              <a:chOff x="914400" y="2011320"/>
              <a:chExt cx="627120" cy="612720"/>
            </a:xfrm>
          </p:grpSpPr>
          <p:sp>
            <p:nvSpPr>
              <p:cNvPr id="427" name="Google Shape;427;p10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10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429" name="Google Shape;429;p10"/>
            <p:cNvSpPr txBox="1"/>
            <p:nvPr/>
          </p:nvSpPr>
          <p:spPr>
            <a:xfrm>
              <a:off x="6988779" y="2704540"/>
              <a:ext cx="451427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Или пропорционально, если</a:t>
              </a:r>
              <a:b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клиент съедет раньше срока аренды</a:t>
              </a:r>
              <a:endParaRPr/>
            </a:p>
          </p:txBody>
        </p:sp>
        <p:sp>
          <p:nvSpPr>
            <p:cNvPr id="430" name="Google Shape;430;p10"/>
            <p:cNvSpPr txBox="1"/>
            <p:nvPr/>
          </p:nvSpPr>
          <p:spPr>
            <a:xfrm>
              <a:off x="6988778" y="2286575"/>
              <a:ext cx="4180215" cy="430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rgbClr val="26C353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Возвраты комиссии 100%</a:t>
              </a:r>
              <a:endParaRPr/>
            </a:p>
          </p:txBody>
        </p:sp>
      </p:grpSp>
      <p:grpSp>
        <p:nvGrpSpPr>
          <p:cNvPr id="431" name="Google Shape;431;p10"/>
          <p:cNvGrpSpPr/>
          <p:nvPr/>
        </p:nvGrpSpPr>
        <p:grpSpPr>
          <a:xfrm>
            <a:off x="5434322" y="3503069"/>
            <a:ext cx="5407051" cy="787297"/>
            <a:chOff x="6096000" y="2286575"/>
            <a:chExt cx="5407051" cy="787297"/>
          </a:xfrm>
        </p:grpSpPr>
        <p:grpSp>
          <p:nvGrpSpPr>
            <p:cNvPr id="432" name="Google Shape;432;p10"/>
            <p:cNvGrpSpPr/>
            <p:nvPr/>
          </p:nvGrpSpPr>
          <p:grpSpPr>
            <a:xfrm>
              <a:off x="6096000" y="2286575"/>
              <a:ext cx="627120" cy="612720"/>
              <a:chOff x="914400" y="2011320"/>
              <a:chExt cx="627120" cy="612720"/>
            </a:xfrm>
          </p:grpSpPr>
          <p:sp>
            <p:nvSpPr>
              <p:cNvPr id="433" name="Google Shape;433;p10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10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435" name="Google Shape;435;p10"/>
            <p:cNvSpPr txBox="1"/>
            <p:nvPr/>
          </p:nvSpPr>
          <p:spPr>
            <a:xfrm>
              <a:off x="6988779" y="2704540"/>
              <a:ext cx="4514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Особенно у застройщиков</a:t>
              </a:r>
              <a:endParaRPr/>
            </a:p>
          </p:txBody>
        </p:sp>
        <p:sp>
          <p:nvSpPr>
            <p:cNvPr id="436" name="Google Shape;436;p10"/>
            <p:cNvSpPr txBox="1"/>
            <p:nvPr/>
          </p:nvSpPr>
          <p:spPr>
            <a:xfrm>
              <a:off x="6988778" y="2286575"/>
              <a:ext cx="4180215" cy="430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rgbClr val="26C353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Штрафы за рекламу</a:t>
              </a:r>
              <a:endParaRPr/>
            </a:p>
          </p:txBody>
        </p:sp>
      </p:grpSp>
      <p:grpSp>
        <p:nvGrpSpPr>
          <p:cNvPr id="437" name="Google Shape;437;p10"/>
          <p:cNvGrpSpPr/>
          <p:nvPr/>
        </p:nvGrpSpPr>
        <p:grpSpPr>
          <a:xfrm>
            <a:off x="5434322" y="4654706"/>
            <a:ext cx="5672710" cy="1136208"/>
            <a:chOff x="6096000" y="2178853"/>
            <a:chExt cx="5672710" cy="1136208"/>
          </a:xfrm>
        </p:grpSpPr>
        <p:grpSp>
          <p:nvGrpSpPr>
            <p:cNvPr id="438" name="Google Shape;438;p10"/>
            <p:cNvGrpSpPr/>
            <p:nvPr/>
          </p:nvGrpSpPr>
          <p:grpSpPr>
            <a:xfrm>
              <a:off x="6096000" y="2286575"/>
              <a:ext cx="627120" cy="612720"/>
              <a:chOff x="914400" y="2011320"/>
              <a:chExt cx="627120" cy="612720"/>
            </a:xfrm>
          </p:grpSpPr>
          <p:sp>
            <p:nvSpPr>
              <p:cNvPr id="439" name="Google Shape;439;p10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10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03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441" name="Google Shape;441;p10"/>
            <p:cNvSpPr txBox="1"/>
            <p:nvPr/>
          </p:nvSpPr>
          <p:spPr>
            <a:xfrm>
              <a:off x="6988778" y="2945729"/>
              <a:ext cx="4514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Не должна входить</a:t>
              </a:r>
              <a:endParaRPr/>
            </a:p>
          </p:txBody>
        </p:sp>
        <p:sp>
          <p:nvSpPr>
            <p:cNvPr id="442" name="Google Shape;442;p10"/>
            <p:cNvSpPr txBox="1"/>
            <p:nvPr/>
          </p:nvSpPr>
          <p:spPr>
            <a:xfrm>
              <a:off x="6988778" y="2178853"/>
              <a:ext cx="4779932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rgbClr val="26C353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Проверка финансового</a:t>
              </a:r>
              <a:br>
                <a:rPr lang="ru-RU" sz="2200">
                  <a:solidFill>
                    <a:srgbClr val="26C353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200">
                  <a:solidFill>
                    <a:srgbClr val="26C353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состояния арендатора</a:t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11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49" name="Google Shape;449;p11"/>
          <p:cNvSpPr txBox="1"/>
          <p:nvPr/>
        </p:nvSpPr>
        <p:spPr>
          <a:xfrm>
            <a:off x="434734" y="1565849"/>
            <a:ext cx="442610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Перед просмотром заключайте договор</a:t>
            </a:r>
            <a:endParaRPr/>
          </a:p>
        </p:txBody>
      </p:sp>
      <p:pic>
        <p:nvPicPr>
          <p:cNvPr id="450" name="Google Shape;45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1" name="Google Shape;451;p11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452" name="Google Shape;452;p11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53" name="Google Shape;453;p11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54" name="Google Shape;454;p11"/>
          <p:cNvSpPr txBox="1"/>
          <p:nvPr/>
        </p:nvSpPr>
        <p:spPr>
          <a:xfrm>
            <a:off x="401985" y="2741153"/>
            <a:ext cx="4352896" cy="32008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Обязательно заключайте Договор</a:t>
            </a:r>
            <a:br>
              <a:rPr lang="ru-RU"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до просмотра и подписывайте Акт осмотра объекта недвижимости</a:t>
            </a:r>
            <a:br>
              <a:rPr lang="ru-RU"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 уполномоченным лицом.</a:t>
            </a:r>
            <a:br>
              <a:rPr lang="ru-RU" sz="2200">
                <a:solidFill>
                  <a:srgbClr val="FEFEFE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br>
              <a:rPr lang="ru-RU" sz="2200">
                <a:solidFill>
                  <a:srgbClr val="FEFEFE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 договоре должен быть обязательно вписан тот кто обладает правом фиксации Вашего клиента, даже если это просто охранник.</a:t>
            </a:r>
            <a:endParaRPr/>
          </a:p>
        </p:txBody>
      </p:sp>
      <p:pic>
        <p:nvPicPr>
          <p:cNvPr id="455" name="Google Shape;455;p11"/>
          <p:cNvPicPr preferRelativeResize="0"/>
          <p:nvPr/>
        </p:nvPicPr>
        <p:blipFill rotWithShape="1">
          <a:blip r:embed="rId5">
            <a:alphaModFix/>
          </a:blip>
          <a:srcRect b="0" l="5455" r="3442" t="0"/>
          <a:stretch/>
        </p:blipFill>
        <p:spPr>
          <a:xfrm>
            <a:off x="5080361" y="2863072"/>
            <a:ext cx="6554651" cy="2054368"/>
          </a:xfrm>
          <a:prstGeom prst="rect">
            <a:avLst/>
          </a:prstGeom>
          <a:noFill/>
          <a:ln cap="flat" cmpd="sng" w="28575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2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62" name="Google Shape;46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3" name="Google Shape;463;p12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464" name="Google Shape;464;p12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65" name="Google Shape;465;p12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466" name="Google Shape;466;p12"/>
          <p:cNvGrpSpPr/>
          <p:nvPr/>
        </p:nvGrpSpPr>
        <p:grpSpPr>
          <a:xfrm>
            <a:off x="5130951" y="1187867"/>
            <a:ext cx="6545111" cy="1200329"/>
            <a:chOff x="6096000" y="2286575"/>
            <a:chExt cx="6545111" cy="1200329"/>
          </a:xfrm>
        </p:grpSpPr>
        <p:grpSp>
          <p:nvGrpSpPr>
            <p:cNvPr id="467" name="Google Shape;467;p12"/>
            <p:cNvGrpSpPr/>
            <p:nvPr/>
          </p:nvGrpSpPr>
          <p:grpSpPr>
            <a:xfrm>
              <a:off x="6096000" y="2286575"/>
              <a:ext cx="627120" cy="612720"/>
              <a:chOff x="914400" y="2011320"/>
              <a:chExt cx="627120" cy="612720"/>
            </a:xfrm>
          </p:grpSpPr>
          <p:sp>
            <p:nvSpPr>
              <p:cNvPr id="468" name="Google Shape;468;p12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2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470" name="Google Shape;470;p12"/>
            <p:cNvSpPr txBox="1"/>
            <p:nvPr/>
          </p:nvSpPr>
          <p:spPr>
            <a:xfrm>
              <a:off x="6988778" y="2286575"/>
              <a:ext cx="565233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Если </a:t>
              </a:r>
              <a:r>
                <a:rPr lang="ru-RU" sz="1800">
                  <a:solidFill>
                    <a:srgbClr val="0070C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появляется</a:t>
              </a: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интересный объект</a:t>
              </a:r>
              <a:b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 его нет в рекламе, то сначала </a:t>
              </a:r>
              <a:r>
                <a:rPr lang="ru-RU" sz="1800">
                  <a:solidFill>
                    <a:srgbClr val="0070C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предлагаем</a:t>
              </a:r>
              <a:br>
                <a:rPr lang="ru-RU" sz="1800">
                  <a:solidFill>
                    <a:srgbClr val="0070C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rgbClr val="0070C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 своей клиентской базе </a:t>
              </a: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 только</a:t>
              </a:r>
              <a:b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потом светим для всех</a:t>
              </a:r>
              <a:endParaRPr/>
            </a:p>
          </p:txBody>
        </p:sp>
      </p:grpSp>
      <p:grpSp>
        <p:nvGrpSpPr>
          <p:cNvPr id="471" name="Google Shape;471;p12"/>
          <p:cNvGrpSpPr/>
          <p:nvPr/>
        </p:nvGrpSpPr>
        <p:grpSpPr>
          <a:xfrm>
            <a:off x="5130951" y="2715144"/>
            <a:ext cx="6545112" cy="2429138"/>
            <a:chOff x="5130951" y="2511306"/>
            <a:chExt cx="6545112" cy="2429138"/>
          </a:xfrm>
        </p:grpSpPr>
        <p:grpSp>
          <p:nvGrpSpPr>
            <p:cNvPr id="472" name="Google Shape;472;p12"/>
            <p:cNvGrpSpPr/>
            <p:nvPr/>
          </p:nvGrpSpPr>
          <p:grpSpPr>
            <a:xfrm>
              <a:off x="5130951" y="2511306"/>
              <a:ext cx="627120" cy="612720"/>
              <a:chOff x="914400" y="2011320"/>
              <a:chExt cx="627120" cy="612720"/>
            </a:xfrm>
          </p:grpSpPr>
          <p:sp>
            <p:nvSpPr>
              <p:cNvPr id="473" name="Google Shape;473;p12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12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475" name="Google Shape;475;p12"/>
            <p:cNvGrpSpPr/>
            <p:nvPr/>
          </p:nvGrpSpPr>
          <p:grpSpPr>
            <a:xfrm>
              <a:off x="6008666" y="2511306"/>
              <a:ext cx="5667397" cy="2429138"/>
              <a:chOff x="6008666" y="2511306"/>
              <a:chExt cx="5667397" cy="2429138"/>
            </a:xfrm>
          </p:grpSpPr>
          <p:sp>
            <p:nvSpPr>
              <p:cNvPr id="476" name="Google Shape;476;p12"/>
              <p:cNvSpPr txBox="1"/>
              <p:nvPr/>
            </p:nvSpPr>
            <p:spPr>
              <a:xfrm>
                <a:off x="6008666" y="4294113"/>
                <a:ext cx="496364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800">
                    <a:solidFill>
                      <a:srgbClr val="0070C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Заказывать ТОП на Циане или продвижение в Авито, как минимум *5</a:t>
                </a:r>
                <a:endParaRPr/>
              </a:p>
            </p:txBody>
          </p:sp>
          <p:sp>
            <p:nvSpPr>
              <p:cNvPr id="477" name="Google Shape;477;p12"/>
              <p:cNvSpPr txBox="1"/>
              <p:nvPr/>
            </p:nvSpPr>
            <p:spPr>
              <a:xfrm>
                <a:off x="6008666" y="2511306"/>
                <a:ext cx="5667397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rgbClr val="26C353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Стараться вывести в название преимущество объекта:</a:t>
                </a:r>
                <a:endParaRPr/>
              </a:p>
            </p:txBody>
          </p:sp>
          <p:grpSp>
            <p:nvGrpSpPr>
              <p:cNvPr id="478" name="Google Shape;478;p12"/>
              <p:cNvGrpSpPr/>
              <p:nvPr/>
            </p:nvGrpSpPr>
            <p:grpSpPr>
              <a:xfrm>
                <a:off x="6008666" y="3315635"/>
                <a:ext cx="5367496" cy="923330"/>
                <a:chOff x="5502184" y="2629540"/>
                <a:chExt cx="5367496" cy="923330"/>
              </a:xfrm>
            </p:grpSpPr>
            <p:grpSp>
              <p:nvGrpSpPr>
                <p:cNvPr id="479" name="Google Shape;479;p12"/>
                <p:cNvGrpSpPr/>
                <p:nvPr/>
              </p:nvGrpSpPr>
              <p:grpSpPr>
                <a:xfrm>
                  <a:off x="5502184" y="2629540"/>
                  <a:ext cx="5367496" cy="923330"/>
                  <a:chOff x="6058580" y="2629540"/>
                  <a:chExt cx="5367496" cy="923330"/>
                </a:xfrm>
              </p:grpSpPr>
              <p:sp>
                <p:nvSpPr>
                  <p:cNvPr id="480" name="Google Shape;480;p12"/>
                  <p:cNvSpPr/>
                  <p:nvPr/>
                </p:nvSpPr>
                <p:spPr>
                  <a:xfrm rot="5400000">
                    <a:off x="6136238" y="3043284"/>
                    <a:ext cx="131807" cy="113627"/>
                  </a:xfrm>
                  <a:prstGeom prst="triangle">
                    <a:avLst>
                      <a:gd fmla="val 50000" name="adj"/>
                    </a:avLst>
                  </a:prstGeom>
                  <a:solidFill>
                    <a:srgbClr val="AEAEAE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481" name="Google Shape;481;p12"/>
                  <p:cNvGrpSpPr/>
                  <p:nvPr/>
                </p:nvGrpSpPr>
                <p:grpSpPr>
                  <a:xfrm>
                    <a:off x="6058580" y="2629540"/>
                    <a:ext cx="5367496" cy="923330"/>
                    <a:chOff x="6058580" y="2629540"/>
                    <a:chExt cx="5367496" cy="923330"/>
                  </a:xfrm>
                </p:grpSpPr>
                <p:sp>
                  <p:nvSpPr>
                    <p:cNvPr id="482" name="Google Shape;482;p12"/>
                    <p:cNvSpPr txBox="1"/>
                    <p:nvPr/>
                  </p:nvSpPr>
                  <p:spPr>
                    <a:xfrm>
                      <a:off x="6289080" y="2629540"/>
                      <a:ext cx="5136996" cy="92333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45700" lIns="91425" spcFirstLastPara="1" rIns="91425" wrap="square" tIns="45700">
                      <a:sp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Возможно получение алкогольной лицензии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В помещении есть шумоизоляция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Возможно размещение медцентра</a:t>
                      </a:r>
                      <a:endParaRPr/>
                    </a:p>
                  </p:txBody>
                </p:sp>
                <p:grpSp>
                  <p:nvGrpSpPr>
                    <p:cNvPr id="483" name="Google Shape;483;p12"/>
                    <p:cNvGrpSpPr/>
                    <p:nvPr/>
                  </p:nvGrpSpPr>
                  <p:grpSpPr>
                    <a:xfrm>
                      <a:off x="6058581" y="2755541"/>
                      <a:ext cx="200375" cy="131807"/>
                      <a:chOff x="2472442" y="2759221"/>
                      <a:chExt cx="497971" cy="327567"/>
                    </a:xfrm>
                  </p:grpSpPr>
                  <p:sp>
                    <p:nvSpPr>
                      <p:cNvPr id="484" name="Google Shape;484;p12"/>
                      <p:cNvSpPr/>
                      <p:nvPr/>
                    </p:nvSpPr>
                    <p:spPr>
                      <a:xfrm rot="5400000">
                        <a:off x="2665437" y="2781812"/>
                        <a:ext cx="327567" cy="282385"/>
                      </a:xfrm>
                      <a:prstGeom prst="triangle">
                        <a:avLst>
                          <a:gd fmla="val 50000" name="adj"/>
                        </a:avLst>
                      </a:prstGeom>
                      <a:solidFill>
                        <a:srgbClr val="AEAEAE"/>
                      </a:solidFill>
                      <a:ln>
                        <a:noFill/>
                      </a:ln>
                    </p:spPr>
                    <p:txBody>
                      <a:bodyPr anchorCtr="0" anchor="ctr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sz="18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85" name="Google Shape;485;p12"/>
                      <p:cNvSpPr/>
                      <p:nvPr/>
                    </p:nvSpPr>
                    <p:spPr>
                      <a:xfrm rot="5400000">
                        <a:off x="2458189" y="2851964"/>
                        <a:ext cx="206657" cy="178151"/>
                      </a:xfrm>
                      <a:prstGeom prst="triangle">
                        <a:avLst>
                          <a:gd fmla="val 50000" name="adj"/>
                        </a:avLst>
                      </a:prstGeom>
                      <a:solidFill>
                        <a:srgbClr val="26C353"/>
                      </a:solidFill>
                      <a:ln cap="flat" cmpd="sng" w="19050">
                        <a:solidFill>
                          <a:srgbClr val="26C353"/>
                        </a:solidFill>
                        <a:prstDash val="solid"/>
                        <a:miter lim="800000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sz="18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sp>
                  <p:nvSpPr>
                    <p:cNvPr id="486" name="Google Shape;486;p12"/>
                    <p:cNvSpPr/>
                    <p:nvPr/>
                  </p:nvSpPr>
                  <p:spPr>
                    <a:xfrm rot="5400000">
                      <a:off x="6052845" y="3071512"/>
                      <a:ext cx="83155" cy="71685"/>
                    </a:xfrm>
                    <a:prstGeom prst="triangle">
                      <a:avLst>
                        <a:gd fmla="val 50000" name="adj"/>
                      </a:avLst>
                    </a:prstGeom>
                    <a:solidFill>
                      <a:srgbClr val="26C353"/>
                    </a:solidFill>
                    <a:ln cap="flat" cmpd="sng" w="19050">
                      <a:solidFill>
                        <a:srgbClr val="26C353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87" name="Google Shape;487;p12"/>
                    <p:cNvSpPr/>
                    <p:nvPr/>
                  </p:nvSpPr>
                  <p:spPr>
                    <a:xfrm rot="5400000">
                      <a:off x="6136238" y="3322939"/>
                      <a:ext cx="131807" cy="113627"/>
                    </a:xfrm>
                    <a:prstGeom prst="triangle">
                      <a:avLst>
                        <a:gd fmla="val 50000" name="adj"/>
                      </a:avLst>
                    </a:prstGeom>
                    <a:solidFill>
                      <a:srgbClr val="AEAEAE"/>
                    </a:solidFill>
                    <a:ln>
                      <a:noFill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488" name="Google Shape;488;p12"/>
                <p:cNvSpPr/>
                <p:nvPr/>
              </p:nvSpPr>
              <p:spPr>
                <a:xfrm rot="5400000">
                  <a:off x="5496449" y="3351167"/>
                  <a:ext cx="83155" cy="71685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26C353"/>
                </a:solidFill>
                <a:ln cap="flat" cmpd="sng" w="19050">
                  <a:solidFill>
                    <a:srgbClr val="26C353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89" name="Google Shape;489;p12"/>
          <p:cNvGrpSpPr/>
          <p:nvPr/>
        </p:nvGrpSpPr>
        <p:grpSpPr>
          <a:xfrm>
            <a:off x="5130951" y="5471230"/>
            <a:ext cx="6545111" cy="923330"/>
            <a:chOff x="6096000" y="2286575"/>
            <a:chExt cx="6545111" cy="923330"/>
          </a:xfrm>
        </p:grpSpPr>
        <p:grpSp>
          <p:nvGrpSpPr>
            <p:cNvPr id="490" name="Google Shape;490;p12"/>
            <p:cNvGrpSpPr/>
            <p:nvPr/>
          </p:nvGrpSpPr>
          <p:grpSpPr>
            <a:xfrm>
              <a:off x="6096000" y="2286575"/>
              <a:ext cx="627120" cy="612720"/>
              <a:chOff x="914400" y="2011320"/>
              <a:chExt cx="627120" cy="612720"/>
            </a:xfrm>
          </p:grpSpPr>
          <p:sp>
            <p:nvSpPr>
              <p:cNvPr id="491" name="Google Shape;491;p12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12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03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493" name="Google Shape;493;p12"/>
            <p:cNvSpPr txBox="1"/>
            <p:nvPr/>
          </p:nvSpPr>
          <p:spPr>
            <a:xfrm>
              <a:off x="6988778" y="2286575"/>
              <a:ext cx="5652333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0D1C2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Если реализация зависла, </a:t>
              </a:r>
              <a:r>
                <a:rPr lang="ru-RU" sz="1800">
                  <a:solidFill>
                    <a:srgbClr val="0070C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снимаем объект</a:t>
              </a:r>
              <a:br>
                <a:rPr lang="ru-RU" sz="1800">
                  <a:solidFill>
                    <a:srgbClr val="0060A8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rgbClr val="0070C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 рекламы, </a:t>
              </a:r>
              <a:r>
                <a:rPr lang="ru-RU" sz="1800">
                  <a:solidFill>
                    <a:srgbClr val="0D1C2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даем отстоятся и предлагаем</a:t>
              </a:r>
              <a:br>
                <a:rPr lang="ru-RU" sz="1800">
                  <a:solidFill>
                    <a:srgbClr val="0D1C2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rgbClr val="0D1C2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только для своих </a:t>
              </a:r>
              <a:r>
                <a:rPr lang="ru-RU" sz="1800">
                  <a:solidFill>
                    <a:srgbClr val="0070C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ВНЕ рекламы!</a:t>
              </a:r>
              <a:endParaRPr/>
            </a:p>
          </p:txBody>
        </p:sp>
      </p:grpSp>
      <p:pic>
        <p:nvPicPr>
          <p:cNvPr descr="Изображение выглядит как Шрифт, Графика, дизайн, символ&#10;&#10;Содержимое, созданное искусственным интеллектом, может быть неверным." id="494" name="Google Shape;49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4489" y="3179497"/>
            <a:ext cx="3251863" cy="3251863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12"/>
          <p:cNvSpPr txBox="1"/>
          <p:nvPr/>
        </p:nvSpPr>
        <p:spPr>
          <a:xfrm>
            <a:off x="434734" y="1565849"/>
            <a:ext cx="442610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Как искать и рекламировать?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3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02" name="Google Shape;502;p13"/>
          <p:cNvSpPr txBox="1"/>
          <p:nvPr/>
        </p:nvSpPr>
        <p:spPr>
          <a:xfrm>
            <a:off x="434734" y="1565849"/>
            <a:ext cx="4426109" cy="1338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Помещения</a:t>
            </a: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 которых мы работаем от объекта</a:t>
            </a:r>
            <a:endParaRPr/>
          </a:p>
        </p:txBody>
      </p:sp>
      <p:pic>
        <p:nvPicPr>
          <p:cNvPr id="503" name="Google Shape;50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4" name="Google Shape;504;p13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505" name="Google Shape;505;p13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6" name="Google Shape;506;p13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507" name="Google Shape;507;p13"/>
          <p:cNvGrpSpPr/>
          <p:nvPr/>
        </p:nvGrpSpPr>
        <p:grpSpPr>
          <a:xfrm>
            <a:off x="5434322" y="2111851"/>
            <a:ext cx="5072993" cy="612720"/>
            <a:chOff x="5434322" y="2111851"/>
            <a:chExt cx="5072993" cy="612720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5434322" y="2111851"/>
              <a:ext cx="627120" cy="612720"/>
              <a:chOff x="914400" y="2011320"/>
              <a:chExt cx="627120" cy="612720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511" name="Google Shape;511;p13"/>
            <p:cNvSpPr txBox="1"/>
            <p:nvPr/>
          </p:nvSpPr>
          <p:spPr>
            <a:xfrm>
              <a:off x="6327100" y="2229767"/>
              <a:ext cx="4180215" cy="430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Медицинские центры</a:t>
              </a:r>
              <a:endParaRPr/>
            </a:p>
          </p:txBody>
        </p:sp>
      </p:grpSp>
      <p:grpSp>
        <p:nvGrpSpPr>
          <p:cNvPr id="512" name="Google Shape;512;p13"/>
          <p:cNvGrpSpPr/>
          <p:nvPr/>
        </p:nvGrpSpPr>
        <p:grpSpPr>
          <a:xfrm>
            <a:off x="5434322" y="3378676"/>
            <a:ext cx="5284478" cy="1107996"/>
            <a:chOff x="6096000" y="2286575"/>
            <a:chExt cx="5284478" cy="1107996"/>
          </a:xfrm>
        </p:grpSpPr>
        <p:grpSp>
          <p:nvGrpSpPr>
            <p:cNvPr id="513" name="Google Shape;513;p13"/>
            <p:cNvGrpSpPr/>
            <p:nvPr/>
          </p:nvGrpSpPr>
          <p:grpSpPr>
            <a:xfrm>
              <a:off x="6096000" y="2286575"/>
              <a:ext cx="627120" cy="612720"/>
              <a:chOff x="914400" y="2011320"/>
              <a:chExt cx="627120" cy="612720"/>
            </a:xfrm>
          </p:grpSpPr>
          <p:sp>
            <p:nvSpPr>
              <p:cNvPr id="514" name="Google Shape;514;p13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13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516" name="Google Shape;516;p13"/>
            <p:cNvSpPr txBox="1"/>
            <p:nvPr/>
          </p:nvSpPr>
          <p:spPr>
            <a:xfrm>
              <a:off x="6988778" y="2286575"/>
              <a:ext cx="439170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Алкомаркеты и продуктовые магазины с алкогольной лицензией</a:t>
              </a:r>
              <a:endParaRPr/>
            </a:p>
          </p:txBody>
        </p:sp>
      </p:grpSp>
      <p:grpSp>
        <p:nvGrpSpPr>
          <p:cNvPr id="517" name="Google Shape;517;p13"/>
          <p:cNvGrpSpPr/>
          <p:nvPr/>
        </p:nvGrpSpPr>
        <p:grpSpPr>
          <a:xfrm>
            <a:off x="1134366" y="2937178"/>
            <a:ext cx="2594353" cy="3516091"/>
            <a:chOff x="529668" y="2443730"/>
            <a:chExt cx="2958445" cy="4009540"/>
          </a:xfrm>
        </p:grpSpPr>
        <p:pic>
          <p:nvPicPr>
            <p:cNvPr id="518" name="Google Shape;518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003427" y="3401999"/>
              <a:ext cx="1484686" cy="148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29668" y="5047810"/>
              <a:ext cx="1405460" cy="1405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p1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29668" y="2443730"/>
              <a:ext cx="1208100" cy="1208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1" name="Google Shape;521;p13"/>
          <p:cNvGrpSpPr/>
          <p:nvPr/>
        </p:nvGrpSpPr>
        <p:grpSpPr>
          <a:xfrm>
            <a:off x="5434322" y="5140777"/>
            <a:ext cx="5072993" cy="612720"/>
            <a:chOff x="6096000" y="2286575"/>
            <a:chExt cx="5072993" cy="612720"/>
          </a:xfrm>
        </p:grpSpPr>
        <p:grpSp>
          <p:nvGrpSpPr>
            <p:cNvPr id="522" name="Google Shape;522;p13"/>
            <p:cNvGrpSpPr/>
            <p:nvPr/>
          </p:nvGrpSpPr>
          <p:grpSpPr>
            <a:xfrm>
              <a:off x="6096000" y="2286575"/>
              <a:ext cx="627120" cy="612720"/>
              <a:chOff x="914400" y="2011320"/>
              <a:chExt cx="627120" cy="612720"/>
            </a:xfrm>
          </p:grpSpPr>
          <p:sp>
            <p:nvSpPr>
              <p:cNvPr id="523" name="Google Shape;523;p13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13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03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525" name="Google Shape;525;p13"/>
            <p:cNvSpPr txBox="1"/>
            <p:nvPr/>
          </p:nvSpPr>
          <p:spPr>
            <a:xfrm>
              <a:off x="6988778" y="2421419"/>
              <a:ext cx="4180215" cy="397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rgbClr val="16253E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Гостиницы и хостелы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4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32" name="Google Shape;532;p14"/>
          <p:cNvSpPr txBox="1"/>
          <p:nvPr/>
        </p:nvSpPr>
        <p:spPr>
          <a:xfrm>
            <a:off x="434734" y="1565849"/>
            <a:ext cx="4426109" cy="1338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Как посчитать окупаемость</a:t>
            </a: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доходность объекта?</a:t>
            </a:r>
            <a:endParaRPr/>
          </a:p>
        </p:txBody>
      </p:sp>
      <p:pic>
        <p:nvPicPr>
          <p:cNvPr id="533" name="Google Shape;53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14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535" name="Google Shape;535;p14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36" name="Google Shape;536;p14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537" name="Google Shape;537;p14"/>
          <p:cNvGrpSpPr/>
          <p:nvPr/>
        </p:nvGrpSpPr>
        <p:grpSpPr>
          <a:xfrm>
            <a:off x="5434322" y="2703102"/>
            <a:ext cx="5072993" cy="769441"/>
            <a:chOff x="6096000" y="2235214"/>
            <a:chExt cx="5072993" cy="769441"/>
          </a:xfrm>
        </p:grpSpPr>
        <p:grpSp>
          <p:nvGrpSpPr>
            <p:cNvPr id="538" name="Google Shape;538;p14"/>
            <p:cNvGrpSpPr/>
            <p:nvPr/>
          </p:nvGrpSpPr>
          <p:grpSpPr>
            <a:xfrm>
              <a:off x="6096000" y="2286575"/>
              <a:ext cx="627120" cy="612720"/>
              <a:chOff x="914400" y="2011320"/>
              <a:chExt cx="627120" cy="612720"/>
            </a:xfrm>
          </p:grpSpPr>
          <p:sp>
            <p:nvSpPr>
              <p:cNvPr id="539" name="Google Shape;539;p14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14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541" name="Google Shape;541;p14"/>
            <p:cNvSpPr txBox="1"/>
            <p:nvPr/>
          </p:nvSpPr>
          <p:spPr>
            <a:xfrm>
              <a:off x="6988778" y="2235214"/>
              <a:ext cx="4180215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 помощью МАП, XL таблиц</a:t>
              </a:r>
              <a:b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 формул</a:t>
              </a:r>
              <a:endParaRPr/>
            </a:p>
          </p:txBody>
        </p:sp>
      </p:grpSp>
      <p:pic>
        <p:nvPicPr>
          <p:cNvPr id="542" name="Google Shape;54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0899" y="3022772"/>
            <a:ext cx="3294062" cy="32940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3" name="Google Shape;543;p14"/>
          <p:cNvGrpSpPr/>
          <p:nvPr/>
        </p:nvGrpSpPr>
        <p:grpSpPr>
          <a:xfrm>
            <a:off x="5434322" y="4190565"/>
            <a:ext cx="5072993" cy="769441"/>
            <a:chOff x="6096000" y="2235214"/>
            <a:chExt cx="5072993" cy="769441"/>
          </a:xfrm>
        </p:grpSpPr>
        <p:grpSp>
          <p:nvGrpSpPr>
            <p:cNvPr id="544" name="Google Shape;544;p14"/>
            <p:cNvGrpSpPr/>
            <p:nvPr/>
          </p:nvGrpSpPr>
          <p:grpSpPr>
            <a:xfrm>
              <a:off x="6096000" y="2286575"/>
              <a:ext cx="627120" cy="612720"/>
              <a:chOff x="914400" y="2011320"/>
              <a:chExt cx="627120" cy="612720"/>
            </a:xfrm>
          </p:grpSpPr>
          <p:sp>
            <p:nvSpPr>
              <p:cNvPr id="545" name="Google Shape;545;p14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4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547" name="Google Shape;547;p14"/>
            <p:cNvSpPr txBox="1"/>
            <p:nvPr/>
          </p:nvSpPr>
          <p:spPr>
            <a:xfrm>
              <a:off x="6988778" y="2235214"/>
              <a:ext cx="4180215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 помощью</a:t>
              </a:r>
              <a:b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онлайн калькулятора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15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55" name="Google Shape;555;p15"/>
          <p:cNvSpPr txBox="1"/>
          <p:nvPr/>
        </p:nvSpPr>
        <p:spPr>
          <a:xfrm>
            <a:off x="434734" y="1565849"/>
            <a:ext cx="4426109" cy="1338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Виды оценки коммерческих помещений</a:t>
            </a:r>
            <a:endParaRPr/>
          </a:p>
        </p:txBody>
      </p:sp>
      <p:pic>
        <p:nvPicPr>
          <p:cNvPr id="556" name="Google Shape;55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7" name="Google Shape;557;p15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558" name="Google Shape;558;p15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59" name="Google Shape;559;p15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560" name="Google Shape;56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8636" y="3145971"/>
            <a:ext cx="3606605" cy="36066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1" name="Google Shape;561;p15"/>
          <p:cNvGrpSpPr/>
          <p:nvPr/>
        </p:nvGrpSpPr>
        <p:grpSpPr>
          <a:xfrm>
            <a:off x="5195802" y="1201617"/>
            <a:ext cx="6480261" cy="1895293"/>
            <a:chOff x="6096000" y="2286575"/>
            <a:chExt cx="6480261" cy="1895293"/>
          </a:xfrm>
        </p:grpSpPr>
        <p:grpSp>
          <p:nvGrpSpPr>
            <p:cNvPr id="562" name="Google Shape;562;p15"/>
            <p:cNvGrpSpPr/>
            <p:nvPr/>
          </p:nvGrpSpPr>
          <p:grpSpPr>
            <a:xfrm>
              <a:off x="6096000" y="2286575"/>
              <a:ext cx="627120" cy="612720"/>
              <a:chOff x="914400" y="2011320"/>
              <a:chExt cx="627120" cy="612720"/>
            </a:xfrm>
          </p:grpSpPr>
          <p:sp>
            <p:nvSpPr>
              <p:cNvPr id="563" name="Google Shape;563;p15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15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565" name="Google Shape;565;p15"/>
            <p:cNvSpPr txBox="1"/>
            <p:nvPr/>
          </p:nvSpPr>
          <p:spPr>
            <a:xfrm>
              <a:off x="6988778" y="2704540"/>
              <a:ext cx="5587483" cy="1477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Метод Продавца. Обычно включает затраты продавца по приобретению и содержанию объекта, за вычетом полученной прибыли</a:t>
              </a:r>
              <a:b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 амортизации. Обычно далеко от рыночной стоимости</a:t>
              </a:r>
              <a:endParaRPr/>
            </a:p>
          </p:txBody>
        </p:sp>
        <p:sp>
          <p:nvSpPr>
            <p:cNvPr id="566" name="Google Shape;566;p15"/>
            <p:cNvSpPr txBox="1"/>
            <p:nvPr/>
          </p:nvSpPr>
          <p:spPr>
            <a:xfrm>
              <a:off x="6988778" y="2286575"/>
              <a:ext cx="4180215" cy="430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rgbClr val="26C353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Затратный</a:t>
              </a:r>
              <a:endParaRPr/>
            </a:p>
          </p:txBody>
        </p:sp>
      </p:grpSp>
      <p:grpSp>
        <p:nvGrpSpPr>
          <p:cNvPr id="567" name="Google Shape;567;p15"/>
          <p:cNvGrpSpPr/>
          <p:nvPr/>
        </p:nvGrpSpPr>
        <p:grpSpPr>
          <a:xfrm>
            <a:off x="5195802" y="3205176"/>
            <a:ext cx="6480261" cy="1341295"/>
            <a:chOff x="6096000" y="2286575"/>
            <a:chExt cx="6480261" cy="1341295"/>
          </a:xfrm>
        </p:grpSpPr>
        <p:grpSp>
          <p:nvGrpSpPr>
            <p:cNvPr id="568" name="Google Shape;568;p15"/>
            <p:cNvGrpSpPr/>
            <p:nvPr/>
          </p:nvGrpSpPr>
          <p:grpSpPr>
            <a:xfrm>
              <a:off x="6096000" y="2286575"/>
              <a:ext cx="627120" cy="612720"/>
              <a:chOff x="914400" y="2011320"/>
              <a:chExt cx="627120" cy="612720"/>
            </a:xfrm>
          </p:grpSpPr>
          <p:sp>
            <p:nvSpPr>
              <p:cNvPr id="569" name="Google Shape;569;p15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15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571" name="Google Shape;571;p15"/>
            <p:cNvSpPr txBox="1"/>
            <p:nvPr/>
          </p:nvSpPr>
          <p:spPr>
            <a:xfrm>
              <a:off x="6988778" y="2704540"/>
              <a:ext cx="5587483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Метод Покупателя. Оценка с точки зрения окупаемости инвестиций. Наиболее приближен к рынку, но есть нюансы</a:t>
              </a:r>
              <a:endParaRPr/>
            </a:p>
          </p:txBody>
        </p:sp>
        <p:sp>
          <p:nvSpPr>
            <p:cNvPr id="572" name="Google Shape;572;p15"/>
            <p:cNvSpPr txBox="1"/>
            <p:nvPr/>
          </p:nvSpPr>
          <p:spPr>
            <a:xfrm>
              <a:off x="6988778" y="2286575"/>
              <a:ext cx="4180215" cy="430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rgbClr val="26C353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Доходный</a:t>
              </a:r>
              <a:endParaRPr/>
            </a:p>
          </p:txBody>
        </p:sp>
      </p:grpSp>
      <p:grpSp>
        <p:nvGrpSpPr>
          <p:cNvPr id="573" name="Google Shape;573;p15"/>
          <p:cNvGrpSpPr/>
          <p:nvPr/>
        </p:nvGrpSpPr>
        <p:grpSpPr>
          <a:xfrm>
            <a:off x="5195802" y="4654736"/>
            <a:ext cx="6480261" cy="1895293"/>
            <a:chOff x="6096000" y="2286575"/>
            <a:chExt cx="6480261" cy="1895293"/>
          </a:xfrm>
        </p:grpSpPr>
        <p:grpSp>
          <p:nvGrpSpPr>
            <p:cNvPr id="574" name="Google Shape;574;p15"/>
            <p:cNvGrpSpPr/>
            <p:nvPr/>
          </p:nvGrpSpPr>
          <p:grpSpPr>
            <a:xfrm>
              <a:off x="6096000" y="2286575"/>
              <a:ext cx="627120" cy="612720"/>
              <a:chOff x="914400" y="2011320"/>
              <a:chExt cx="627120" cy="612720"/>
            </a:xfrm>
          </p:grpSpPr>
          <p:sp>
            <p:nvSpPr>
              <p:cNvPr id="575" name="Google Shape;575;p15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15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03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577" name="Google Shape;577;p15"/>
            <p:cNvSpPr txBox="1"/>
            <p:nvPr/>
          </p:nvSpPr>
          <p:spPr>
            <a:xfrm>
              <a:off x="6988778" y="2704540"/>
              <a:ext cx="5587483" cy="1477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Оценка на основании аналогичных объектов</a:t>
              </a:r>
              <a:b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 кадастровой стоимости. Не очень точный</a:t>
              </a:r>
              <a:b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из за небольшого количества аналогов</a:t>
              </a:r>
              <a:b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 сильной зависимости от специфики помещения</a:t>
              </a:r>
              <a:endParaRPr/>
            </a:p>
          </p:txBody>
        </p:sp>
        <p:sp>
          <p:nvSpPr>
            <p:cNvPr id="578" name="Google Shape;578;p15"/>
            <p:cNvSpPr txBox="1"/>
            <p:nvPr/>
          </p:nvSpPr>
          <p:spPr>
            <a:xfrm>
              <a:off x="6988778" y="2286575"/>
              <a:ext cx="4180215" cy="430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rgbClr val="26C353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Сравнительный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16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86" name="Google Shape;586;p16"/>
          <p:cNvSpPr txBox="1"/>
          <p:nvPr/>
        </p:nvSpPr>
        <p:spPr>
          <a:xfrm>
            <a:off x="434734" y="1565849"/>
            <a:ext cx="442610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Методика вычисления рыночной стоимости объекта недвижимости</a:t>
            </a:r>
            <a:endParaRPr/>
          </a:p>
        </p:txBody>
      </p:sp>
      <p:pic>
        <p:nvPicPr>
          <p:cNvPr id="587" name="Google Shape;58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8" name="Google Shape;588;p16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589" name="Google Shape;589;p16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90" name="Google Shape;590;p16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591" name="Google Shape;59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533" y="3320175"/>
            <a:ext cx="3196387" cy="3196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2" name="Google Shape;592;p16"/>
          <p:cNvGrpSpPr/>
          <p:nvPr/>
        </p:nvGrpSpPr>
        <p:grpSpPr>
          <a:xfrm>
            <a:off x="5087709" y="1114171"/>
            <a:ext cx="6588354" cy="1015663"/>
            <a:chOff x="5087709" y="1143402"/>
            <a:chExt cx="6588354" cy="1015663"/>
          </a:xfrm>
        </p:grpSpPr>
        <p:sp>
          <p:nvSpPr>
            <p:cNvPr id="593" name="Google Shape;593;p16"/>
            <p:cNvSpPr txBox="1"/>
            <p:nvPr/>
          </p:nvSpPr>
          <p:spPr>
            <a:xfrm>
              <a:off x="5855060" y="1143402"/>
              <a:ext cx="582100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Если есть арендаторы, то узнаем входящий арендный поток, если нет то оцениваем ставку на основании среднего предложения на Циане</a:t>
              </a:r>
              <a:endParaRPr/>
            </a:p>
          </p:txBody>
        </p:sp>
        <p:grpSp>
          <p:nvGrpSpPr>
            <p:cNvPr id="594" name="Google Shape;594;p16"/>
            <p:cNvGrpSpPr/>
            <p:nvPr/>
          </p:nvGrpSpPr>
          <p:grpSpPr>
            <a:xfrm>
              <a:off x="5087709" y="1344873"/>
              <a:ext cx="627120" cy="612720"/>
              <a:chOff x="914400" y="2011320"/>
              <a:chExt cx="627120" cy="612720"/>
            </a:xfrm>
          </p:grpSpPr>
          <p:sp>
            <p:nvSpPr>
              <p:cNvPr id="595" name="Google Shape;595;p16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16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597" name="Google Shape;597;p16"/>
          <p:cNvGrpSpPr/>
          <p:nvPr/>
        </p:nvGrpSpPr>
        <p:grpSpPr>
          <a:xfrm>
            <a:off x="5087709" y="2380708"/>
            <a:ext cx="6588354" cy="1015663"/>
            <a:chOff x="5087709" y="1143402"/>
            <a:chExt cx="6588354" cy="1015663"/>
          </a:xfrm>
        </p:grpSpPr>
        <p:sp>
          <p:nvSpPr>
            <p:cNvPr id="598" name="Google Shape;598;p16"/>
            <p:cNvSpPr txBox="1"/>
            <p:nvPr/>
          </p:nvSpPr>
          <p:spPr>
            <a:xfrm>
              <a:off x="5855060" y="1143402"/>
              <a:ext cx="582100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Коммунальные и эксплутационные платежи</a:t>
              </a:r>
              <a:b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не входят в расчет, т.к перекладываются</a:t>
              </a:r>
              <a:b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на арендатора</a:t>
              </a:r>
              <a:endParaRPr/>
            </a:p>
          </p:txBody>
        </p:sp>
        <p:grpSp>
          <p:nvGrpSpPr>
            <p:cNvPr id="599" name="Google Shape;599;p16"/>
            <p:cNvGrpSpPr/>
            <p:nvPr/>
          </p:nvGrpSpPr>
          <p:grpSpPr>
            <a:xfrm>
              <a:off x="5087709" y="1344873"/>
              <a:ext cx="627120" cy="612720"/>
              <a:chOff x="914400" y="2011320"/>
              <a:chExt cx="627120" cy="612720"/>
            </a:xfrm>
          </p:grpSpPr>
          <p:sp>
            <p:nvSpPr>
              <p:cNvPr id="600" name="Google Shape;600;p16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6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602" name="Google Shape;602;p16"/>
          <p:cNvGrpSpPr/>
          <p:nvPr/>
        </p:nvGrpSpPr>
        <p:grpSpPr>
          <a:xfrm>
            <a:off x="5087709" y="3647245"/>
            <a:ext cx="6588354" cy="964301"/>
            <a:chOff x="5087709" y="1344873"/>
            <a:chExt cx="6588354" cy="964301"/>
          </a:xfrm>
        </p:grpSpPr>
        <p:sp>
          <p:nvSpPr>
            <p:cNvPr id="603" name="Google Shape;603;p16"/>
            <p:cNvSpPr txBox="1"/>
            <p:nvPr/>
          </p:nvSpPr>
          <p:spPr>
            <a:xfrm>
              <a:off x="5855060" y="1355067"/>
              <a:ext cx="5821003" cy="9541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Cмотрим в Росреестре кадастровую стоимость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16253E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https://lk.rosreestr.ru/eservices/real-estate-objects-online</a:t>
              </a:r>
              <a:endParaRPr/>
            </a:p>
          </p:txBody>
        </p:sp>
        <p:grpSp>
          <p:nvGrpSpPr>
            <p:cNvPr id="604" name="Google Shape;604;p16"/>
            <p:cNvGrpSpPr/>
            <p:nvPr/>
          </p:nvGrpSpPr>
          <p:grpSpPr>
            <a:xfrm>
              <a:off x="5087709" y="1344873"/>
              <a:ext cx="627120" cy="612720"/>
              <a:chOff x="914400" y="2011320"/>
              <a:chExt cx="627120" cy="612720"/>
            </a:xfrm>
          </p:grpSpPr>
          <p:sp>
            <p:nvSpPr>
              <p:cNvPr id="605" name="Google Shape;605;p16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16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03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607" name="Google Shape;607;p16"/>
          <p:cNvGrpSpPr/>
          <p:nvPr/>
        </p:nvGrpSpPr>
        <p:grpSpPr>
          <a:xfrm>
            <a:off x="5087709" y="4862420"/>
            <a:ext cx="6588354" cy="707886"/>
            <a:chOff x="5087709" y="4724791"/>
            <a:chExt cx="6588354" cy="707886"/>
          </a:xfrm>
        </p:grpSpPr>
        <p:sp>
          <p:nvSpPr>
            <p:cNvPr id="608" name="Google Shape;608;p16"/>
            <p:cNvSpPr txBox="1"/>
            <p:nvPr/>
          </p:nvSpPr>
          <p:spPr>
            <a:xfrm>
              <a:off x="5855060" y="4724791"/>
              <a:ext cx="5821003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Налог на имущество 0.5-2 %</a:t>
              </a:r>
              <a:b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от кадастровой стоимости</a:t>
              </a:r>
              <a:endParaRPr/>
            </a:p>
          </p:txBody>
        </p:sp>
        <p:grpSp>
          <p:nvGrpSpPr>
            <p:cNvPr id="609" name="Google Shape;609;p16"/>
            <p:cNvGrpSpPr/>
            <p:nvPr/>
          </p:nvGrpSpPr>
          <p:grpSpPr>
            <a:xfrm>
              <a:off x="5087709" y="4772374"/>
              <a:ext cx="627120" cy="612720"/>
              <a:chOff x="914400" y="2011320"/>
              <a:chExt cx="627120" cy="612720"/>
            </a:xfrm>
          </p:grpSpPr>
          <p:sp>
            <p:nvSpPr>
              <p:cNvPr id="610" name="Google Shape;610;p16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16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04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612" name="Google Shape;612;p16"/>
          <p:cNvGrpSpPr/>
          <p:nvPr/>
        </p:nvGrpSpPr>
        <p:grpSpPr>
          <a:xfrm>
            <a:off x="5087709" y="5821178"/>
            <a:ext cx="6588354" cy="707886"/>
            <a:chOff x="5087709" y="4724791"/>
            <a:chExt cx="6588354" cy="707886"/>
          </a:xfrm>
        </p:grpSpPr>
        <p:sp>
          <p:nvSpPr>
            <p:cNvPr id="613" name="Google Shape;613;p16"/>
            <p:cNvSpPr txBox="1"/>
            <p:nvPr/>
          </p:nvSpPr>
          <p:spPr>
            <a:xfrm>
              <a:off x="5855060" y="4724791"/>
              <a:ext cx="5821003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Вычисляем окупаемость объекта</a:t>
              </a:r>
              <a:b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из расчета 8-12 лет для Москвы</a:t>
              </a:r>
              <a:endParaRPr/>
            </a:p>
          </p:txBody>
        </p:sp>
        <p:grpSp>
          <p:nvGrpSpPr>
            <p:cNvPr id="614" name="Google Shape;614;p16"/>
            <p:cNvGrpSpPr/>
            <p:nvPr/>
          </p:nvGrpSpPr>
          <p:grpSpPr>
            <a:xfrm>
              <a:off x="5087709" y="4772374"/>
              <a:ext cx="627120" cy="612720"/>
              <a:chOff x="914400" y="2011320"/>
              <a:chExt cx="627120" cy="612720"/>
            </a:xfrm>
          </p:grpSpPr>
          <p:sp>
            <p:nvSpPr>
              <p:cNvPr id="615" name="Google Shape;615;p16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16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05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sp>
        <p:nvSpPr>
          <p:cNvPr id="617" name="Google Shape;617;p16">
            <a:hlinkClick r:id="rId6"/>
          </p:cNvPr>
          <p:cNvSpPr/>
          <p:nvPr/>
        </p:nvSpPr>
        <p:spPr>
          <a:xfrm>
            <a:off x="5855058" y="4205965"/>
            <a:ext cx="5418683" cy="436851"/>
          </a:xfrm>
          <a:prstGeom prst="rect">
            <a:avLst/>
          </a:prstGeom>
          <a:noFill/>
          <a:ln cap="flat" cmpd="sng" w="19050">
            <a:solidFill>
              <a:srgbClr val="26C3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7"/>
          <p:cNvSpPr txBox="1"/>
          <p:nvPr/>
        </p:nvSpPr>
        <p:spPr>
          <a:xfrm>
            <a:off x="403076" y="1252067"/>
            <a:ext cx="11272987" cy="45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Налог на имущество для Москвы</a:t>
            </a:r>
            <a:endParaRPr/>
          </a:p>
        </p:txBody>
      </p:sp>
      <p:pic>
        <p:nvPicPr>
          <p:cNvPr id="623" name="Google Shape;62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7"/>
          <p:cNvSpPr/>
          <p:nvPr/>
        </p:nvSpPr>
        <p:spPr>
          <a:xfrm>
            <a:off x="8683336" y="2210765"/>
            <a:ext cx="2957802" cy="427893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7"/>
          <p:cNvSpPr/>
          <p:nvPr/>
        </p:nvSpPr>
        <p:spPr>
          <a:xfrm>
            <a:off x="561711" y="2217227"/>
            <a:ext cx="3763930" cy="398491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7"/>
          <p:cNvSpPr txBox="1"/>
          <p:nvPr/>
        </p:nvSpPr>
        <p:spPr>
          <a:xfrm>
            <a:off x="515938" y="2860374"/>
            <a:ext cx="3775503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Для объектов</a:t>
            </a: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из специального перечня (административно-деловые</a:t>
            </a: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торговые центры, а также нежилые помещения, используемые под офисы, торговлю, общественное питание и бытовое обслуживание) налоговая ставка составляет 1,5-2 %</a:t>
            </a: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от кадастровой стоимости</a:t>
            </a:r>
            <a:endParaRPr/>
          </a:p>
        </p:txBody>
      </p:sp>
      <p:grpSp>
        <p:nvGrpSpPr>
          <p:cNvPr id="627" name="Google Shape;627;p17"/>
          <p:cNvGrpSpPr/>
          <p:nvPr/>
        </p:nvGrpSpPr>
        <p:grpSpPr>
          <a:xfrm>
            <a:off x="2095918" y="1882299"/>
            <a:ext cx="627120" cy="612720"/>
            <a:chOff x="2095918" y="934560"/>
            <a:chExt cx="627120" cy="612720"/>
          </a:xfrm>
        </p:grpSpPr>
        <p:sp>
          <p:nvSpPr>
            <p:cNvPr id="628" name="Google Shape;628;p17"/>
            <p:cNvSpPr/>
            <p:nvPr/>
          </p:nvSpPr>
          <p:spPr>
            <a:xfrm>
              <a:off x="2095918" y="934560"/>
              <a:ext cx="558720" cy="558720"/>
            </a:xfrm>
            <a:prstGeom prst="rect">
              <a:avLst/>
            </a:prstGeom>
            <a:noFill/>
            <a:ln cap="flat" cmpd="sng" w="12600">
              <a:solidFill>
                <a:srgbClr val="AEAEA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6800" lIns="90000" spcFirstLastPara="1" rIns="90000" wrap="square" tIns="468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17"/>
            <p:cNvSpPr/>
            <p:nvPr/>
          </p:nvSpPr>
          <p:spPr>
            <a:xfrm>
              <a:off x="2165758" y="988560"/>
              <a:ext cx="557280" cy="558720"/>
            </a:xfrm>
            <a:prstGeom prst="rect">
              <a:avLst/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  <p:txBody>
            <a:bodyPr anchorCtr="0" anchor="ctr" bIns="40300" lIns="90000" spcFirstLastPara="1" rIns="90000" wrap="square" tIns="403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01</a:t>
              </a:r>
              <a:endParaRPr sz="2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630" name="Google Shape;630;p17"/>
          <p:cNvSpPr/>
          <p:nvPr/>
        </p:nvSpPr>
        <p:spPr>
          <a:xfrm>
            <a:off x="4440747" y="2210765"/>
            <a:ext cx="4093285" cy="427893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1" name="Google Shape;631;p17"/>
          <p:cNvGrpSpPr/>
          <p:nvPr/>
        </p:nvGrpSpPr>
        <p:grpSpPr>
          <a:xfrm>
            <a:off x="6009153" y="1882299"/>
            <a:ext cx="627120" cy="612720"/>
            <a:chOff x="914400" y="2011320"/>
            <a:chExt cx="627120" cy="612720"/>
          </a:xfrm>
        </p:grpSpPr>
        <p:sp>
          <p:nvSpPr>
            <p:cNvPr id="632" name="Google Shape;632;p17"/>
            <p:cNvSpPr/>
            <p:nvPr/>
          </p:nvSpPr>
          <p:spPr>
            <a:xfrm>
              <a:off x="914400" y="2011320"/>
              <a:ext cx="558720" cy="558720"/>
            </a:xfrm>
            <a:prstGeom prst="rect">
              <a:avLst/>
            </a:prstGeom>
            <a:noFill/>
            <a:ln cap="flat" cmpd="sng" w="12600">
              <a:solidFill>
                <a:srgbClr val="AEAEA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6800" lIns="90000" spcFirstLastPara="1" rIns="90000" wrap="square" tIns="468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17"/>
            <p:cNvSpPr/>
            <p:nvPr/>
          </p:nvSpPr>
          <p:spPr>
            <a:xfrm>
              <a:off x="984240" y="2065320"/>
              <a:ext cx="557280" cy="558720"/>
            </a:xfrm>
            <a:prstGeom prst="rect">
              <a:avLst/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  <p:txBody>
            <a:bodyPr anchorCtr="0" anchor="ctr" bIns="40300" lIns="90000" spcFirstLastPara="1" rIns="90000" wrap="square" tIns="403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02</a:t>
              </a:r>
              <a:endParaRPr sz="2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634" name="Google Shape;634;p17"/>
          <p:cNvGrpSpPr/>
          <p:nvPr/>
        </p:nvGrpSpPr>
        <p:grpSpPr>
          <a:xfrm>
            <a:off x="9848677" y="1855299"/>
            <a:ext cx="627120" cy="612720"/>
            <a:chOff x="914400" y="2011320"/>
            <a:chExt cx="627120" cy="612720"/>
          </a:xfrm>
        </p:grpSpPr>
        <p:sp>
          <p:nvSpPr>
            <p:cNvPr id="635" name="Google Shape;635;p17"/>
            <p:cNvSpPr/>
            <p:nvPr/>
          </p:nvSpPr>
          <p:spPr>
            <a:xfrm>
              <a:off x="914400" y="2011320"/>
              <a:ext cx="558720" cy="558720"/>
            </a:xfrm>
            <a:prstGeom prst="rect">
              <a:avLst/>
            </a:prstGeom>
            <a:noFill/>
            <a:ln cap="flat" cmpd="sng" w="12600">
              <a:solidFill>
                <a:srgbClr val="AEAEA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6800" lIns="90000" spcFirstLastPara="1" rIns="90000" wrap="square" tIns="468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17"/>
            <p:cNvSpPr/>
            <p:nvPr/>
          </p:nvSpPr>
          <p:spPr>
            <a:xfrm>
              <a:off x="984240" y="2065320"/>
              <a:ext cx="557280" cy="558720"/>
            </a:xfrm>
            <a:prstGeom prst="rect">
              <a:avLst/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  <p:txBody>
            <a:bodyPr anchorCtr="0" anchor="ctr" bIns="40300" lIns="90000" spcFirstLastPara="1" rIns="90000" wrap="square" tIns="403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03</a:t>
              </a:r>
              <a:endParaRPr/>
            </a:p>
          </p:txBody>
        </p:sp>
      </p:grpSp>
      <p:sp>
        <p:nvSpPr>
          <p:cNvPr id="637" name="Google Shape;637;p17"/>
          <p:cNvSpPr/>
          <p:nvPr/>
        </p:nvSpPr>
        <p:spPr>
          <a:xfrm>
            <a:off x="527513" y="6402214"/>
            <a:ext cx="3763929" cy="97247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38" name="Google Shape;638;p17"/>
          <p:cNvSpPr/>
          <p:nvPr/>
        </p:nvSpPr>
        <p:spPr>
          <a:xfrm>
            <a:off x="4437590" y="6402214"/>
            <a:ext cx="4093285" cy="97247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39" name="Google Shape;639;p17"/>
          <p:cNvSpPr/>
          <p:nvPr/>
        </p:nvSpPr>
        <p:spPr>
          <a:xfrm>
            <a:off x="8677023" y="6402214"/>
            <a:ext cx="2957802" cy="97247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40" name="Google Shape;640;p17"/>
          <p:cNvSpPr txBox="1"/>
          <p:nvPr/>
        </p:nvSpPr>
        <p:spPr>
          <a:xfrm>
            <a:off x="4469881" y="2860374"/>
            <a:ext cx="4060994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Для остальных объектов</a:t>
            </a: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(за исключением указанных</a:t>
            </a: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 специальном перечне и абз.</a:t>
            </a: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 п. 10 ст. 378.2 НК РФ) ставка составляет 0,5% от кадастровой стоимости</a:t>
            </a:r>
            <a:endParaRPr/>
          </a:p>
        </p:txBody>
      </p:sp>
      <p:sp>
        <p:nvSpPr>
          <p:cNvPr id="641" name="Google Shape;641;p17"/>
          <p:cNvSpPr txBox="1"/>
          <p:nvPr/>
        </p:nvSpPr>
        <p:spPr>
          <a:xfrm>
            <a:off x="8677022" y="2860374"/>
            <a:ext cx="2999039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Нежилые помещения на первых этажах</a:t>
            </a: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жилых домов, не входящих в перечень, могут воспользоваться</a:t>
            </a: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льготой с уменьшением ставки до 0%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18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48" name="Google Shape;64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9" name="Google Shape;649;p18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650" name="Google Shape;650;p18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1" name="Google Shape;651;p18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652" name="Google Shape;652;p18"/>
          <p:cNvSpPr txBox="1"/>
          <p:nvPr/>
        </p:nvSpPr>
        <p:spPr>
          <a:xfrm>
            <a:off x="434734" y="1565849"/>
            <a:ext cx="442610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Калькулятор расчета доходности и окупаемости нежилых помещений</a:t>
            </a:r>
            <a:endParaRPr/>
          </a:p>
        </p:txBody>
      </p:sp>
      <p:pic>
        <p:nvPicPr>
          <p:cNvPr id="653" name="Google Shape;65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5099" y="3320175"/>
            <a:ext cx="3253279" cy="325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40260" y="1550680"/>
            <a:ext cx="3538989" cy="3538989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18">
            <a:hlinkClick r:id="rId7"/>
          </p:cNvPr>
          <p:cNvSpPr txBox="1"/>
          <p:nvPr/>
        </p:nvSpPr>
        <p:spPr>
          <a:xfrm>
            <a:off x="6214705" y="5289302"/>
            <a:ext cx="4568867" cy="707886"/>
          </a:xfrm>
          <a:prstGeom prst="rect">
            <a:avLst/>
          </a:prstGeom>
          <a:noFill/>
          <a:ln cap="flat" cmpd="sng" w="9525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D1C2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https://www.apex-realty.ru/kalkulyator-dohodnosti-i-okupaemosti/</a:t>
            </a:r>
            <a:endParaRPr sz="2000">
              <a:solidFill>
                <a:srgbClr val="0D1C2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9"/>
          <p:cNvSpPr txBox="1"/>
          <p:nvPr/>
        </p:nvSpPr>
        <p:spPr>
          <a:xfrm>
            <a:off x="403076" y="1105813"/>
            <a:ext cx="11272987" cy="45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Калькулятор доходности и окупаемости помещений</a:t>
            </a:r>
            <a:endParaRPr/>
          </a:p>
        </p:txBody>
      </p:sp>
      <p:pic>
        <p:nvPicPr>
          <p:cNvPr id="661" name="Google Shape;66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19"/>
          <p:cNvSpPr txBox="1"/>
          <p:nvPr/>
        </p:nvSpPr>
        <p:spPr>
          <a:xfrm>
            <a:off x="435734" y="1558245"/>
            <a:ext cx="11272987" cy="424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ООО (магазин «Пятерочка») Адрес: ул. Каспийская д.22,корп.1</a:t>
            </a:r>
            <a:endParaRPr/>
          </a:p>
        </p:txBody>
      </p:sp>
      <p:pic>
        <p:nvPicPr>
          <p:cNvPr id="663" name="Google Shape;66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535" y="2030291"/>
            <a:ext cx="3801419" cy="3062254"/>
          </a:xfrm>
          <a:prstGeom prst="rect">
            <a:avLst/>
          </a:prstGeom>
          <a:noFill/>
          <a:ln cap="flat" cmpd="sng" w="635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64" name="Google Shape;66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0" y="2033612"/>
            <a:ext cx="4078905" cy="3059000"/>
          </a:xfrm>
          <a:prstGeom prst="rect">
            <a:avLst/>
          </a:prstGeom>
          <a:noFill/>
          <a:ln cap="flat" cmpd="sng" w="635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5" name="Google Shape;665;p19"/>
          <p:cNvSpPr txBox="1"/>
          <p:nvPr/>
        </p:nvSpPr>
        <p:spPr>
          <a:xfrm>
            <a:off x="432847" y="5253208"/>
            <a:ext cx="4728404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Кадастровый номер: </a:t>
            </a:r>
            <a:r>
              <a:rPr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77:05:0005009:1205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Кадастровая стоимость: </a:t>
            </a:r>
            <a:r>
              <a:rPr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105 996 822 руб.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Площадь: </a:t>
            </a:r>
            <a:r>
              <a:rPr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1134.8 кв.м.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Срок аренды: </a:t>
            </a:r>
            <a:r>
              <a:rPr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10 лет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Индексация: </a:t>
            </a:r>
            <a:r>
              <a:rPr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%</a:t>
            </a:r>
            <a:endParaRPr/>
          </a:p>
        </p:txBody>
      </p:sp>
      <p:sp>
        <p:nvSpPr>
          <p:cNvPr id="666" name="Google Shape;666;p19"/>
          <p:cNvSpPr txBox="1"/>
          <p:nvPr/>
        </p:nvSpPr>
        <p:spPr>
          <a:xfrm>
            <a:off x="5663153" y="5394473"/>
            <a:ext cx="60960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 здании на 2-м этаже есть 220 м2 свободных площадей, а так же мелкие арендаторы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6CE58F"/>
            </a:gs>
            <a:gs pos="50000">
              <a:srgbClr val="49D471"/>
            </a:gs>
            <a:gs pos="100000">
              <a:srgbClr val="26C353"/>
            </a:gs>
          </a:gsLst>
          <a:path path="circle">
            <a:fillToRect b="0%" l="100%" r="0%" t="100%"/>
          </a:path>
          <a:tileRect b="-100%" l="0%" r="-100%" t="0%"/>
        </a:gra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2"/>
          <p:cNvGrpSpPr/>
          <p:nvPr/>
        </p:nvGrpSpPr>
        <p:grpSpPr>
          <a:xfrm>
            <a:off x="370796" y="5905500"/>
            <a:ext cx="1900008" cy="689952"/>
            <a:chOff x="370521" y="5905968"/>
            <a:chExt cx="1899652" cy="688812"/>
          </a:xfrm>
        </p:grpSpPr>
        <p:sp>
          <p:nvSpPr>
            <p:cNvPr id="108" name="Google Shape;108;p2"/>
            <p:cNvSpPr txBox="1"/>
            <p:nvPr/>
          </p:nvSpPr>
          <p:spPr>
            <a:xfrm>
              <a:off x="744816" y="5905968"/>
              <a:ext cx="1151060" cy="3687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800"/>
                <a:buFont typeface="Arial"/>
                <a:buNone/>
              </a:pPr>
              <a:r>
                <a:rPr b="0" i="0" lang="ru-RU" sz="1800" u="none" cap="none" strike="noStrike">
                  <a:solidFill>
                    <a:srgbClr val="00B05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Надёжно</a:t>
              </a:r>
              <a:endParaRPr/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370521" y="6226058"/>
              <a:ext cx="1899652" cy="3687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Arial"/>
                <a:buNone/>
              </a:pPr>
              <a:r>
                <a:rPr b="0" i="0" lang="ru-RU" sz="1800" u="none" cap="none" strike="noStrike">
                  <a:solidFill>
                    <a:srgbClr val="595959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22 года на рынке</a:t>
              </a: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75013" y="5905500"/>
            <a:ext cx="3644900" cy="690563"/>
            <a:chOff x="3288774" y="5905968"/>
            <a:chExt cx="3645214" cy="689422"/>
          </a:xfrm>
        </p:grpSpPr>
        <p:sp>
          <p:nvSpPr>
            <p:cNvPr id="111" name="Google Shape;111;p2"/>
            <p:cNvSpPr txBox="1"/>
            <p:nvPr/>
          </p:nvSpPr>
          <p:spPr>
            <a:xfrm>
              <a:off x="4565687" y="5905968"/>
              <a:ext cx="109138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800"/>
                <a:buFont typeface="Arial"/>
                <a:buNone/>
              </a:pPr>
              <a:r>
                <a:rPr b="0" i="0" lang="ru-RU" sz="1800" u="none" cap="none" strike="noStrike">
                  <a:solidFill>
                    <a:srgbClr val="00B05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Выгодно</a:t>
              </a: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3288774" y="6226058"/>
              <a:ext cx="364521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Arial"/>
                <a:buNone/>
              </a:pPr>
              <a:r>
                <a:rPr b="0" i="0" lang="ru-RU" sz="1800" u="none" cap="none" strike="noStrike">
                  <a:solidFill>
                    <a:srgbClr val="595959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Реализуем по максимальной цене</a:t>
              </a:r>
              <a:endParaRPr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7983538" y="5905500"/>
            <a:ext cx="3871912" cy="690563"/>
            <a:chOff x="7962812" y="5905968"/>
            <a:chExt cx="3871425" cy="689422"/>
          </a:xfrm>
        </p:grpSpPr>
        <p:sp>
          <p:nvSpPr>
            <p:cNvPr id="114" name="Google Shape;114;p2"/>
            <p:cNvSpPr txBox="1"/>
            <p:nvPr/>
          </p:nvSpPr>
          <p:spPr>
            <a:xfrm>
              <a:off x="9422272" y="5905968"/>
              <a:ext cx="9525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800"/>
                <a:buFont typeface="Arial"/>
                <a:buNone/>
              </a:pPr>
              <a:r>
                <a:rPr b="0" i="0" lang="ru-RU" sz="1800" u="none" cap="none" strike="noStrike">
                  <a:solidFill>
                    <a:srgbClr val="00B05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Быстро</a:t>
              </a:r>
              <a:endParaRPr/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7962812" y="6226058"/>
              <a:ext cx="3871425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Arial"/>
                <a:buNone/>
              </a:pPr>
              <a:r>
                <a:rPr b="0" i="0" lang="ru-RU" sz="1800" u="none" cap="none" strike="noStrike">
                  <a:solidFill>
                    <a:srgbClr val="595959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Используем уникальные технологии</a:t>
              </a:r>
              <a:endParaRPr/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1593850" y="2364619"/>
            <a:ext cx="8728075" cy="1849438"/>
            <a:chOff x="1731963" y="2364619"/>
            <a:chExt cx="8728075" cy="1849438"/>
          </a:xfrm>
        </p:grpSpPr>
        <p:sp>
          <p:nvSpPr>
            <p:cNvPr id="117" name="Google Shape;117;p2"/>
            <p:cNvSpPr/>
            <p:nvPr/>
          </p:nvSpPr>
          <p:spPr>
            <a:xfrm>
              <a:off x="2179638" y="3635375"/>
              <a:ext cx="238125" cy="384175"/>
            </a:xfrm>
            <a:custGeom>
              <a:rect b="b" l="l" r="r" t="t"/>
              <a:pathLst>
                <a:path extrusionOk="0" h="384238" w="238887">
                  <a:moveTo>
                    <a:pt x="0" y="384239"/>
                  </a:moveTo>
                  <a:cubicBezTo>
                    <a:pt x="77300" y="339185"/>
                    <a:pt x="157053" y="298485"/>
                    <a:pt x="238887" y="262319"/>
                  </a:cubicBezTo>
                  <a:lnTo>
                    <a:pt x="139351" y="0"/>
                  </a:lnTo>
                  <a:lnTo>
                    <a:pt x="0" y="38423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430388" y="2380335"/>
              <a:ext cx="457994" cy="699695"/>
            </a:xfrm>
            <a:custGeom>
              <a:rect b="b" l="l" r="r" t="t"/>
              <a:pathLst>
                <a:path extrusionOk="0" h="699706" w="457962">
                  <a:moveTo>
                    <a:pt x="457962" y="628650"/>
                  </a:moveTo>
                  <a:lnTo>
                    <a:pt x="457962" y="0"/>
                  </a:lnTo>
                  <a:lnTo>
                    <a:pt x="0" y="0"/>
                  </a:lnTo>
                  <a:lnTo>
                    <a:pt x="0" y="699707"/>
                  </a:lnTo>
                  <a:cubicBezTo>
                    <a:pt x="151667" y="678210"/>
                    <a:pt x="304809" y="668909"/>
                    <a:pt x="457962" y="671894"/>
                  </a:cubicBezTo>
                  <a:lnTo>
                    <a:pt x="457962" y="62865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144999" y="3050829"/>
              <a:ext cx="1984862" cy="373333"/>
            </a:xfrm>
            <a:custGeom>
              <a:rect b="b" l="l" r="r" t="t"/>
              <a:pathLst>
                <a:path extrusionOk="0" h="373339" w="1984724">
                  <a:moveTo>
                    <a:pt x="285369" y="292377"/>
                  </a:moveTo>
                  <a:cubicBezTo>
                    <a:pt x="435674" y="255317"/>
                    <a:pt x="588893" y="231320"/>
                    <a:pt x="743331" y="220654"/>
                  </a:cubicBezTo>
                  <a:cubicBezTo>
                    <a:pt x="909952" y="209047"/>
                    <a:pt x="1077249" y="210830"/>
                    <a:pt x="1243584" y="225988"/>
                  </a:cubicBezTo>
                  <a:cubicBezTo>
                    <a:pt x="1396270" y="239965"/>
                    <a:pt x="1547908" y="263732"/>
                    <a:pt x="1697546" y="297140"/>
                  </a:cubicBezTo>
                  <a:cubicBezTo>
                    <a:pt x="1792414" y="318409"/>
                    <a:pt x="1888141" y="343812"/>
                    <a:pt x="1984724" y="373340"/>
                  </a:cubicBezTo>
                  <a:cubicBezTo>
                    <a:pt x="1895856" y="305417"/>
                    <a:pt x="1799501" y="247895"/>
                    <a:pt x="1697546" y="201890"/>
                  </a:cubicBezTo>
                  <a:cubicBezTo>
                    <a:pt x="1552394" y="136605"/>
                    <a:pt x="1400470" y="87571"/>
                    <a:pt x="1244537" y="55681"/>
                  </a:cubicBezTo>
                  <a:cubicBezTo>
                    <a:pt x="1079840" y="21957"/>
                    <a:pt x="912371" y="3495"/>
                    <a:pt x="744284" y="531"/>
                  </a:cubicBezTo>
                  <a:cubicBezTo>
                    <a:pt x="493614" y="-4290"/>
                    <a:pt x="243392" y="23729"/>
                    <a:pt x="0" y="83875"/>
                  </a:cubicBezTo>
                  <a:lnTo>
                    <a:pt x="104775" y="344574"/>
                  </a:lnTo>
                  <a:cubicBezTo>
                    <a:pt x="163068" y="325267"/>
                    <a:pt x="223266" y="307874"/>
                    <a:pt x="285369" y="292377"/>
                  </a:cubicBezTo>
                  <a:close/>
                </a:path>
              </a:pathLst>
            </a:custGeom>
            <a:gradFill>
              <a:gsLst>
                <a:gs pos="0">
                  <a:srgbClr val="CCB16E"/>
                </a:gs>
                <a:gs pos="41000">
                  <a:srgbClr val="CCB16E"/>
                </a:gs>
                <a:gs pos="100000">
                  <a:srgbClr val="CCB16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731963" y="3279004"/>
              <a:ext cx="1104976" cy="834091"/>
            </a:xfrm>
            <a:custGeom>
              <a:rect b="b" l="l" r="r" t="t"/>
              <a:pathLst>
                <a:path extrusionOk="0" h="834104" w="1104899">
                  <a:moveTo>
                    <a:pt x="490252" y="833818"/>
                  </a:moveTo>
                  <a:lnTo>
                    <a:pt x="518255" y="833818"/>
                  </a:lnTo>
                  <a:cubicBezTo>
                    <a:pt x="673527" y="616877"/>
                    <a:pt x="873587" y="435816"/>
                    <a:pt x="1104900" y="302895"/>
                  </a:cubicBezTo>
                  <a:lnTo>
                    <a:pt x="989743" y="0"/>
                  </a:lnTo>
                  <a:cubicBezTo>
                    <a:pt x="907864" y="36065"/>
                    <a:pt x="828077" y="76705"/>
                    <a:pt x="750760" y="121729"/>
                  </a:cubicBezTo>
                  <a:cubicBezTo>
                    <a:pt x="450430" y="294275"/>
                    <a:pt x="195140" y="535362"/>
                    <a:pt x="5715" y="825341"/>
                  </a:cubicBezTo>
                  <a:cubicBezTo>
                    <a:pt x="3613" y="828132"/>
                    <a:pt x="1704" y="831056"/>
                    <a:pt x="0" y="834104"/>
                  </a:cubicBezTo>
                  <a:lnTo>
                    <a:pt x="491109" y="834104"/>
                  </a:lnTo>
                  <a:lnTo>
                    <a:pt x="490252" y="833818"/>
                  </a:lnTo>
                  <a:close/>
                </a:path>
              </a:pathLst>
            </a:custGeom>
            <a:gradFill>
              <a:gsLst>
                <a:gs pos="0">
                  <a:srgbClr val="CCB16E"/>
                </a:gs>
                <a:gs pos="41000">
                  <a:srgbClr val="CCB16E"/>
                </a:gs>
                <a:gs pos="100000">
                  <a:srgbClr val="CCB16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389623" y="2380335"/>
              <a:ext cx="453993" cy="873238"/>
            </a:xfrm>
            <a:custGeom>
              <a:rect b="b" l="l" r="r" t="t"/>
              <a:pathLst>
                <a:path extrusionOk="0" h="873252" w="453961">
                  <a:moveTo>
                    <a:pt x="0" y="727234"/>
                  </a:moveTo>
                  <a:cubicBezTo>
                    <a:pt x="156286" y="758850"/>
                    <a:pt x="308553" y="807827"/>
                    <a:pt x="453962" y="873252"/>
                  </a:cubicBezTo>
                  <a:lnTo>
                    <a:pt x="453962" y="0"/>
                  </a:lnTo>
                  <a:lnTo>
                    <a:pt x="0" y="0"/>
                  </a:lnTo>
                  <a:lnTo>
                    <a:pt x="0" y="72723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88670" y="3276814"/>
              <a:ext cx="453993" cy="836281"/>
            </a:xfrm>
            <a:custGeom>
              <a:rect b="b" l="l" r="r" t="t"/>
              <a:pathLst>
                <a:path extrusionOk="0" h="836295" w="453961">
                  <a:moveTo>
                    <a:pt x="453962" y="71152"/>
                  </a:moveTo>
                  <a:cubicBezTo>
                    <a:pt x="304314" y="37789"/>
                    <a:pt x="152686" y="14024"/>
                    <a:pt x="0" y="0"/>
                  </a:cubicBezTo>
                  <a:lnTo>
                    <a:pt x="0" y="836295"/>
                  </a:lnTo>
                  <a:lnTo>
                    <a:pt x="453962" y="836295"/>
                  </a:lnTo>
                  <a:lnTo>
                    <a:pt x="453962" y="7115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737106" y="2380335"/>
              <a:ext cx="2151084" cy="1731998"/>
            </a:xfrm>
            <a:custGeom>
              <a:rect b="b" l="l" r="r" t="t"/>
              <a:pathLst>
                <a:path extrusionOk="0" h="1732026" w="2150935">
                  <a:moveTo>
                    <a:pt x="885254" y="636365"/>
                  </a:moveTo>
                  <a:lnTo>
                    <a:pt x="985457" y="898684"/>
                  </a:lnTo>
                  <a:lnTo>
                    <a:pt x="1099757" y="1201103"/>
                  </a:lnTo>
                  <a:lnTo>
                    <a:pt x="1301401" y="1732026"/>
                  </a:lnTo>
                  <a:lnTo>
                    <a:pt x="2150936" y="1732026"/>
                  </a:lnTo>
                  <a:lnTo>
                    <a:pt x="2150936" y="891159"/>
                  </a:lnTo>
                  <a:cubicBezTo>
                    <a:pt x="1996497" y="901825"/>
                    <a:pt x="1843278" y="925822"/>
                    <a:pt x="1692974" y="962882"/>
                  </a:cubicBezTo>
                  <a:lnTo>
                    <a:pt x="1692974" y="1469517"/>
                  </a:lnTo>
                  <a:lnTo>
                    <a:pt x="1511237" y="1015746"/>
                  </a:lnTo>
                  <a:lnTo>
                    <a:pt x="1406462" y="754856"/>
                  </a:lnTo>
                  <a:lnTo>
                    <a:pt x="1104710" y="0"/>
                  </a:lnTo>
                  <a:lnTo>
                    <a:pt x="671132" y="0"/>
                  </a:lnTo>
                  <a:lnTo>
                    <a:pt x="0" y="1723739"/>
                  </a:lnTo>
                  <a:cubicBezTo>
                    <a:pt x="189525" y="1433836"/>
                    <a:pt x="444834" y="1192787"/>
                    <a:pt x="745141" y="1020223"/>
                  </a:cubicBezTo>
                  <a:lnTo>
                    <a:pt x="885254" y="63636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504886" y="3696382"/>
              <a:ext cx="347400" cy="415568"/>
            </a:xfrm>
            <a:custGeom>
              <a:rect b="b" l="l" r="r" t="t"/>
              <a:pathLst>
                <a:path extrusionOk="0" h="415575" w="347376">
                  <a:moveTo>
                    <a:pt x="347377" y="415576"/>
                  </a:moveTo>
                  <a:lnTo>
                    <a:pt x="247745" y="415576"/>
                  </a:lnTo>
                  <a:lnTo>
                    <a:pt x="247745" y="242030"/>
                  </a:lnTo>
                  <a:lnTo>
                    <a:pt x="100203" y="242030"/>
                  </a:lnTo>
                  <a:lnTo>
                    <a:pt x="100203" y="415576"/>
                  </a:lnTo>
                  <a:lnTo>
                    <a:pt x="0" y="415576"/>
                  </a:lnTo>
                  <a:lnTo>
                    <a:pt x="0" y="0"/>
                  </a:lnTo>
                  <a:lnTo>
                    <a:pt x="100203" y="0"/>
                  </a:lnTo>
                  <a:lnTo>
                    <a:pt x="100203" y="164973"/>
                  </a:lnTo>
                  <a:lnTo>
                    <a:pt x="247745" y="164973"/>
                  </a:lnTo>
                  <a:lnTo>
                    <a:pt x="247745" y="0"/>
                  </a:lnTo>
                  <a:lnTo>
                    <a:pt x="347377" y="0"/>
                  </a:lnTo>
                  <a:lnTo>
                    <a:pt x="347377" y="41557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915633" y="3696382"/>
              <a:ext cx="286817" cy="415568"/>
            </a:xfrm>
            <a:custGeom>
              <a:rect b="b" l="l" r="r" t="t"/>
              <a:pathLst>
                <a:path extrusionOk="0" h="415575" w="286797">
                  <a:moveTo>
                    <a:pt x="257651" y="239173"/>
                  </a:moveTo>
                  <a:lnTo>
                    <a:pt x="100203" y="239173"/>
                  </a:lnTo>
                  <a:lnTo>
                    <a:pt x="100203" y="338518"/>
                  </a:lnTo>
                  <a:lnTo>
                    <a:pt x="286226" y="338518"/>
                  </a:lnTo>
                  <a:lnTo>
                    <a:pt x="286226" y="415576"/>
                  </a:lnTo>
                  <a:lnTo>
                    <a:pt x="0" y="415576"/>
                  </a:lnTo>
                  <a:lnTo>
                    <a:pt x="0" y="0"/>
                  </a:lnTo>
                  <a:lnTo>
                    <a:pt x="286798" y="0"/>
                  </a:lnTo>
                  <a:lnTo>
                    <a:pt x="286798" y="77343"/>
                  </a:lnTo>
                  <a:lnTo>
                    <a:pt x="100203" y="77343"/>
                  </a:lnTo>
                  <a:lnTo>
                    <a:pt x="100203" y="164973"/>
                  </a:lnTo>
                  <a:lnTo>
                    <a:pt x="257651" y="164973"/>
                  </a:lnTo>
                  <a:lnTo>
                    <a:pt x="257651" y="2391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215310" y="3696382"/>
              <a:ext cx="426654" cy="517675"/>
            </a:xfrm>
            <a:custGeom>
              <a:rect b="b" l="l" r="r" t="t"/>
              <a:pathLst>
                <a:path extrusionOk="0" h="517683" w="426624">
                  <a:moveTo>
                    <a:pt x="416052" y="517684"/>
                  </a:moveTo>
                  <a:lnTo>
                    <a:pt x="326136" y="517684"/>
                  </a:lnTo>
                  <a:lnTo>
                    <a:pt x="326136" y="415576"/>
                  </a:lnTo>
                  <a:lnTo>
                    <a:pt x="99917" y="415576"/>
                  </a:lnTo>
                  <a:lnTo>
                    <a:pt x="99917" y="517398"/>
                  </a:lnTo>
                  <a:lnTo>
                    <a:pt x="7144" y="517398"/>
                  </a:lnTo>
                  <a:lnTo>
                    <a:pt x="0" y="338518"/>
                  </a:lnTo>
                  <a:lnTo>
                    <a:pt x="29337" y="338518"/>
                  </a:lnTo>
                  <a:cubicBezTo>
                    <a:pt x="47006" y="325203"/>
                    <a:pt x="60065" y="306676"/>
                    <a:pt x="66675" y="285559"/>
                  </a:cubicBezTo>
                  <a:cubicBezTo>
                    <a:pt x="77972" y="250660"/>
                    <a:pt x="84725" y="214455"/>
                    <a:pt x="86773" y="177832"/>
                  </a:cubicBezTo>
                  <a:lnTo>
                    <a:pt x="99631" y="0"/>
                  </a:lnTo>
                  <a:lnTo>
                    <a:pt x="382429" y="0"/>
                  </a:lnTo>
                  <a:lnTo>
                    <a:pt x="382429" y="338518"/>
                  </a:lnTo>
                  <a:lnTo>
                    <a:pt x="426625" y="338518"/>
                  </a:lnTo>
                  <a:lnTo>
                    <a:pt x="416052" y="517684"/>
                  </a:lnTo>
                  <a:close/>
                  <a:moveTo>
                    <a:pt x="142685" y="338518"/>
                  </a:moveTo>
                  <a:lnTo>
                    <a:pt x="282512" y="338518"/>
                  </a:lnTo>
                  <a:lnTo>
                    <a:pt x="282512" y="77343"/>
                  </a:lnTo>
                  <a:lnTo>
                    <a:pt x="193738" y="77343"/>
                  </a:lnTo>
                  <a:lnTo>
                    <a:pt x="186023" y="181261"/>
                  </a:lnTo>
                  <a:cubicBezTo>
                    <a:pt x="180499" y="248631"/>
                    <a:pt x="166049" y="301057"/>
                    <a:pt x="142685" y="33851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676543" y="3696382"/>
              <a:ext cx="321914" cy="415949"/>
            </a:xfrm>
            <a:custGeom>
              <a:rect b="b" l="l" r="r" t="t"/>
              <a:pathLst>
                <a:path extrusionOk="0" h="415956" w="321892">
                  <a:moveTo>
                    <a:pt x="0" y="415576"/>
                  </a:moveTo>
                  <a:lnTo>
                    <a:pt x="0" y="0"/>
                  </a:lnTo>
                  <a:lnTo>
                    <a:pt x="149257" y="0"/>
                  </a:lnTo>
                  <a:cubicBezTo>
                    <a:pt x="202663" y="0"/>
                    <a:pt x="243297" y="9811"/>
                    <a:pt x="271176" y="29432"/>
                  </a:cubicBezTo>
                  <a:cubicBezTo>
                    <a:pt x="299047" y="48816"/>
                    <a:pt x="314868" y="81267"/>
                    <a:pt x="312991" y="115157"/>
                  </a:cubicBezTo>
                  <a:cubicBezTo>
                    <a:pt x="313544" y="134560"/>
                    <a:pt x="308420" y="153695"/>
                    <a:pt x="298228" y="170212"/>
                  </a:cubicBezTo>
                  <a:cubicBezTo>
                    <a:pt x="287721" y="185918"/>
                    <a:pt x="272367" y="197767"/>
                    <a:pt x="254508" y="203930"/>
                  </a:cubicBezTo>
                  <a:cubicBezTo>
                    <a:pt x="274368" y="208464"/>
                    <a:pt x="292036" y="219732"/>
                    <a:pt x="304514" y="235839"/>
                  </a:cubicBezTo>
                  <a:cubicBezTo>
                    <a:pt x="316373" y="252489"/>
                    <a:pt x="322469" y="272558"/>
                    <a:pt x="321850" y="292989"/>
                  </a:cubicBezTo>
                  <a:cubicBezTo>
                    <a:pt x="321850" y="333689"/>
                    <a:pt x="308963" y="364265"/>
                    <a:pt x="283178" y="384715"/>
                  </a:cubicBezTo>
                  <a:cubicBezTo>
                    <a:pt x="257394" y="405165"/>
                    <a:pt x="219294" y="415576"/>
                    <a:pt x="168878" y="415957"/>
                  </a:cubicBezTo>
                  <a:lnTo>
                    <a:pt x="0" y="415576"/>
                  </a:lnTo>
                  <a:close/>
                  <a:moveTo>
                    <a:pt x="100108" y="173164"/>
                  </a:moveTo>
                  <a:lnTo>
                    <a:pt x="152400" y="173164"/>
                  </a:lnTo>
                  <a:cubicBezTo>
                    <a:pt x="174184" y="173164"/>
                    <a:pt x="189766" y="169164"/>
                    <a:pt x="199168" y="161163"/>
                  </a:cubicBezTo>
                  <a:cubicBezTo>
                    <a:pt x="208931" y="152381"/>
                    <a:pt x="214093" y="139589"/>
                    <a:pt x="213170" y="126492"/>
                  </a:cubicBezTo>
                  <a:cubicBezTo>
                    <a:pt x="214579" y="112090"/>
                    <a:pt x="208931" y="97898"/>
                    <a:pt x="198025" y="88392"/>
                  </a:cubicBezTo>
                  <a:cubicBezTo>
                    <a:pt x="187928" y="80648"/>
                    <a:pt x="171669" y="76771"/>
                    <a:pt x="149257" y="76771"/>
                  </a:cubicBezTo>
                  <a:lnTo>
                    <a:pt x="100108" y="76771"/>
                  </a:lnTo>
                  <a:lnTo>
                    <a:pt x="100108" y="173164"/>
                  </a:lnTo>
                  <a:close/>
                  <a:moveTo>
                    <a:pt x="100108" y="238792"/>
                  </a:moveTo>
                  <a:lnTo>
                    <a:pt x="100108" y="338423"/>
                  </a:lnTo>
                  <a:lnTo>
                    <a:pt x="165735" y="338423"/>
                  </a:lnTo>
                  <a:cubicBezTo>
                    <a:pt x="180680" y="339433"/>
                    <a:pt x="195482" y="335032"/>
                    <a:pt x="207454" y="326041"/>
                  </a:cubicBezTo>
                  <a:cubicBezTo>
                    <a:pt x="217389" y="317220"/>
                    <a:pt x="222761" y="304352"/>
                    <a:pt x="222028" y="291084"/>
                  </a:cubicBezTo>
                  <a:cubicBezTo>
                    <a:pt x="222028" y="256413"/>
                    <a:pt x="204788" y="238982"/>
                    <a:pt x="170307" y="238792"/>
                  </a:cubicBezTo>
                  <a:lnTo>
                    <a:pt x="100108" y="23879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7047853" y="3696382"/>
              <a:ext cx="349591" cy="415568"/>
            </a:xfrm>
            <a:custGeom>
              <a:rect b="b" l="l" r="r" t="t"/>
              <a:pathLst>
                <a:path extrusionOk="0" h="415575" w="349567">
                  <a:moveTo>
                    <a:pt x="249364" y="0"/>
                  </a:moveTo>
                  <a:lnTo>
                    <a:pt x="349568" y="0"/>
                  </a:lnTo>
                  <a:lnTo>
                    <a:pt x="349568" y="415576"/>
                  </a:lnTo>
                  <a:lnTo>
                    <a:pt x="249364" y="415576"/>
                  </a:lnTo>
                  <a:lnTo>
                    <a:pt x="249364" y="153543"/>
                  </a:lnTo>
                  <a:lnTo>
                    <a:pt x="100108" y="415576"/>
                  </a:lnTo>
                  <a:lnTo>
                    <a:pt x="0" y="415576"/>
                  </a:lnTo>
                  <a:lnTo>
                    <a:pt x="0" y="0"/>
                  </a:lnTo>
                  <a:lnTo>
                    <a:pt x="100108" y="0"/>
                  </a:lnTo>
                  <a:lnTo>
                    <a:pt x="100108" y="262318"/>
                  </a:lnTo>
                  <a:lnTo>
                    <a:pt x="249364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435070" y="3696382"/>
              <a:ext cx="607927" cy="415568"/>
            </a:xfrm>
            <a:custGeom>
              <a:rect b="b" l="l" r="r" t="t"/>
              <a:pathLst>
                <a:path extrusionOk="0" h="415575" w="607885">
                  <a:moveTo>
                    <a:pt x="406432" y="253174"/>
                  </a:moveTo>
                  <a:lnTo>
                    <a:pt x="355663" y="253174"/>
                  </a:lnTo>
                  <a:lnTo>
                    <a:pt x="355663" y="415099"/>
                  </a:lnTo>
                  <a:lnTo>
                    <a:pt x="256032" y="415099"/>
                  </a:lnTo>
                  <a:lnTo>
                    <a:pt x="256032" y="253174"/>
                  </a:lnTo>
                  <a:lnTo>
                    <a:pt x="204406" y="253174"/>
                  </a:lnTo>
                  <a:lnTo>
                    <a:pt x="124492" y="415099"/>
                  </a:lnTo>
                  <a:lnTo>
                    <a:pt x="0" y="415099"/>
                  </a:lnTo>
                  <a:lnTo>
                    <a:pt x="125349" y="188214"/>
                  </a:lnTo>
                  <a:lnTo>
                    <a:pt x="3714" y="0"/>
                  </a:lnTo>
                  <a:lnTo>
                    <a:pt x="130207" y="0"/>
                  </a:lnTo>
                  <a:lnTo>
                    <a:pt x="215169" y="162973"/>
                  </a:lnTo>
                  <a:lnTo>
                    <a:pt x="256032" y="162973"/>
                  </a:lnTo>
                  <a:lnTo>
                    <a:pt x="256032" y="0"/>
                  </a:lnTo>
                  <a:lnTo>
                    <a:pt x="355663" y="0"/>
                  </a:lnTo>
                  <a:lnTo>
                    <a:pt x="355663" y="162973"/>
                  </a:lnTo>
                  <a:lnTo>
                    <a:pt x="396144" y="162973"/>
                  </a:lnTo>
                  <a:lnTo>
                    <a:pt x="477488" y="0"/>
                  </a:lnTo>
                  <a:lnTo>
                    <a:pt x="603599" y="0"/>
                  </a:lnTo>
                  <a:lnTo>
                    <a:pt x="485204" y="188119"/>
                  </a:lnTo>
                  <a:lnTo>
                    <a:pt x="607886" y="415576"/>
                  </a:lnTo>
                  <a:lnTo>
                    <a:pt x="482917" y="415576"/>
                  </a:lnTo>
                  <a:lnTo>
                    <a:pt x="406432" y="25317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067289" y="3696382"/>
              <a:ext cx="349591" cy="415568"/>
            </a:xfrm>
            <a:custGeom>
              <a:rect b="b" l="l" r="r" t="t"/>
              <a:pathLst>
                <a:path extrusionOk="0" h="415575" w="349567">
                  <a:moveTo>
                    <a:pt x="249364" y="0"/>
                  </a:moveTo>
                  <a:lnTo>
                    <a:pt x="349568" y="0"/>
                  </a:lnTo>
                  <a:lnTo>
                    <a:pt x="349568" y="415576"/>
                  </a:lnTo>
                  <a:lnTo>
                    <a:pt x="249364" y="415576"/>
                  </a:lnTo>
                  <a:lnTo>
                    <a:pt x="249364" y="153543"/>
                  </a:lnTo>
                  <a:lnTo>
                    <a:pt x="100203" y="415576"/>
                  </a:lnTo>
                  <a:lnTo>
                    <a:pt x="0" y="415576"/>
                  </a:lnTo>
                  <a:lnTo>
                    <a:pt x="0" y="0"/>
                  </a:lnTo>
                  <a:lnTo>
                    <a:pt x="100203" y="0"/>
                  </a:lnTo>
                  <a:lnTo>
                    <a:pt x="100203" y="262318"/>
                  </a:lnTo>
                  <a:lnTo>
                    <a:pt x="249364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8477940" y="3696382"/>
              <a:ext cx="448563" cy="415568"/>
            </a:xfrm>
            <a:custGeom>
              <a:rect b="b" l="l" r="r" t="t"/>
              <a:pathLst>
                <a:path extrusionOk="0" h="415575" w="448532">
                  <a:moveTo>
                    <a:pt x="131540" y="0"/>
                  </a:moveTo>
                  <a:lnTo>
                    <a:pt x="224218" y="289179"/>
                  </a:lnTo>
                  <a:lnTo>
                    <a:pt x="316706" y="0"/>
                  </a:lnTo>
                  <a:lnTo>
                    <a:pt x="448533" y="0"/>
                  </a:lnTo>
                  <a:lnTo>
                    <a:pt x="448533" y="415576"/>
                  </a:lnTo>
                  <a:lnTo>
                    <a:pt x="348234" y="415576"/>
                  </a:lnTo>
                  <a:lnTo>
                    <a:pt x="348234" y="318516"/>
                  </a:lnTo>
                  <a:lnTo>
                    <a:pt x="357759" y="119920"/>
                  </a:lnTo>
                  <a:lnTo>
                    <a:pt x="257366" y="415195"/>
                  </a:lnTo>
                  <a:lnTo>
                    <a:pt x="190691" y="415195"/>
                  </a:lnTo>
                  <a:lnTo>
                    <a:pt x="89916" y="119253"/>
                  </a:lnTo>
                  <a:lnTo>
                    <a:pt x="99441" y="318135"/>
                  </a:lnTo>
                  <a:lnTo>
                    <a:pt x="99441" y="415195"/>
                  </a:lnTo>
                  <a:lnTo>
                    <a:pt x="0" y="415195"/>
                  </a:lnTo>
                  <a:lnTo>
                    <a:pt x="0" y="0"/>
                  </a:lnTo>
                  <a:lnTo>
                    <a:pt x="13154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8978553" y="3690903"/>
              <a:ext cx="363697" cy="426790"/>
            </a:xfrm>
            <a:custGeom>
              <a:rect b="b" l="l" r="r" t="t"/>
              <a:pathLst>
                <a:path extrusionOk="0" h="426797" w="363672">
                  <a:moveTo>
                    <a:pt x="363625" y="221887"/>
                  </a:moveTo>
                  <a:cubicBezTo>
                    <a:pt x="364358" y="258978"/>
                    <a:pt x="356633" y="295754"/>
                    <a:pt x="341050" y="329424"/>
                  </a:cubicBezTo>
                  <a:cubicBezTo>
                    <a:pt x="327258" y="359257"/>
                    <a:pt x="304960" y="384346"/>
                    <a:pt x="276947" y="401529"/>
                  </a:cubicBezTo>
                  <a:cubicBezTo>
                    <a:pt x="248382" y="418578"/>
                    <a:pt x="215626" y="427322"/>
                    <a:pt x="182364" y="426770"/>
                  </a:cubicBezTo>
                  <a:cubicBezTo>
                    <a:pt x="149331" y="427341"/>
                    <a:pt x="116765" y="418912"/>
                    <a:pt x="88162" y="402386"/>
                  </a:cubicBezTo>
                  <a:cubicBezTo>
                    <a:pt x="60501" y="385822"/>
                    <a:pt x="38260" y="361562"/>
                    <a:pt x="24154" y="332568"/>
                  </a:cubicBezTo>
                  <a:cubicBezTo>
                    <a:pt x="8266" y="300126"/>
                    <a:pt x="27" y="264483"/>
                    <a:pt x="56" y="228364"/>
                  </a:cubicBezTo>
                  <a:lnTo>
                    <a:pt x="56" y="205028"/>
                  </a:lnTo>
                  <a:cubicBezTo>
                    <a:pt x="-735" y="167890"/>
                    <a:pt x="6923" y="131057"/>
                    <a:pt x="22439" y="97300"/>
                  </a:cubicBezTo>
                  <a:cubicBezTo>
                    <a:pt x="36231" y="67439"/>
                    <a:pt x="58568" y="42341"/>
                    <a:pt x="86638" y="25196"/>
                  </a:cubicBezTo>
                  <a:cubicBezTo>
                    <a:pt x="145283" y="-8399"/>
                    <a:pt x="217340" y="-8399"/>
                    <a:pt x="275995" y="25196"/>
                  </a:cubicBezTo>
                  <a:cubicBezTo>
                    <a:pt x="303903" y="42312"/>
                    <a:pt x="326239" y="67163"/>
                    <a:pt x="340288" y="96729"/>
                  </a:cubicBezTo>
                  <a:cubicBezTo>
                    <a:pt x="356167" y="129885"/>
                    <a:pt x="364158" y="166271"/>
                    <a:pt x="363625" y="203028"/>
                  </a:cubicBezTo>
                  <a:lnTo>
                    <a:pt x="363625" y="221887"/>
                  </a:lnTo>
                  <a:close/>
                  <a:moveTo>
                    <a:pt x="261707" y="204457"/>
                  </a:moveTo>
                  <a:cubicBezTo>
                    <a:pt x="261707" y="163118"/>
                    <a:pt x="254821" y="131781"/>
                    <a:pt x="241038" y="110445"/>
                  </a:cubicBezTo>
                  <a:cubicBezTo>
                    <a:pt x="228570" y="89785"/>
                    <a:pt x="205910" y="77469"/>
                    <a:pt x="181793" y="78250"/>
                  </a:cubicBezTo>
                  <a:cubicBezTo>
                    <a:pt x="131567" y="78250"/>
                    <a:pt x="105021" y="115941"/>
                    <a:pt x="102163" y="191312"/>
                  </a:cubicBezTo>
                  <a:lnTo>
                    <a:pt x="102163" y="221887"/>
                  </a:lnTo>
                  <a:cubicBezTo>
                    <a:pt x="102163" y="262559"/>
                    <a:pt x="108926" y="293896"/>
                    <a:pt x="122452" y="315708"/>
                  </a:cubicBezTo>
                  <a:cubicBezTo>
                    <a:pt x="134911" y="336930"/>
                    <a:pt x="158056" y="349570"/>
                    <a:pt x="182650" y="348570"/>
                  </a:cubicBezTo>
                  <a:cubicBezTo>
                    <a:pt x="206586" y="349322"/>
                    <a:pt x="229018" y="336930"/>
                    <a:pt x="241133" y="316280"/>
                  </a:cubicBezTo>
                  <a:cubicBezTo>
                    <a:pt x="254849" y="294849"/>
                    <a:pt x="261802" y="263892"/>
                    <a:pt x="261993" y="223602"/>
                  </a:cubicBezTo>
                  <a:lnTo>
                    <a:pt x="261707" y="20445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382057" y="3690059"/>
              <a:ext cx="348792" cy="427259"/>
            </a:xfrm>
            <a:custGeom>
              <a:rect b="b" l="l" r="r" t="t"/>
              <a:pathLst>
                <a:path extrusionOk="0" h="427266" w="348768">
                  <a:moveTo>
                    <a:pt x="347912" y="281215"/>
                  </a:moveTo>
                  <a:cubicBezTo>
                    <a:pt x="347083" y="308247"/>
                    <a:pt x="339025" y="334555"/>
                    <a:pt x="324575" y="357415"/>
                  </a:cubicBezTo>
                  <a:cubicBezTo>
                    <a:pt x="309869" y="379970"/>
                    <a:pt x="289009" y="397848"/>
                    <a:pt x="264472" y="408945"/>
                  </a:cubicBezTo>
                  <a:cubicBezTo>
                    <a:pt x="236764" y="421537"/>
                    <a:pt x="206599" y="427785"/>
                    <a:pt x="176176" y="427233"/>
                  </a:cubicBezTo>
                  <a:cubicBezTo>
                    <a:pt x="121502" y="427233"/>
                    <a:pt x="78478" y="409450"/>
                    <a:pt x="47112" y="373893"/>
                  </a:cubicBezTo>
                  <a:cubicBezTo>
                    <a:pt x="15746" y="338336"/>
                    <a:pt x="58" y="288101"/>
                    <a:pt x="58" y="223207"/>
                  </a:cubicBezTo>
                  <a:lnTo>
                    <a:pt x="58" y="202633"/>
                  </a:lnTo>
                  <a:cubicBezTo>
                    <a:pt x="-732" y="165886"/>
                    <a:pt x="6517" y="129415"/>
                    <a:pt x="21300" y="95763"/>
                  </a:cubicBezTo>
                  <a:cubicBezTo>
                    <a:pt x="34253" y="66626"/>
                    <a:pt x="55570" y="41994"/>
                    <a:pt x="82545" y="24992"/>
                  </a:cubicBezTo>
                  <a:cubicBezTo>
                    <a:pt x="110358" y="8019"/>
                    <a:pt x="142457" y="-639"/>
                    <a:pt x="175033" y="37"/>
                  </a:cubicBezTo>
                  <a:cubicBezTo>
                    <a:pt x="225392" y="37"/>
                    <a:pt x="265901" y="13277"/>
                    <a:pt x="296572" y="39756"/>
                  </a:cubicBezTo>
                  <a:cubicBezTo>
                    <a:pt x="327242" y="66236"/>
                    <a:pt x="344644" y="102840"/>
                    <a:pt x="348769" y="149579"/>
                  </a:cubicBezTo>
                  <a:lnTo>
                    <a:pt x="248947" y="149579"/>
                  </a:lnTo>
                  <a:cubicBezTo>
                    <a:pt x="248185" y="124176"/>
                    <a:pt x="241831" y="105983"/>
                    <a:pt x="229897" y="95001"/>
                  </a:cubicBezTo>
                  <a:cubicBezTo>
                    <a:pt x="217895" y="84047"/>
                    <a:pt x="199607" y="78428"/>
                    <a:pt x="175128" y="78428"/>
                  </a:cubicBezTo>
                  <a:cubicBezTo>
                    <a:pt x="153078" y="76923"/>
                    <a:pt x="131989" y="87686"/>
                    <a:pt x="120264" y="106431"/>
                  </a:cubicBezTo>
                  <a:cubicBezTo>
                    <a:pt x="108710" y="125100"/>
                    <a:pt x="102643" y="154885"/>
                    <a:pt x="102071" y="195776"/>
                  </a:cubicBezTo>
                  <a:lnTo>
                    <a:pt x="102071" y="225208"/>
                  </a:lnTo>
                  <a:cubicBezTo>
                    <a:pt x="102071" y="269499"/>
                    <a:pt x="107596" y="301408"/>
                    <a:pt x="118740" y="320458"/>
                  </a:cubicBezTo>
                  <a:cubicBezTo>
                    <a:pt x="129884" y="339508"/>
                    <a:pt x="149030" y="349033"/>
                    <a:pt x="175890" y="349033"/>
                  </a:cubicBezTo>
                  <a:cubicBezTo>
                    <a:pt x="194892" y="350319"/>
                    <a:pt x="213685" y="344518"/>
                    <a:pt x="228658" y="332745"/>
                  </a:cubicBezTo>
                  <a:cubicBezTo>
                    <a:pt x="240851" y="321886"/>
                    <a:pt x="247204" y="304675"/>
                    <a:pt x="247708" y="281120"/>
                  </a:cubicBezTo>
                  <a:lnTo>
                    <a:pt x="347912" y="28121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747997" y="3696382"/>
              <a:ext cx="347495" cy="415568"/>
            </a:xfrm>
            <a:custGeom>
              <a:rect b="b" l="l" r="r" t="t"/>
              <a:pathLst>
                <a:path extrusionOk="0" h="415575" w="347471">
                  <a:moveTo>
                    <a:pt x="347472" y="77343"/>
                  </a:moveTo>
                  <a:lnTo>
                    <a:pt x="222599" y="77343"/>
                  </a:lnTo>
                  <a:lnTo>
                    <a:pt x="222599" y="415576"/>
                  </a:lnTo>
                  <a:lnTo>
                    <a:pt x="122396" y="415576"/>
                  </a:lnTo>
                  <a:lnTo>
                    <a:pt x="122396" y="77343"/>
                  </a:lnTo>
                  <a:lnTo>
                    <a:pt x="0" y="77343"/>
                  </a:lnTo>
                  <a:lnTo>
                    <a:pt x="0" y="0"/>
                  </a:lnTo>
                  <a:lnTo>
                    <a:pt x="347472" y="0"/>
                  </a:lnTo>
                  <a:lnTo>
                    <a:pt x="347472" y="7734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142168" y="3696382"/>
              <a:ext cx="317870" cy="415473"/>
            </a:xfrm>
            <a:custGeom>
              <a:rect b="b" l="l" r="r" t="t"/>
              <a:pathLst>
                <a:path extrusionOk="0" h="415480" w="317848">
                  <a:moveTo>
                    <a:pt x="100393" y="143065"/>
                  </a:moveTo>
                  <a:lnTo>
                    <a:pt x="152114" y="143065"/>
                  </a:lnTo>
                  <a:cubicBezTo>
                    <a:pt x="181946" y="142561"/>
                    <a:pt x="211569" y="148276"/>
                    <a:pt x="239077" y="159829"/>
                  </a:cubicBezTo>
                  <a:cubicBezTo>
                    <a:pt x="262699" y="169735"/>
                    <a:pt x="282950" y="186280"/>
                    <a:pt x="297370" y="207454"/>
                  </a:cubicBezTo>
                  <a:cubicBezTo>
                    <a:pt x="332298" y="262471"/>
                    <a:pt x="321640" y="334785"/>
                    <a:pt x="272319" y="377380"/>
                  </a:cubicBezTo>
                  <a:cubicBezTo>
                    <a:pt x="241963" y="402784"/>
                    <a:pt x="201196" y="415480"/>
                    <a:pt x="150019" y="415480"/>
                  </a:cubicBezTo>
                  <a:lnTo>
                    <a:pt x="0" y="415480"/>
                  </a:lnTo>
                  <a:lnTo>
                    <a:pt x="0" y="0"/>
                  </a:lnTo>
                  <a:lnTo>
                    <a:pt x="100393" y="0"/>
                  </a:lnTo>
                  <a:lnTo>
                    <a:pt x="100393" y="143065"/>
                  </a:lnTo>
                  <a:close/>
                  <a:moveTo>
                    <a:pt x="100393" y="220123"/>
                  </a:moveTo>
                  <a:lnTo>
                    <a:pt x="100393" y="338518"/>
                  </a:lnTo>
                  <a:lnTo>
                    <a:pt x="151829" y="338518"/>
                  </a:lnTo>
                  <a:cubicBezTo>
                    <a:pt x="169602" y="339490"/>
                    <a:pt x="187023" y="333318"/>
                    <a:pt x="200215" y="321373"/>
                  </a:cubicBezTo>
                  <a:cubicBezTo>
                    <a:pt x="212131" y="309820"/>
                    <a:pt x="218598" y="293760"/>
                    <a:pt x="218027" y="277177"/>
                  </a:cubicBezTo>
                  <a:cubicBezTo>
                    <a:pt x="218627" y="261414"/>
                    <a:pt x="212121" y="246202"/>
                    <a:pt x="200310" y="235744"/>
                  </a:cubicBezTo>
                  <a:cubicBezTo>
                    <a:pt x="186451" y="224657"/>
                    <a:pt x="168973" y="219084"/>
                    <a:pt x="151257" y="220123"/>
                  </a:cubicBezTo>
                  <a:lnTo>
                    <a:pt x="100393" y="22012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438016" y="2380430"/>
              <a:ext cx="1053442" cy="1094214"/>
            </a:xfrm>
            <a:custGeom>
              <a:rect b="b" l="l" r="r" t="t"/>
              <a:pathLst>
                <a:path extrusionOk="0" h="1094232" w="1053369">
                  <a:moveTo>
                    <a:pt x="706469" y="889826"/>
                  </a:moveTo>
                  <a:lnTo>
                    <a:pt x="344519" y="889826"/>
                  </a:lnTo>
                  <a:lnTo>
                    <a:pt x="281369" y="1094232"/>
                  </a:lnTo>
                  <a:lnTo>
                    <a:pt x="0" y="1094232"/>
                  </a:lnTo>
                  <a:lnTo>
                    <a:pt x="401384" y="0"/>
                  </a:lnTo>
                  <a:lnTo>
                    <a:pt x="649034" y="0"/>
                  </a:lnTo>
                  <a:lnTo>
                    <a:pt x="1053370" y="1094232"/>
                  </a:lnTo>
                  <a:lnTo>
                    <a:pt x="770382" y="1094232"/>
                  </a:lnTo>
                  <a:lnTo>
                    <a:pt x="706469" y="889826"/>
                  </a:lnTo>
                  <a:close/>
                  <a:moveTo>
                    <a:pt x="408146" y="686086"/>
                  </a:moveTo>
                  <a:lnTo>
                    <a:pt x="643319" y="686086"/>
                  </a:lnTo>
                  <a:lnTo>
                    <a:pt x="525399" y="306610"/>
                  </a:lnTo>
                  <a:lnTo>
                    <a:pt x="408146" y="6860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569950" y="2380430"/>
              <a:ext cx="920654" cy="1094214"/>
            </a:xfrm>
            <a:custGeom>
              <a:rect b="b" l="l" r="r" t="t"/>
              <a:pathLst>
                <a:path extrusionOk="0" h="1094232" w="920590">
                  <a:moveTo>
                    <a:pt x="920591" y="1094232"/>
                  </a:moveTo>
                  <a:lnTo>
                    <a:pt x="656844" y="1094232"/>
                  </a:lnTo>
                  <a:lnTo>
                    <a:pt x="656844" y="203264"/>
                  </a:lnTo>
                  <a:lnTo>
                    <a:pt x="263747" y="203264"/>
                  </a:lnTo>
                  <a:lnTo>
                    <a:pt x="263747" y="1093851"/>
                  </a:lnTo>
                  <a:lnTo>
                    <a:pt x="0" y="1093851"/>
                  </a:lnTo>
                  <a:lnTo>
                    <a:pt x="0" y="0"/>
                  </a:lnTo>
                  <a:lnTo>
                    <a:pt x="920591" y="0"/>
                  </a:lnTo>
                  <a:lnTo>
                    <a:pt x="920591" y="109423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654447" y="2380430"/>
              <a:ext cx="755003" cy="1094214"/>
            </a:xfrm>
            <a:custGeom>
              <a:rect b="b" l="l" r="r" t="t"/>
              <a:pathLst>
                <a:path extrusionOk="0" h="1094232" w="754951">
                  <a:moveTo>
                    <a:pt x="678752" y="629793"/>
                  </a:moveTo>
                  <a:lnTo>
                    <a:pt x="263843" y="629793"/>
                  </a:lnTo>
                  <a:lnTo>
                    <a:pt x="263843" y="891254"/>
                  </a:lnTo>
                  <a:lnTo>
                    <a:pt x="753809" y="891254"/>
                  </a:lnTo>
                  <a:lnTo>
                    <a:pt x="753809" y="1094232"/>
                  </a:lnTo>
                  <a:lnTo>
                    <a:pt x="0" y="1094232"/>
                  </a:lnTo>
                  <a:lnTo>
                    <a:pt x="0" y="0"/>
                  </a:lnTo>
                  <a:lnTo>
                    <a:pt x="754952" y="0"/>
                  </a:lnTo>
                  <a:lnTo>
                    <a:pt x="754952" y="203264"/>
                  </a:lnTo>
                  <a:lnTo>
                    <a:pt x="263462" y="203264"/>
                  </a:lnTo>
                  <a:lnTo>
                    <a:pt x="263462" y="434340"/>
                  </a:lnTo>
                  <a:lnTo>
                    <a:pt x="678752" y="434340"/>
                  </a:lnTo>
                  <a:lnTo>
                    <a:pt x="678752" y="62979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8514233" y="2380430"/>
              <a:ext cx="932943" cy="1094214"/>
            </a:xfrm>
            <a:custGeom>
              <a:rect b="b" l="l" r="r" t="t"/>
              <a:pathLst>
                <a:path extrusionOk="0" h="1094232" w="932878">
                  <a:moveTo>
                    <a:pt x="388620" y="661321"/>
                  </a:moveTo>
                  <a:lnTo>
                    <a:pt x="263843" y="661321"/>
                  </a:lnTo>
                  <a:lnTo>
                    <a:pt x="263843" y="1094232"/>
                  </a:lnTo>
                  <a:lnTo>
                    <a:pt x="0" y="1094232"/>
                  </a:lnTo>
                  <a:lnTo>
                    <a:pt x="0" y="0"/>
                  </a:lnTo>
                  <a:lnTo>
                    <a:pt x="263843" y="0"/>
                  </a:lnTo>
                  <a:lnTo>
                    <a:pt x="263843" y="423101"/>
                  </a:lnTo>
                  <a:lnTo>
                    <a:pt x="365284" y="423101"/>
                  </a:lnTo>
                  <a:lnTo>
                    <a:pt x="575691" y="0"/>
                  </a:lnTo>
                  <a:lnTo>
                    <a:pt x="895350" y="0"/>
                  </a:lnTo>
                  <a:lnTo>
                    <a:pt x="594741" y="504825"/>
                  </a:lnTo>
                  <a:lnTo>
                    <a:pt x="932879" y="1094042"/>
                  </a:lnTo>
                  <a:lnTo>
                    <a:pt x="620839" y="1094042"/>
                  </a:lnTo>
                  <a:lnTo>
                    <a:pt x="388620" y="66132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9457274" y="2364619"/>
              <a:ext cx="918655" cy="1124705"/>
            </a:xfrm>
            <a:custGeom>
              <a:rect b="b" l="l" r="r" t="t"/>
              <a:pathLst>
                <a:path extrusionOk="0" h="1124723" w="918591">
                  <a:moveTo>
                    <a:pt x="916400" y="739521"/>
                  </a:moveTo>
                  <a:cubicBezTo>
                    <a:pt x="914276" y="811070"/>
                    <a:pt x="892997" y="880739"/>
                    <a:pt x="854773" y="941261"/>
                  </a:cubicBezTo>
                  <a:cubicBezTo>
                    <a:pt x="816035" y="1000649"/>
                    <a:pt x="761152" y="1047731"/>
                    <a:pt x="696563" y="1076992"/>
                  </a:cubicBezTo>
                  <a:cubicBezTo>
                    <a:pt x="623525" y="1109939"/>
                    <a:pt x="544068" y="1126207"/>
                    <a:pt x="463963" y="1124617"/>
                  </a:cubicBezTo>
                  <a:cubicBezTo>
                    <a:pt x="320135" y="1124617"/>
                    <a:pt x="206912" y="1077782"/>
                    <a:pt x="124301" y="984123"/>
                  </a:cubicBezTo>
                  <a:cubicBezTo>
                    <a:pt x="41691" y="890461"/>
                    <a:pt x="257" y="758317"/>
                    <a:pt x="0" y="587693"/>
                  </a:cubicBezTo>
                  <a:lnTo>
                    <a:pt x="0" y="533400"/>
                  </a:lnTo>
                  <a:cubicBezTo>
                    <a:pt x="0" y="426275"/>
                    <a:pt x="18669" y="332454"/>
                    <a:pt x="56007" y="251936"/>
                  </a:cubicBezTo>
                  <a:cubicBezTo>
                    <a:pt x="90192" y="175244"/>
                    <a:pt x="146380" y="110432"/>
                    <a:pt x="217456" y="65723"/>
                  </a:cubicBezTo>
                  <a:cubicBezTo>
                    <a:pt x="287303" y="21908"/>
                    <a:pt x="368455" y="0"/>
                    <a:pt x="460915" y="0"/>
                  </a:cubicBezTo>
                  <a:cubicBezTo>
                    <a:pt x="593693" y="0"/>
                    <a:pt x="700402" y="34925"/>
                    <a:pt x="781050" y="104775"/>
                  </a:cubicBezTo>
                  <a:cubicBezTo>
                    <a:pt x="861698" y="174625"/>
                    <a:pt x="907542" y="270922"/>
                    <a:pt x="918591" y="393668"/>
                  </a:cubicBezTo>
                  <a:lnTo>
                    <a:pt x="655606" y="393668"/>
                  </a:lnTo>
                  <a:cubicBezTo>
                    <a:pt x="653577" y="327057"/>
                    <a:pt x="636775" y="279209"/>
                    <a:pt x="605218" y="250127"/>
                  </a:cubicBezTo>
                  <a:cubicBezTo>
                    <a:pt x="573662" y="221044"/>
                    <a:pt x="525561" y="206566"/>
                    <a:pt x="460915" y="206693"/>
                  </a:cubicBezTo>
                  <a:cubicBezTo>
                    <a:pt x="395316" y="206693"/>
                    <a:pt x="347215" y="231236"/>
                    <a:pt x="316611" y="280321"/>
                  </a:cubicBezTo>
                  <a:cubicBezTo>
                    <a:pt x="286007" y="329406"/>
                    <a:pt x="270129" y="407829"/>
                    <a:pt x="268986" y="515588"/>
                  </a:cubicBezTo>
                  <a:lnTo>
                    <a:pt x="268986" y="592931"/>
                  </a:lnTo>
                  <a:cubicBezTo>
                    <a:pt x="268986" y="709708"/>
                    <a:pt x="283655" y="793147"/>
                    <a:pt x="312991" y="843248"/>
                  </a:cubicBezTo>
                  <a:cubicBezTo>
                    <a:pt x="342329" y="893350"/>
                    <a:pt x="392811" y="918401"/>
                    <a:pt x="464439" y="918401"/>
                  </a:cubicBezTo>
                  <a:cubicBezTo>
                    <a:pt x="525018" y="918401"/>
                    <a:pt x="571376" y="904113"/>
                    <a:pt x="603504" y="875538"/>
                  </a:cubicBezTo>
                  <a:cubicBezTo>
                    <a:pt x="635632" y="846963"/>
                    <a:pt x="652653" y="801624"/>
                    <a:pt x="654558" y="739521"/>
                  </a:cubicBezTo>
                  <a:lnTo>
                    <a:pt x="916400" y="73952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900113" y="5070475"/>
            <a:ext cx="854075" cy="765175"/>
            <a:chOff x="899712" y="5070766"/>
            <a:chExt cx="854483" cy="764386"/>
          </a:xfrm>
        </p:grpSpPr>
        <p:grpSp>
          <p:nvGrpSpPr>
            <p:cNvPr id="142" name="Google Shape;142;p2"/>
            <p:cNvGrpSpPr/>
            <p:nvPr/>
          </p:nvGrpSpPr>
          <p:grpSpPr>
            <a:xfrm>
              <a:off x="899712" y="5070766"/>
              <a:ext cx="841778" cy="751699"/>
              <a:chOff x="1503621" y="1875581"/>
              <a:chExt cx="1232697" cy="1100787"/>
            </a:xfrm>
          </p:grpSpPr>
          <p:sp>
            <p:nvSpPr>
              <p:cNvPr id="143" name="Google Shape;143;p2"/>
              <p:cNvSpPr/>
              <p:nvPr/>
            </p:nvSpPr>
            <p:spPr>
              <a:xfrm>
                <a:off x="1503621" y="1875581"/>
                <a:ext cx="1016392" cy="1014861"/>
              </a:xfrm>
              <a:prstGeom prst="rect">
                <a:avLst/>
              </a:prstGeom>
              <a:noFill/>
              <a:ln cap="flat" cmpd="sng" w="19050">
                <a:solidFill>
                  <a:srgbClr val="A5A5A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1719924" y="1961508"/>
                <a:ext cx="1016394" cy="1014860"/>
              </a:xfrm>
              <a:prstGeom prst="rect">
                <a:avLst/>
              </a:prstGeom>
              <a:solidFill>
                <a:srgbClr val="CCB16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descr="Галочка на щите контур" id="145" name="Google Shape;145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34195" y="5115152"/>
              <a:ext cx="720000" cy="720000"/>
            </a:xfrm>
            <a:prstGeom prst="rect">
              <a:avLst/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</p:pic>
      </p:grpSp>
      <p:grpSp>
        <p:nvGrpSpPr>
          <p:cNvPr id="146" name="Google Shape;146;p2"/>
          <p:cNvGrpSpPr/>
          <p:nvPr/>
        </p:nvGrpSpPr>
        <p:grpSpPr>
          <a:xfrm>
            <a:off x="9496425" y="5070475"/>
            <a:ext cx="839788" cy="771525"/>
            <a:chOff x="9495701" y="5070765"/>
            <a:chExt cx="841270" cy="771423"/>
          </a:xfrm>
        </p:grpSpPr>
        <p:grpSp>
          <p:nvGrpSpPr>
            <p:cNvPr id="147" name="Google Shape;147;p2"/>
            <p:cNvGrpSpPr/>
            <p:nvPr/>
          </p:nvGrpSpPr>
          <p:grpSpPr>
            <a:xfrm>
              <a:off x="9495701" y="5070765"/>
              <a:ext cx="841270" cy="752376"/>
              <a:chOff x="1503621" y="1875581"/>
              <a:chExt cx="1231952" cy="1101779"/>
            </a:xfrm>
          </p:grpSpPr>
          <p:sp>
            <p:nvSpPr>
              <p:cNvPr id="148" name="Google Shape;148;p2"/>
              <p:cNvSpPr/>
              <p:nvPr/>
            </p:nvSpPr>
            <p:spPr>
              <a:xfrm>
                <a:off x="1503621" y="1875581"/>
                <a:ext cx="1015370" cy="1015775"/>
              </a:xfrm>
              <a:prstGeom prst="rect">
                <a:avLst/>
              </a:prstGeom>
              <a:noFill/>
              <a:ln cap="flat" cmpd="sng" w="19050">
                <a:solidFill>
                  <a:srgbClr val="A5A5A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1720203" y="1961586"/>
                <a:ext cx="1015370" cy="1015774"/>
              </a:xfrm>
              <a:prstGeom prst="rect">
                <a:avLst/>
              </a:prstGeom>
              <a:solidFill>
                <a:srgbClr val="CCB16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descr="Часы контур" id="150" name="Google Shape;150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643397" y="5148619"/>
              <a:ext cx="693569" cy="693569"/>
            </a:xfrm>
            <a:prstGeom prst="rect">
              <a:avLst/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</p:pic>
      </p:grpSp>
      <p:grpSp>
        <p:nvGrpSpPr>
          <p:cNvPr id="151" name="Google Shape;151;p2"/>
          <p:cNvGrpSpPr/>
          <p:nvPr/>
        </p:nvGrpSpPr>
        <p:grpSpPr>
          <a:xfrm>
            <a:off x="4676775" y="5070475"/>
            <a:ext cx="855663" cy="752475"/>
            <a:chOff x="4677339" y="5070765"/>
            <a:chExt cx="854483" cy="751985"/>
          </a:xfrm>
        </p:grpSpPr>
        <p:grpSp>
          <p:nvGrpSpPr>
            <p:cNvPr id="152" name="Google Shape;152;p2"/>
            <p:cNvGrpSpPr/>
            <p:nvPr/>
          </p:nvGrpSpPr>
          <p:grpSpPr>
            <a:xfrm>
              <a:off x="4677339" y="5070765"/>
              <a:ext cx="841800" cy="751985"/>
              <a:chOff x="1503621" y="1875581"/>
              <a:chExt cx="1232730" cy="1101206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1503621" y="1875581"/>
                <a:ext cx="1016828" cy="1015248"/>
              </a:xfrm>
              <a:prstGeom prst="rect">
                <a:avLst/>
              </a:prstGeom>
              <a:noFill/>
              <a:ln cap="flat" cmpd="sng" w="19050">
                <a:solidFill>
                  <a:srgbClr val="A5A5A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1719523" y="1961541"/>
                <a:ext cx="1016828" cy="1015246"/>
              </a:xfrm>
              <a:prstGeom prst="rect">
                <a:avLst/>
              </a:prstGeom>
              <a:solidFill>
                <a:srgbClr val="CCB16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descr="Ипотека контур" id="155" name="Google Shape;155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811822" y="5102750"/>
              <a:ext cx="720000" cy="720000"/>
            </a:xfrm>
            <a:prstGeom prst="rect">
              <a:avLst/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20"/>
          <p:cNvSpPr/>
          <p:nvPr/>
        </p:nvSpPr>
        <p:spPr>
          <a:xfrm>
            <a:off x="515938" y="1070594"/>
            <a:ext cx="6405723" cy="391519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Адрес: ул. Каспийская д.22,корп.1</a:t>
            </a:r>
            <a:endParaRPr/>
          </a:p>
        </p:txBody>
      </p:sp>
      <p:pic>
        <p:nvPicPr>
          <p:cNvPr id="673" name="Google Shape;673;p20"/>
          <p:cNvPicPr preferRelativeResize="0"/>
          <p:nvPr/>
        </p:nvPicPr>
        <p:blipFill rotWithShape="1">
          <a:blip r:embed="rId4">
            <a:alphaModFix/>
          </a:blip>
          <a:srcRect b="1846" l="0" r="0" t="0"/>
          <a:stretch/>
        </p:blipFill>
        <p:spPr>
          <a:xfrm>
            <a:off x="596960" y="1573369"/>
            <a:ext cx="6232103" cy="4916331"/>
          </a:xfrm>
          <a:prstGeom prst="rect">
            <a:avLst/>
          </a:prstGeom>
          <a:noFill/>
          <a:ln cap="flat" cmpd="sng" w="635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674" name="Google Shape;674;p20"/>
          <p:cNvGrpSpPr/>
          <p:nvPr/>
        </p:nvGrpSpPr>
        <p:grpSpPr>
          <a:xfrm>
            <a:off x="7413411" y="1735079"/>
            <a:ext cx="3949934" cy="4151770"/>
            <a:chOff x="7691204" y="1324567"/>
            <a:chExt cx="3949934" cy="4151770"/>
          </a:xfrm>
        </p:grpSpPr>
        <p:grpSp>
          <p:nvGrpSpPr>
            <p:cNvPr id="675" name="Google Shape;675;p20"/>
            <p:cNvGrpSpPr/>
            <p:nvPr/>
          </p:nvGrpSpPr>
          <p:grpSpPr>
            <a:xfrm>
              <a:off x="7691204" y="1324567"/>
              <a:ext cx="3949934" cy="1323439"/>
              <a:chOff x="8407852" y="1394057"/>
              <a:chExt cx="3949934" cy="1323439"/>
            </a:xfrm>
          </p:grpSpPr>
          <p:sp>
            <p:nvSpPr>
              <p:cNvPr id="676" name="Google Shape;676;p20"/>
              <p:cNvSpPr txBox="1"/>
              <p:nvPr/>
            </p:nvSpPr>
            <p:spPr>
              <a:xfrm>
                <a:off x="9175204" y="1394057"/>
                <a:ext cx="3182582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Можно считать</a:t>
                </a:r>
                <a:br>
                  <a:rPr lang="ru-RU" sz="20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</a:br>
                <a:r>
                  <a:rPr lang="ru-RU" sz="20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по цене собственника</a:t>
                </a:r>
                <a:br>
                  <a:rPr lang="ru-RU" sz="20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</a:br>
                <a:r>
                  <a:rPr lang="ru-RU" sz="20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или по желаемой окупаемости</a:t>
                </a:r>
                <a:endParaRPr/>
              </a:p>
            </p:txBody>
          </p:sp>
          <p:grpSp>
            <p:nvGrpSpPr>
              <p:cNvPr id="677" name="Google Shape;677;p20"/>
              <p:cNvGrpSpPr/>
              <p:nvPr/>
            </p:nvGrpSpPr>
            <p:grpSpPr>
              <a:xfrm>
                <a:off x="8407852" y="1749416"/>
                <a:ext cx="627120" cy="612720"/>
                <a:chOff x="914400" y="2011320"/>
                <a:chExt cx="627120" cy="612720"/>
              </a:xfrm>
            </p:grpSpPr>
            <p:sp>
              <p:nvSpPr>
                <p:cNvPr id="678" name="Google Shape;678;p20"/>
                <p:cNvSpPr/>
                <p:nvPr/>
              </p:nvSpPr>
              <p:spPr>
                <a:xfrm>
                  <a:off x="914400" y="2011320"/>
                  <a:ext cx="558720" cy="558720"/>
                </a:xfrm>
                <a:prstGeom prst="rect">
                  <a:avLst/>
                </a:prstGeom>
                <a:noFill/>
                <a:ln cap="flat" cmpd="sng" w="12600">
                  <a:solidFill>
                    <a:srgbClr val="AEAEAE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6800" lIns="90000" spcFirstLastPara="1" rIns="90000" wrap="square" tIns="468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9" name="Google Shape;679;p20"/>
                <p:cNvSpPr/>
                <p:nvPr/>
              </p:nvSpPr>
              <p:spPr>
                <a:xfrm>
                  <a:off x="984240" y="2065320"/>
                  <a:ext cx="557280" cy="558720"/>
                </a:xfrm>
                <a:prstGeom prst="rect">
                  <a:avLst/>
                </a:prstGeom>
                <a:gradFill>
                  <a:gsLst>
                    <a:gs pos="0">
                      <a:srgbClr val="6CE58F"/>
                    </a:gs>
                    <a:gs pos="50000">
                      <a:srgbClr val="49D471"/>
                    </a:gs>
                    <a:gs pos="100000">
                      <a:srgbClr val="26C353"/>
                    </a:gs>
                  </a:gsLst>
                  <a:path path="circle">
                    <a:fillToRect b="0%" l="100%" r="0%" t="100%"/>
                  </a:path>
                  <a:tileRect b="-100%" l="0%" r="-100%" t="0%"/>
                </a:gradFill>
                <a:ln>
                  <a:noFill/>
                </a:ln>
              </p:spPr>
              <p:txBody>
                <a:bodyPr anchorCtr="0" anchor="ctr" bIns="40300" lIns="90000" spcFirstLastPara="1" rIns="90000" wrap="square" tIns="403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2200">
                      <a:solidFill>
                        <a:schemeClr val="dk1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01</a:t>
                  </a:r>
                  <a:endParaRPr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</p:grpSp>
        <p:grpSp>
          <p:nvGrpSpPr>
            <p:cNvPr id="680" name="Google Shape;680;p20"/>
            <p:cNvGrpSpPr/>
            <p:nvPr/>
          </p:nvGrpSpPr>
          <p:grpSpPr>
            <a:xfrm>
              <a:off x="7691204" y="3200397"/>
              <a:ext cx="3555548" cy="707886"/>
              <a:chOff x="8331652" y="1627955"/>
              <a:chExt cx="3555548" cy="707886"/>
            </a:xfrm>
          </p:grpSpPr>
          <p:sp>
            <p:nvSpPr>
              <p:cNvPr id="681" name="Google Shape;681;p20"/>
              <p:cNvSpPr txBox="1"/>
              <p:nvPr/>
            </p:nvSpPr>
            <p:spPr>
              <a:xfrm>
                <a:off x="9099004" y="1627955"/>
                <a:ext cx="2788196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Цена собственника: </a:t>
                </a:r>
                <a:br>
                  <a:rPr lang="ru-RU" sz="20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</a:br>
                <a:r>
                  <a:rPr lang="ru-RU" sz="2000">
                    <a:solidFill>
                      <a:srgbClr val="26C353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175 000 000 руб.</a:t>
                </a:r>
                <a:endParaRPr/>
              </a:p>
            </p:txBody>
          </p:sp>
          <p:grpSp>
            <p:nvGrpSpPr>
              <p:cNvPr id="682" name="Google Shape;682;p20"/>
              <p:cNvGrpSpPr/>
              <p:nvPr/>
            </p:nvGrpSpPr>
            <p:grpSpPr>
              <a:xfrm>
                <a:off x="8331652" y="1675538"/>
                <a:ext cx="627120" cy="612720"/>
                <a:chOff x="914400" y="2011320"/>
                <a:chExt cx="627120" cy="612720"/>
              </a:xfrm>
            </p:grpSpPr>
            <p:sp>
              <p:nvSpPr>
                <p:cNvPr id="683" name="Google Shape;683;p20"/>
                <p:cNvSpPr/>
                <p:nvPr/>
              </p:nvSpPr>
              <p:spPr>
                <a:xfrm>
                  <a:off x="914400" y="2011320"/>
                  <a:ext cx="558720" cy="558720"/>
                </a:xfrm>
                <a:prstGeom prst="rect">
                  <a:avLst/>
                </a:prstGeom>
                <a:noFill/>
                <a:ln cap="flat" cmpd="sng" w="12600">
                  <a:solidFill>
                    <a:srgbClr val="AEAEAE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6800" lIns="90000" spcFirstLastPara="1" rIns="90000" wrap="square" tIns="468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4" name="Google Shape;684;p20"/>
                <p:cNvSpPr/>
                <p:nvPr/>
              </p:nvSpPr>
              <p:spPr>
                <a:xfrm>
                  <a:off x="984240" y="2065320"/>
                  <a:ext cx="557280" cy="558720"/>
                </a:xfrm>
                <a:prstGeom prst="rect">
                  <a:avLst/>
                </a:prstGeom>
                <a:gradFill>
                  <a:gsLst>
                    <a:gs pos="0">
                      <a:srgbClr val="6CE58F"/>
                    </a:gs>
                    <a:gs pos="50000">
                      <a:srgbClr val="49D471"/>
                    </a:gs>
                    <a:gs pos="100000">
                      <a:srgbClr val="26C353"/>
                    </a:gs>
                  </a:gsLst>
                  <a:path path="circle">
                    <a:fillToRect b="0%" l="100%" r="0%" t="100%"/>
                  </a:path>
                  <a:tileRect b="-100%" l="0%" r="-100%" t="0%"/>
                </a:gradFill>
                <a:ln>
                  <a:noFill/>
                </a:ln>
              </p:spPr>
              <p:txBody>
                <a:bodyPr anchorCtr="0" anchor="ctr" bIns="40300" lIns="90000" spcFirstLastPara="1" rIns="90000" wrap="square" tIns="403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2200">
                      <a:solidFill>
                        <a:schemeClr val="dk1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02</a:t>
                  </a:r>
                  <a:endParaRPr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</p:grpSp>
        <p:grpSp>
          <p:nvGrpSpPr>
            <p:cNvPr id="685" name="Google Shape;685;p20"/>
            <p:cNvGrpSpPr/>
            <p:nvPr/>
          </p:nvGrpSpPr>
          <p:grpSpPr>
            <a:xfrm>
              <a:off x="7691204" y="4460674"/>
              <a:ext cx="3555548" cy="1015663"/>
              <a:chOff x="8407852" y="4460674"/>
              <a:chExt cx="3555548" cy="1015663"/>
            </a:xfrm>
          </p:grpSpPr>
          <p:sp>
            <p:nvSpPr>
              <p:cNvPr id="686" name="Google Shape;686;p20"/>
              <p:cNvSpPr txBox="1"/>
              <p:nvPr/>
            </p:nvSpPr>
            <p:spPr>
              <a:xfrm>
                <a:off x="9175204" y="4460674"/>
                <a:ext cx="278819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Кадастровая стоимость: </a:t>
                </a:r>
                <a:br>
                  <a:rPr lang="ru-RU" sz="20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</a:br>
                <a:r>
                  <a:rPr lang="ru-RU" sz="2000">
                    <a:solidFill>
                      <a:srgbClr val="26C353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105 996 822 руб.</a:t>
                </a:r>
                <a:endParaRPr/>
              </a:p>
            </p:txBody>
          </p:sp>
          <p:grpSp>
            <p:nvGrpSpPr>
              <p:cNvPr id="687" name="Google Shape;687;p20"/>
              <p:cNvGrpSpPr/>
              <p:nvPr/>
            </p:nvGrpSpPr>
            <p:grpSpPr>
              <a:xfrm>
                <a:off x="8407852" y="4662145"/>
                <a:ext cx="627120" cy="612720"/>
                <a:chOff x="914400" y="2011320"/>
                <a:chExt cx="627120" cy="612720"/>
              </a:xfrm>
            </p:grpSpPr>
            <p:sp>
              <p:nvSpPr>
                <p:cNvPr id="688" name="Google Shape;688;p20"/>
                <p:cNvSpPr/>
                <p:nvPr/>
              </p:nvSpPr>
              <p:spPr>
                <a:xfrm>
                  <a:off x="914400" y="2011320"/>
                  <a:ext cx="558720" cy="558720"/>
                </a:xfrm>
                <a:prstGeom prst="rect">
                  <a:avLst/>
                </a:prstGeom>
                <a:noFill/>
                <a:ln cap="flat" cmpd="sng" w="12600">
                  <a:solidFill>
                    <a:srgbClr val="AEAEAE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6800" lIns="90000" spcFirstLastPara="1" rIns="90000" wrap="square" tIns="468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20"/>
                <p:cNvSpPr/>
                <p:nvPr/>
              </p:nvSpPr>
              <p:spPr>
                <a:xfrm>
                  <a:off x="984240" y="2065320"/>
                  <a:ext cx="557280" cy="558720"/>
                </a:xfrm>
                <a:prstGeom prst="rect">
                  <a:avLst/>
                </a:prstGeom>
                <a:gradFill>
                  <a:gsLst>
                    <a:gs pos="0">
                      <a:srgbClr val="6CE58F"/>
                    </a:gs>
                    <a:gs pos="50000">
                      <a:srgbClr val="49D471"/>
                    </a:gs>
                    <a:gs pos="100000">
                      <a:srgbClr val="26C353"/>
                    </a:gs>
                  </a:gsLst>
                  <a:path path="circle">
                    <a:fillToRect b="0%" l="100%" r="0%" t="100%"/>
                  </a:path>
                  <a:tileRect b="-100%" l="0%" r="-100%" t="0%"/>
                </a:gradFill>
                <a:ln>
                  <a:noFill/>
                </a:ln>
              </p:spPr>
              <p:txBody>
                <a:bodyPr anchorCtr="0" anchor="ctr" bIns="40300" lIns="90000" spcFirstLastPara="1" rIns="90000" wrap="square" tIns="403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2200">
                      <a:solidFill>
                        <a:schemeClr val="dk1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03</a:t>
                  </a:r>
                  <a:endParaRPr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21"/>
          <p:cNvSpPr/>
          <p:nvPr/>
        </p:nvSpPr>
        <p:spPr>
          <a:xfrm>
            <a:off x="515939" y="1085529"/>
            <a:ext cx="5183822" cy="391519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Адрес: ул. Каспийская д.22,корп.1</a:t>
            </a:r>
            <a:endParaRPr/>
          </a:p>
        </p:txBody>
      </p:sp>
      <p:pic>
        <p:nvPicPr>
          <p:cNvPr id="696" name="Google Shape;69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962" y="1627519"/>
            <a:ext cx="5005186" cy="4862181"/>
          </a:xfrm>
          <a:prstGeom prst="rect">
            <a:avLst/>
          </a:prstGeom>
          <a:noFill/>
          <a:ln cap="flat" cmpd="sng" w="635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97" name="Google Shape;697;p21"/>
          <p:cNvSpPr txBox="1"/>
          <p:nvPr/>
        </p:nvSpPr>
        <p:spPr>
          <a:xfrm>
            <a:off x="6589854" y="1477048"/>
            <a:ext cx="4591290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Налог на имущество: </a:t>
            </a:r>
            <a:r>
              <a:rPr lang="ru-RU" sz="20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1.5% (0.5-2%)</a:t>
            </a: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Налог на доход: </a:t>
            </a:r>
            <a:r>
              <a:rPr lang="ru-RU" sz="20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6 %</a:t>
            </a: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МАП: </a:t>
            </a:r>
            <a:r>
              <a:rPr lang="ru-RU" sz="20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2 153 604 руб.</a:t>
            </a: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Ежегодная индексация: </a:t>
            </a:r>
            <a:r>
              <a:rPr lang="ru-RU" sz="20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0 %</a:t>
            </a:r>
            <a:endParaRPr sz="2000">
              <a:solidFill>
                <a:srgbClr val="26C35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РТО: </a:t>
            </a:r>
            <a:r>
              <a:rPr lang="ru-RU" sz="20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НЕТ</a:t>
            </a: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Комиссия брокера: </a:t>
            </a:r>
            <a:r>
              <a:rPr lang="ru-RU" sz="20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50 %</a:t>
            </a: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Простой за год: </a:t>
            </a:r>
            <a:r>
              <a:rPr lang="ru-RU" sz="20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5 %</a:t>
            </a: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Ремонт помещения: </a:t>
            </a:r>
            <a:r>
              <a:rPr lang="ru-RU" sz="20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 ремонтом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22"/>
          <p:cNvSpPr/>
          <p:nvPr/>
        </p:nvSpPr>
        <p:spPr>
          <a:xfrm>
            <a:off x="515938" y="2153354"/>
            <a:ext cx="11035982" cy="319824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Адрес: г. Москва, ул. Каспийская д 22 к.1</a:t>
            </a:r>
            <a:endParaRPr/>
          </a:p>
        </p:txBody>
      </p:sp>
      <p:sp>
        <p:nvSpPr>
          <p:cNvPr id="704" name="Google Shape;704;p22"/>
          <p:cNvSpPr txBox="1"/>
          <p:nvPr/>
        </p:nvSpPr>
        <p:spPr>
          <a:xfrm>
            <a:off x="426848" y="5930316"/>
            <a:ext cx="54869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C353"/>
              </a:buClr>
              <a:buSzPts val="2000"/>
              <a:buFont typeface="Arial"/>
              <a:buChar char="•"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Окупаемость 8 лет и 7 мес. при цене</a:t>
            </a: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0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175 000 000 руб.</a:t>
            </a:r>
            <a:endParaRPr/>
          </a:p>
        </p:txBody>
      </p:sp>
      <p:sp>
        <p:nvSpPr>
          <p:cNvPr id="705" name="Google Shape;705;p22"/>
          <p:cNvSpPr txBox="1"/>
          <p:nvPr/>
        </p:nvSpPr>
        <p:spPr>
          <a:xfrm>
            <a:off x="6217301" y="5930316"/>
            <a:ext cx="54869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C353"/>
              </a:buClr>
              <a:buSzPts val="2000"/>
              <a:buFont typeface="Arial"/>
              <a:buChar char="•"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При окупаемости 8 лет рекомендованная цена</a:t>
            </a:r>
            <a:r>
              <a:rPr lang="ru-RU" sz="2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</a:t>
            </a:r>
            <a:r>
              <a:rPr lang="ru-RU" sz="20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162 669 891  руб.</a:t>
            </a:r>
            <a:endParaRPr/>
          </a:p>
        </p:txBody>
      </p:sp>
      <p:sp>
        <p:nvSpPr>
          <p:cNvPr id="706" name="Google Shape;706;p22"/>
          <p:cNvSpPr txBox="1"/>
          <p:nvPr/>
        </p:nvSpPr>
        <p:spPr>
          <a:xfrm>
            <a:off x="6395033" y="1180834"/>
            <a:ext cx="5281025" cy="86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Расчет по</a:t>
            </a:r>
            <a:br>
              <a:rPr lang="ru-RU" sz="28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8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желаемой окупаемости</a:t>
            </a:r>
            <a:endParaRPr/>
          </a:p>
        </p:txBody>
      </p:sp>
      <p:cxnSp>
        <p:nvCxnSpPr>
          <p:cNvPr id="707" name="Google Shape;707;p22"/>
          <p:cNvCxnSpPr/>
          <p:nvPr/>
        </p:nvCxnSpPr>
        <p:spPr>
          <a:xfrm>
            <a:off x="5950246" y="1113500"/>
            <a:ext cx="0" cy="935264"/>
          </a:xfrm>
          <a:prstGeom prst="straightConnector1">
            <a:avLst/>
          </a:prstGeom>
          <a:noFill/>
          <a:ln cap="rnd" cmpd="sng" w="508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8" name="Google Shape;708;p22"/>
          <p:cNvSpPr txBox="1"/>
          <p:nvPr/>
        </p:nvSpPr>
        <p:spPr>
          <a:xfrm>
            <a:off x="515938" y="1180834"/>
            <a:ext cx="5434308" cy="86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Расчет по</a:t>
            </a:r>
            <a:br>
              <a:rPr lang="ru-RU" sz="28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8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цене собственника</a:t>
            </a:r>
            <a:endParaRPr/>
          </a:p>
        </p:txBody>
      </p:sp>
      <p:pic>
        <p:nvPicPr>
          <p:cNvPr id="709" name="Google Shape;70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835" y="2715062"/>
            <a:ext cx="5052403" cy="2985868"/>
          </a:xfrm>
          <a:prstGeom prst="rect">
            <a:avLst/>
          </a:prstGeom>
          <a:noFill/>
          <a:ln cap="flat" cmpd="sng" w="635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0" name="Google Shape;710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01279" y="2715062"/>
            <a:ext cx="5282690" cy="2985868"/>
          </a:xfrm>
          <a:prstGeom prst="rect">
            <a:avLst/>
          </a:prstGeom>
          <a:noFill/>
          <a:ln cap="flat" cmpd="sng" w="635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23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17" name="Google Shape;71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8" name="Google Shape;718;p23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719" name="Google Shape;719;p23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0" name="Google Shape;720;p23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721" name="Google Shape;721;p23"/>
          <p:cNvSpPr txBox="1"/>
          <p:nvPr/>
        </p:nvSpPr>
        <p:spPr>
          <a:xfrm>
            <a:off x="434734" y="1565849"/>
            <a:ext cx="4426109" cy="1338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Можно сделать</a:t>
            </a: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PDF презентацию</a:t>
            </a: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для клиента</a:t>
            </a:r>
            <a:endParaRPr/>
          </a:p>
        </p:txBody>
      </p:sp>
      <p:pic>
        <p:nvPicPr>
          <p:cNvPr id="722" name="Google Shape;722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2728" y="2921632"/>
            <a:ext cx="3889094" cy="388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23"/>
          <p:cNvPicPr preferRelativeResize="0"/>
          <p:nvPr/>
        </p:nvPicPr>
        <p:blipFill rotWithShape="1">
          <a:blip r:embed="rId6">
            <a:alphaModFix/>
          </a:blip>
          <a:srcRect b="2648" l="0" r="0" t="0"/>
          <a:stretch/>
        </p:blipFill>
        <p:spPr>
          <a:xfrm>
            <a:off x="5568052" y="1195622"/>
            <a:ext cx="4717624" cy="5381025"/>
          </a:xfrm>
          <a:prstGeom prst="rect">
            <a:avLst/>
          </a:prstGeom>
          <a:noFill/>
          <a:ln cap="flat" cmpd="sng" w="635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24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30" name="Google Shape;730;p24"/>
          <p:cNvSpPr txBox="1"/>
          <p:nvPr/>
        </p:nvSpPr>
        <p:spPr>
          <a:xfrm>
            <a:off x="434734" y="1565849"/>
            <a:ext cx="442610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Используйте сервисы для быстрой оценки коммерческих помещений</a:t>
            </a:r>
            <a:endParaRPr/>
          </a:p>
        </p:txBody>
      </p:sp>
      <p:pic>
        <p:nvPicPr>
          <p:cNvPr id="731" name="Google Shape;73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2" name="Google Shape;732;p24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733" name="Google Shape;733;p24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34" name="Google Shape;734;p24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735" name="Google Shape;735;p24"/>
          <p:cNvGrpSpPr/>
          <p:nvPr/>
        </p:nvGrpSpPr>
        <p:grpSpPr>
          <a:xfrm>
            <a:off x="5434322" y="2332379"/>
            <a:ext cx="5072993" cy="612720"/>
            <a:chOff x="5434322" y="2111851"/>
            <a:chExt cx="5072993" cy="612720"/>
          </a:xfrm>
        </p:grpSpPr>
        <p:grpSp>
          <p:nvGrpSpPr>
            <p:cNvPr id="736" name="Google Shape;736;p24"/>
            <p:cNvGrpSpPr/>
            <p:nvPr/>
          </p:nvGrpSpPr>
          <p:grpSpPr>
            <a:xfrm>
              <a:off x="5434322" y="2111851"/>
              <a:ext cx="627120" cy="612720"/>
              <a:chOff x="914400" y="2011320"/>
              <a:chExt cx="627120" cy="612720"/>
            </a:xfrm>
          </p:grpSpPr>
          <p:sp>
            <p:nvSpPr>
              <p:cNvPr id="737" name="Google Shape;737;p24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24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739" name="Google Shape;739;p24"/>
            <p:cNvSpPr txBox="1"/>
            <p:nvPr/>
          </p:nvSpPr>
          <p:spPr>
            <a:xfrm>
              <a:off x="6327100" y="2229767"/>
              <a:ext cx="4180215" cy="430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Оценка локации</a:t>
              </a:r>
              <a:endParaRPr/>
            </a:p>
          </p:txBody>
        </p:sp>
      </p:grpSp>
      <p:grpSp>
        <p:nvGrpSpPr>
          <p:cNvPr id="740" name="Google Shape;740;p24"/>
          <p:cNvGrpSpPr/>
          <p:nvPr/>
        </p:nvGrpSpPr>
        <p:grpSpPr>
          <a:xfrm>
            <a:off x="5434322" y="3649465"/>
            <a:ext cx="5284478" cy="769441"/>
            <a:chOff x="6096000" y="2286575"/>
            <a:chExt cx="5284478" cy="769441"/>
          </a:xfrm>
        </p:grpSpPr>
        <p:grpSp>
          <p:nvGrpSpPr>
            <p:cNvPr id="741" name="Google Shape;741;p24"/>
            <p:cNvGrpSpPr/>
            <p:nvPr/>
          </p:nvGrpSpPr>
          <p:grpSpPr>
            <a:xfrm>
              <a:off x="6096000" y="2286575"/>
              <a:ext cx="627120" cy="612720"/>
              <a:chOff x="914400" y="2011320"/>
              <a:chExt cx="627120" cy="612720"/>
            </a:xfrm>
          </p:grpSpPr>
          <p:sp>
            <p:nvSpPr>
              <p:cNvPr id="742" name="Google Shape;742;p24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24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744" name="Google Shape;744;p24"/>
            <p:cNvSpPr txBox="1"/>
            <p:nvPr/>
          </p:nvSpPr>
          <p:spPr>
            <a:xfrm>
              <a:off x="6988778" y="2286575"/>
              <a:ext cx="4391700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Определение</a:t>
              </a:r>
              <a:b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видов деятельности</a:t>
              </a:r>
              <a:endParaRPr/>
            </a:p>
          </p:txBody>
        </p:sp>
      </p:grpSp>
      <p:grpSp>
        <p:nvGrpSpPr>
          <p:cNvPr id="745" name="Google Shape;745;p24"/>
          <p:cNvGrpSpPr/>
          <p:nvPr/>
        </p:nvGrpSpPr>
        <p:grpSpPr>
          <a:xfrm>
            <a:off x="5434322" y="5123271"/>
            <a:ext cx="5072993" cy="701731"/>
            <a:chOff x="6096000" y="2269069"/>
            <a:chExt cx="5072993" cy="701731"/>
          </a:xfrm>
        </p:grpSpPr>
        <p:grpSp>
          <p:nvGrpSpPr>
            <p:cNvPr id="746" name="Google Shape;746;p24"/>
            <p:cNvGrpSpPr/>
            <p:nvPr/>
          </p:nvGrpSpPr>
          <p:grpSpPr>
            <a:xfrm>
              <a:off x="6096000" y="2286575"/>
              <a:ext cx="627120" cy="612720"/>
              <a:chOff x="914400" y="2011320"/>
              <a:chExt cx="627120" cy="612720"/>
            </a:xfrm>
          </p:grpSpPr>
          <p:sp>
            <p:nvSpPr>
              <p:cNvPr id="747" name="Google Shape;747;p24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24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03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749" name="Google Shape;749;p24"/>
            <p:cNvSpPr txBox="1"/>
            <p:nvPr/>
          </p:nvSpPr>
          <p:spPr>
            <a:xfrm>
              <a:off x="6988778" y="2269069"/>
              <a:ext cx="4180215" cy="7017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Перспективы развития района</a:t>
              </a:r>
              <a:endParaRPr/>
            </a:p>
          </p:txBody>
        </p:sp>
      </p:grpSp>
      <p:pic>
        <p:nvPicPr>
          <p:cNvPr id="750" name="Google Shape;75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3421" y="3374604"/>
            <a:ext cx="3139845" cy="31398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1" name="Google Shape;751;p24"/>
          <p:cNvGrpSpPr/>
          <p:nvPr/>
        </p:nvGrpSpPr>
        <p:grpSpPr>
          <a:xfrm>
            <a:off x="6023795" y="1104503"/>
            <a:ext cx="4455116" cy="583625"/>
            <a:chOff x="6440837" y="541890"/>
            <a:chExt cx="4455116" cy="583625"/>
          </a:xfrm>
        </p:grpSpPr>
        <p:sp>
          <p:nvSpPr>
            <p:cNvPr id="752" name="Google Shape;752;p24"/>
            <p:cNvSpPr txBox="1"/>
            <p:nvPr/>
          </p:nvSpPr>
          <p:spPr>
            <a:xfrm>
              <a:off x="6440837" y="541890"/>
              <a:ext cx="4455116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>
                  <a:solidFill>
                    <a:srgbClr val="0D1C2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Для чего нужны сервисы?</a:t>
              </a:r>
              <a:endParaRPr sz="2800">
                <a:solidFill>
                  <a:srgbClr val="0D1C2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53" name="Google Shape;753;p24"/>
            <p:cNvCxnSpPr/>
            <p:nvPr/>
          </p:nvCxnSpPr>
          <p:spPr>
            <a:xfrm rot="10800000">
              <a:off x="6770770" y="1125515"/>
              <a:ext cx="3733800" cy="0"/>
            </a:xfrm>
            <a:prstGeom prst="straightConnector1">
              <a:avLst/>
            </a:prstGeom>
            <a:noFill/>
            <a:ln cap="flat" cmpd="sng" w="25400">
              <a:solidFill>
                <a:srgbClr val="26C35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25"/>
          <p:cNvSpPr/>
          <p:nvPr/>
        </p:nvSpPr>
        <p:spPr>
          <a:xfrm>
            <a:off x="515938" y="1558245"/>
            <a:ext cx="5282977" cy="391519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Адрес: ул. Каспийская д 22 кор.1</a:t>
            </a:r>
            <a:endParaRPr/>
          </a:p>
        </p:txBody>
      </p:sp>
      <p:grpSp>
        <p:nvGrpSpPr>
          <p:cNvPr id="760" name="Google Shape;760;p25"/>
          <p:cNvGrpSpPr/>
          <p:nvPr/>
        </p:nvGrpSpPr>
        <p:grpSpPr>
          <a:xfrm>
            <a:off x="7031446" y="2222393"/>
            <a:ext cx="3949934" cy="3690105"/>
            <a:chOff x="7691204" y="1659343"/>
            <a:chExt cx="3949934" cy="3690105"/>
          </a:xfrm>
        </p:grpSpPr>
        <p:grpSp>
          <p:nvGrpSpPr>
            <p:cNvPr id="761" name="Google Shape;761;p25"/>
            <p:cNvGrpSpPr/>
            <p:nvPr/>
          </p:nvGrpSpPr>
          <p:grpSpPr>
            <a:xfrm>
              <a:off x="7691204" y="1659343"/>
              <a:ext cx="3949934" cy="707886"/>
              <a:chOff x="8407852" y="1728833"/>
              <a:chExt cx="3949934" cy="707886"/>
            </a:xfrm>
          </p:grpSpPr>
          <p:sp>
            <p:nvSpPr>
              <p:cNvPr id="762" name="Google Shape;762;p25"/>
              <p:cNvSpPr txBox="1"/>
              <p:nvPr/>
            </p:nvSpPr>
            <p:spPr>
              <a:xfrm>
                <a:off x="9175204" y="1728833"/>
                <a:ext cx="3182582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Пешком:</a:t>
                </a:r>
                <a:br>
                  <a:rPr lang="ru-RU" sz="20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</a:br>
                <a:r>
                  <a:rPr lang="ru-RU" sz="2000">
                    <a:solidFill>
                      <a:srgbClr val="26C353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10 минут</a:t>
                </a:r>
                <a:endParaRPr/>
              </a:p>
            </p:txBody>
          </p:sp>
          <p:grpSp>
            <p:nvGrpSpPr>
              <p:cNvPr id="763" name="Google Shape;763;p25"/>
              <p:cNvGrpSpPr/>
              <p:nvPr/>
            </p:nvGrpSpPr>
            <p:grpSpPr>
              <a:xfrm>
                <a:off x="8407852" y="1749416"/>
                <a:ext cx="627120" cy="612720"/>
                <a:chOff x="914400" y="2011320"/>
                <a:chExt cx="627120" cy="612720"/>
              </a:xfrm>
            </p:grpSpPr>
            <p:sp>
              <p:nvSpPr>
                <p:cNvPr id="764" name="Google Shape;764;p25"/>
                <p:cNvSpPr/>
                <p:nvPr/>
              </p:nvSpPr>
              <p:spPr>
                <a:xfrm>
                  <a:off x="914400" y="2011320"/>
                  <a:ext cx="558720" cy="558720"/>
                </a:xfrm>
                <a:prstGeom prst="rect">
                  <a:avLst/>
                </a:prstGeom>
                <a:noFill/>
                <a:ln cap="flat" cmpd="sng" w="12600">
                  <a:solidFill>
                    <a:srgbClr val="AEAEAE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6800" lIns="90000" spcFirstLastPara="1" rIns="90000" wrap="square" tIns="468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25"/>
                <p:cNvSpPr/>
                <p:nvPr/>
              </p:nvSpPr>
              <p:spPr>
                <a:xfrm>
                  <a:off x="984240" y="2065320"/>
                  <a:ext cx="557280" cy="558720"/>
                </a:xfrm>
                <a:prstGeom prst="rect">
                  <a:avLst/>
                </a:prstGeom>
                <a:gradFill>
                  <a:gsLst>
                    <a:gs pos="0">
                      <a:srgbClr val="6CE58F"/>
                    </a:gs>
                    <a:gs pos="50000">
                      <a:srgbClr val="49D471"/>
                    </a:gs>
                    <a:gs pos="100000">
                      <a:srgbClr val="26C353"/>
                    </a:gs>
                  </a:gsLst>
                  <a:path path="circle">
                    <a:fillToRect b="0%" l="100%" r="0%" t="100%"/>
                  </a:path>
                  <a:tileRect b="-100%" l="0%" r="-100%" t="0%"/>
                </a:gradFill>
                <a:ln>
                  <a:noFill/>
                </a:ln>
              </p:spPr>
              <p:txBody>
                <a:bodyPr anchorCtr="0" anchor="ctr" bIns="40300" lIns="90000" spcFirstLastPara="1" rIns="90000" wrap="square" tIns="403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2200">
                      <a:solidFill>
                        <a:schemeClr val="dk1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01</a:t>
                  </a:r>
                  <a:endParaRPr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</p:grpSp>
        <p:grpSp>
          <p:nvGrpSpPr>
            <p:cNvPr id="766" name="Google Shape;766;p25"/>
            <p:cNvGrpSpPr/>
            <p:nvPr/>
          </p:nvGrpSpPr>
          <p:grpSpPr>
            <a:xfrm>
              <a:off x="7691204" y="3200397"/>
              <a:ext cx="3555548" cy="707886"/>
              <a:chOff x="8331652" y="1627955"/>
              <a:chExt cx="3555548" cy="707886"/>
            </a:xfrm>
          </p:grpSpPr>
          <p:sp>
            <p:nvSpPr>
              <p:cNvPr id="767" name="Google Shape;767;p25"/>
              <p:cNvSpPr txBox="1"/>
              <p:nvPr/>
            </p:nvSpPr>
            <p:spPr>
              <a:xfrm>
                <a:off x="9099004" y="1627955"/>
                <a:ext cx="2788196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Домохозяйств: </a:t>
                </a:r>
                <a:br>
                  <a:rPr lang="ru-RU" sz="20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</a:br>
                <a:r>
                  <a:rPr lang="ru-RU" sz="2000">
                    <a:solidFill>
                      <a:srgbClr val="26C353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4701</a:t>
                </a:r>
                <a:endParaRPr/>
              </a:p>
            </p:txBody>
          </p:sp>
          <p:grpSp>
            <p:nvGrpSpPr>
              <p:cNvPr id="768" name="Google Shape;768;p25"/>
              <p:cNvGrpSpPr/>
              <p:nvPr/>
            </p:nvGrpSpPr>
            <p:grpSpPr>
              <a:xfrm>
                <a:off x="8331652" y="1675538"/>
                <a:ext cx="627120" cy="612720"/>
                <a:chOff x="914400" y="2011320"/>
                <a:chExt cx="627120" cy="612720"/>
              </a:xfrm>
            </p:grpSpPr>
            <p:sp>
              <p:nvSpPr>
                <p:cNvPr id="769" name="Google Shape;769;p25"/>
                <p:cNvSpPr/>
                <p:nvPr/>
              </p:nvSpPr>
              <p:spPr>
                <a:xfrm>
                  <a:off x="914400" y="2011320"/>
                  <a:ext cx="558720" cy="558720"/>
                </a:xfrm>
                <a:prstGeom prst="rect">
                  <a:avLst/>
                </a:prstGeom>
                <a:noFill/>
                <a:ln cap="flat" cmpd="sng" w="12600">
                  <a:solidFill>
                    <a:srgbClr val="AEAEAE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6800" lIns="90000" spcFirstLastPara="1" rIns="90000" wrap="square" tIns="468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25"/>
                <p:cNvSpPr/>
                <p:nvPr/>
              </p:nvSpPr>
              <p:spPr>
                <a:xfrm>
                  <a:off x="984240" y="2065320"/>
                  <a:ext cx="557280" cy="558720"/>
                </a:xfrm>
                <a:prstGeom prst="rect">
                  <a:avLst/>
                </a:prstGeom>
                <a:gradFill>
                  <a:gsLst>
                    <a:gs pos="0">
                      <a:srgbClr val="6CE58F"/>
                    </a:gs>
                    <a:gs pos="50000">
                      <a:srgbClr val="49D471"/>
                    </a:gs>
                    <a:gs pos="100000">
                      <a:srgbClr val="26C353"/>
                    </a:gs>
                  </a:gsLst>
                  <a:path path="circle">
                    <a:fillToRect b="0%" l="100%" r="0%" t="100%"/>
                  </a:path>
                  <a:tileRect b="-100%" l="0%" r="-100%" t="0%"/>
                </a:gradFill>
                <a:ln>
                  <a:noFill/>
                </a:ln>
              </p:spPr>
              <p:txBody>
                <a:bodyPr anchorCtr="0" anchor="ctr" bIns="40300" lIns="90000" spcFirstLastPara="1" rIns="90000" wrap="square" tIns="403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2200">
                      <a:solidFill>
                        <a:schemeClr val="dk1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02</a:t>
                  </a:r>
                  <a:endParaRPr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</p:grpSp>
        <p:grpSp>
          <p:nvGrpSpPr>
            <p:cNvPr id="771" name="Google Shape;771;p25"/>
            <p:cNvGrpSpPr/>
            <p:nvPr/>
          </p:nvGrpSpPr>
          <p:grpSpPr>
            <a:xfrm>
              <a:off x="7691204" y="4641562"/>
              <a:ext cx="3555548" cy="707886"/>
              <a:chOff x="8407852" y="4641562"/>
              <a:chExt cx="3555548" cy="707886"/>
            </a:xfrm>
          </p:grpSpPr>
          <p:sp>
            <p:nvSpPr>
              <p:cNvPr id="772" name="Google Shape;772;p25"/>
              <p:cNvSpPr txBox="1"/>
              <p:nvPr/>
            </p:nvSpPr>
            <p:spPr>
              <a:xfrm>
                <a:off x="9175204" y="4641562"/>
                <a:ext cx="2788196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Сотрудников БЦ:</a:t>
                </a:r>
                <a:br>
                  <a:rPr lang="ru-RU" sz="2000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</a:br>
                <a:r>
                  <a:rPr lang="ru-RU" sz="2000">
                    <a:solidFill>
                      <a:srgbClr val="26C353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229</a:t>
                </a:r>
                <a:endParaRPr/>
              </a:p>
            </p:txBody>
          </p:sp>
          <p:grpSp>
            <p:nvGrpSpPr>
              <p:cNvPr id="773" name="Google Shape;773;p25"/>
              <p:cNvGrpSpPr/>
              <p:nvPr/>
            </p:nvGrpSpPr>
            <p:grpSpPr>
              <a:xfrm>
                <a:off x="8407852" y="4662145"/>
                <a:ext cx="627120" cy="612720"/>
                <a:chOff x="914400" y="2011320"/>
                <a:chExt cx="627120" cy="612720"/>
              </a:xfrm>
            </p:grpSpPr>
            <p:sp>
              <p:nvSpPr>
                <p:cNvPr id="774" name="Google Shape;774;p25"/>
                <p:cNvSpPr/>
                <p:nvPr/>
              </p:nvSpPr>
              <p:spPr>
                <a:xfrm>
                  <a:off x="914400" y="2011320"/>
                  <a:ext cx="558720" cy="558720"/>
                </a:xfrm>
                <a:prstGeom prst="rect">
                  <a:avLst/>
                </a:prstGeom>
                <a:noFill/>
                <a:ln cap="flat" cmpd="sng" w="12600">
                  <a:solidFill>
                    <a:srgbClr val="AEAEAE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6800" lIns="90000" spcFirstLastPara="1" rIns="90000" wrap="square" tIns="468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5" name="Google Shape;775;p25"/>
                <p:cNvSpPr/>
                <p:nvPr/>
              </p:nvSpPr>
              <p:spPr>
                <a:xfrm>
                  <a:off x="984240" y="2065320"/>
                  <a:ext cx="557280" cy="558720"/>
                </a:xfrm>
                <a:prstGeom prst="rect">
                  <a:avLst/>
                </a:prstGeom>
                <a:gradFill>
                  <a:gsLst>
                    <a:gs pos="0">
                      <a:srgbClr val="6CE58F"/>
                    </a:gs>
                    <a:gs pos="50000">
                      <a:srgbClr val="49D471"/>
                    </a:gs>
                    <a:gs pos="100000">
                      <a:srgbClr val="26C353"/>
                    </a:gs>
                  </a:gsLst>
                  <a:path path="circle">
                    <a:fillToRect b="0%" l="100%" r="0%" t="100%"/>
                  </a:path>
                  <a:tileRect b="-100%" l="0%" r="-100%" t="0%"/>
                </a:gradFill>
                <a:ln>
                  <a:noFill/>
                </a:ln>
              </p:spPr>
              <p:txBody>
                <a:bodyPr anchorCtr="0" anchor="ctr" bIns="40300" lIns="90000" spcFirstLastPara="1" rIns="90000" wrap="square" tIns="403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2200">
                      <a:solidFill>
                        <a:schemeClr val="dk1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rPr>
                    <a:t>03</a:t>
                  </a:r>
                  <a:endParaRPr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endParaRPr>
                </a:p>
              </p:txBody>
            </p:sp>
          </p:grpSp>
        </p:grpSp>
      </p:grpSp>
      <p:sp>
        <p:nvSpPr>
          <p:cNvPr id="776" name="Google Shape;776;p25"/>
          <p:cNvSpPr txBox="1"/>
          <p:nvPr/>
        </p:nvSpPr>
        <p:spPr>
          <a:xfrm>
            <a:off x="403076" y="1105813"/>
            <a:ext cx="11272987" cy="45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ЦИАН или Авито можно купить  отчет по ПСН</a:t>
            </a:r>
            <a:endParaRPr/>
          </a:p>
        </p:txBody>
      </p:sp>
      <p:pic>
        <p:nvPicPr>
          <p:cNvPr id="777" name="Google Shape;77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812" y="2090438"/>
            <a:ext cx="5097784" cy="4421547"/>
          </a:xfrm>
          <a:prstGeom prst="rect">
            <a:avLst/>
          </a:prstGeom>
          <a:noFill/>
          <a:ln cap="flat" cmpd="sng" w="635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26"/>
          <p:cNvSpPr txBox="1"/>
          <p:nvPr/>
        </p:nvSpPr>
        <p:spPr>
          <a:xfrm>
            <a:off x="403076" y="1105813"/>
            <a:ext cx="11272987" cy="45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Количество жителей в пешей доступности</a:t>
            </a:r>
            <a:endParaRPr/>
          </a:p>
        </p:txBody>
      </p:sp>
      <p:pic>
        <p:nvPicPr>
          <p:cNvPr id="784" name="Google Shape;784;p26"/>
          <p:cNvPicPr preferRelativeResize="0"/>
          <p:nvPr/>
        </p:nvPicPr>
        <p:blipFill rotWithShape="1">
          <a:blip r:embed="rId4">
            <a:alphaModFix/>
          </a:blip>
          <a:srcRect b="0" l="2047" r="0" t="0"/>
          <a:stretch/>
        </p:blipFill>
        <p:spPr>
          <a:xfrm>
            <a:off x="515938" y="2003489"/>
            <a:ext cx="7652444" cy="3748698"/>
          </a:xfrm>
          <a:prstGeom prst="rect">
            <a:avLst/>
          </a:prstGeom>
          <a:noFill/>
          <a:ln cap="flat" cmpd="sng" w="635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785" name="Google Shape;785;p26"/>
          <p:cNvGrpSpPr/>
          <p:nvPr/>
        </p:nvGrpSpPr>
        <p:grpSpPr>
          <a:xfrm>
            <a:off x="8436492" y="2003489"/>
            <a:ext cx="3239569" cy="3756028"/>
            <a:chOff x="8573805" y="1749000"/>
            <a:chExt cx="2952421" cy="3423102"/>
          </a:xfrm>
        </p:grpSpPr>
        <p:sp>
          <p:nvSpPr>
            <p:cNvPr id="786" name="Google Shape;786;p26"/>
            <p:cNvSpPr txBox="1"/>
            <p:nvPr/>
          </p:nvSpPr>
          <p:spPr>
            <a:xfrm>
              <a:off x="8573805" y="4771992"/>
              <a:ext cx="2948475" cy="400110"/>
            </a:xfrm>
            <a:prstGeom prst="rect">
              <a:avLst/>
            </a:prstGeom>
            <a:noFill/>
            <a:ln cap="flat" cmpd="sng" w="9525">
              <a:solidFill>
                <a:srgbClr val="26C3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rgbClr val="0D1C2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rumap.ru</a:t>
              </a:r>
              <a:endParaRPr/>
            </a:p>
          </p:txBody>
        </p:sp>
        <p:pic>
          <p:nvPicPr>
            <p:cNvPr id="787" name="Google Shape;787;p26"/>
            <p:cNvPicPr preferRelativeResize="0"/>
            <p:nvPr/>
          </p:nvPicPr>
          <p:blipFill rotWithShape="1">
            <a:blip r:embed="rId5">
              <a:alphaModFix/>
            </a:blip>
            <a:srcRect b="3577" l="5614" r="4807" t="3515"/>
            <a:stretch/>
          </p:blipFill>
          <p:spPr>
            <a:xfrm>
              <a:off x="8577751" y="1749000"/>
              <a:ext cx="2948475" cy="294274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27"/>
          <p:cNvSpPr txBox="1"/>
          <p:nvPr/>
        </p:nvSpPr>
        <p:spPr>
          <a:xfrm>
            <a:off x="403076" y="1105813"/>
            <a:ext cx="11272987" cy="45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Или бесплатно воспользоваться в СБЕР Бизнес</a:t>
            </a:r>
            <a:endParaRPr/>
          </a:p>
        </p:txBody>
      </p:sp>
      <p:pic>
        <p:nvPicPr>
          <p:cNvPr id="794" name="Google Shape;794;p27"/>
          <p:cNvPicPr preferRelativeResize="0"/>
          <p:nvPr/>
        </p:nvPicPr>
        <p:blipFill rotWithShape="1">
          <a:blip r:embed="rId4">
            <a:alphaModFix/>
          </a:blip>
          <a:srcRect b="5757" l="0" r="7283" t="2730"/>
          <a:stretch/>
        </p:blipFill>
        <p:spPr>
          <a:xfrm>
            <a:off x="547468" y="1568452"/>
            <a:ext cx="7010800" cy="4921248"/>
          </a:xfrm>
          <a:prstGeom prst="rect">
            <a:avLst/>
          </a:prstGeom>
          <a:noFill/>
          <a:ln cap="flat" cmpd="sng" w="635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28"/>
          <p:cNvSpPr txBox="1"/>
          <p:nvPr/>
        </p:nvSpPr>
        <p:spPr>
          <a:xfrm>
            <a:off x="403076" y="1105813"/>
            <a:ext cx="11272987" cy="45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Трафик и «антиалко»</a:t>
            </a:r>
            <a:endParaRPr/>
          </a:p>
        </p:txBody>
      </p:sp>
      <p:sp>
        <p:nvSpPr>
          <p:cNvPr id="801" name="Google Shape;801;p28"/>
          <p:cNvSpPr/>
          <p:nvPr/>
        </p:nvSpPr>
        <p:spPr>
          <a:xfrm>
            <a:off x="515938" y="1558245"/>
            <a:ext cx="8696642" cy="391519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Адрес: ул. Каспийская д 22 кор.1</a:t>
            </a:r>
            <a:endParaRPr/>
          </a:p>
        </p:txBody>
      </p:sp>
      <p:pic>
        <p:nvPicPr>
          <p:cNvPr id="802" name="Google Shape;80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960" y="2093929"/>
            <a:ext cx="8544142" cy="4335135"/>
          </a:xfrm>
          <a:prstGeom prst="rect">
            <a:avLst/>
          </a:prstGeom>
          <a:noFill/>
          <a:ln cap="flat" cmpd="sng" w="635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3" name="Google Shape;803;p28"/>
          <p:cNvSpPr txBox="1"/>
          <p:nvPr/>
        </p:nvSpPr>
        <p:spPr>
          <a:xfrm>
            <a:off x="9212580" y="1326242"/>
            <a:ext cx="2711635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Город/район: </a:t>
            </a:r>
            <a:r>
              <a:rPr b="1"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муниципальный округ Царицыно</a:t>
            </a:r>
            <a:br>
              <a:rPr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1600">
              <a:solidFill>
                <a:srgbClr val="26C35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Общая площадь:</a:t>
            </a:r>
            <a:br>
              <a:rPr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b="1"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1134.8 м2</a:t>
            </a:r>
            <a:br>
              <a:rPr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1600">
              <a:solidFill>
                <a:srgbClr val="26C35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Население в 10 мин. пешком:</a:t>
            </a:r>
            <a:br>
              <a:rPr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b="1"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17 387 чел</a:t>
            </a:r>
            <a:br>
              <a:rPr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1600">
              <a:solidFill>
                <a:srgbClr val="26C35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Средний бюджет семьи:</a:t>
            </a:r>
            <a:br>
              <a:rPr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b="1"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121 916 ₽</a:t>
            </a:r>
            <a:br>
              <a:rPr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1600">
              <a:solidFill>
                <a:srgbClr val="26C35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Пешеходный трафик:</a:t>
            </a:r>
            <a:br>
              <a:rPr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b="1"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538 ч/час</a:t>
            </a:r>
            <a:br>
              <a:rPr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1600">
              <a:solidFill>
                <a:srgbClr val="26C35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Автомобильный трафик:</a:t>
            </a:r>
            <a:br>
              <a:rPr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b="1" lang="ru-RU" sz="1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300-400 а/час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29"/>
          <p:cNvSpPr txBox="1"/>
          <p:nvPr/>
        </p:nvSpPr>
        <p:spPr>
          <a:xfrm>
            <a:off x="403076" y="1105813"/>
            <a:ext cx="11272987" cy="45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Анализируем соцсферу в радиусе 300 м</a:t>
            </a:r>
            <a:endParaRPr/>
          </a:p>
        </p:txBody>
      </p:sp>
      <p:sp>
        <p:nvSpPr>
          <p:cNvPr id="810" name="Google Shape;810;p29"/>
          <p:cNvSpPr/>
          <p:nvPr/>
        </p:nvSpPr>
        <p:spPr>
          <a:xfrm>
            <a:off x="515938" y="1558245"/>
            <a:ext cx="7927022" cy="391519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Адрес: ул. Каспийская д 22 кор.1</a:t>
            </a:r>
            <a:endParaRPr/>
          </a:p>
        </p:txBody>
      </p:sp>
      <p:sp>
        <p:nvSpPr>
          <p:cNvPr id="811" name="Google Shape;811;p29"/>
          <p:cNvSpPr/>
          <p:nvPr/>
        </p:nvSpPr>
        <p:spPr>
          <a:xfrm>
            <a:off x="356160" y="3428998"/>
            <a:ext cx="2660308" cy="1464445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rgbClr val="26C3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812" name="Google Shape;812;p29"/>
          <p:cNvGrpSpPr/>
          <p:nvPr/>
        </p:nvGrpSpPr>
        <p:grpSpPr>
          <a:xfrm>
            <a:off x="356161" y="3984708"/>
            <a:ext cx="496335" cy="353028"/>
            <a:chOff x="2509876" y="2738011"/>
            <a:chExt cx="460537" cy="327567"/>
          </a:xfrm>
        </p:grpSpPr>
        <p:sp>
          <p:nvSpPr>
            <p:cNvPr id="813" name="Google Shape;813;p29"/>
            <p:cNvSpPr/>
            <p:nvPr/>
          </p:nvSpPr>
          <p:spPr>
            <a:xfrm rot="5400000">
              <a:off x="2665437" y="2760602"/>
              <a:ext cx="327567" cy="282385"/>
            </a:xfrm>
            <a:prstGeom prst="triangle">
              <a:avLst>
                <a:gd fmla="val 50000" name="adj"/>
              </a:avLst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CCB16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9"/>
            <p:cNvSpPr/>
            <p:nvPr/>
          </p:nvSpPr>
          <p:spPr>
            <a:xfrm rot="5400000">
              <a:off x="2495623" y="2830755"/>
              <a:ext cx="206657" cy="178152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  <p:txBody>
            <a:bodyPr anchorCtr="0" anchor="ctr" bIns="40300" lIns="90000" spcFirstLastPara="1" rIns="90000" wrap="square" tIns="403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815" name="Google Shape;815;p29"/>
          <p:cNvSpPr txBox="1"/>
          <p:nvPr/>
        </p:nvSpPr>
        <p:spPr>
          <a:xfrm>
            <a:off x="641132" y="3885195"/>
            <a:ext cx="2375338" cy="968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Объектов антиалко</a:t>
            </a:r>
            <a:br>
              <a:rPr lang="ru-RU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путь по дороге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нет</a:t>
            </a:r>
            <a:endParaRPr sz="18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Изображение выглядит как текст, диаграмма, снимок экрана, число&#10;&#10;Содержимое, созданное искусственным интеллектом, может быть неверным." id="816" name="Google Shape;81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9897" y="2237618"/>
            <a:ext cx="5775457" cy="3847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" name="Google Shape;161;p3"/>
          <p:cNvGrpSpPr/>
          <p:nvPr/>
        </p:nvGrpSpPr>
        <p:grpSpPr>
          <a:xfrm>
            <a:off x="940370" y="4427883"/>
            <a:ext cx="4215260" cy="1891874"/>
            <a:chOff x="1952071" y="4427883"/>
            <a:chExt cx="4215260" cy="1891874"/>
          </a:xfrm>
        </p:grpSpPr>
        <p:sp>
          <p:nvSpPr>
            <p:cNvPr id="162" name="Google Shape;162;p3"/>
            <p:cNvSpPr txBox="1"/>
            <p:nvPr/>
          </p:nvSpPr>
          <p:spPr>
            <a:xfrm>
              <a:off x="1952071" y="4427883"/>
              <a:ext cx="4128175" cy="51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Arial"/>
                <a:buNone/>
              </a:pPr>
              <a:r>
                <a:rPr lang="ru-RU" sz="30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Владимир Молчанов</a:t>
              </a:r>
              <a:endParaRPr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3" name="Google Shape;163;p3"/>
            <p:cNvSpPr txBox="1"/>
            <p:nvPr/>
          </p:nvSpPr>
          <p:spPr>
            <a:xfrm>
              <a:off x="1952071" y="5101988"/>
              <a:ext cx="4215260" cy="12177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ru-RU" sz="1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Генеральный директор</a:t>
              </a:r>
              <a:br>
                <a:rPr lang="ru-RU" sz="1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«АН Апекс Недвижимость»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ru-RU" sz="1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 компании с момента её основания</a:t>
              </a:r>
              <a:br>
                <a:rPr lang="ru-RU" sz="1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 2002 году </a:t>
              </a:r>
              <a:endParaRPr/>
            </a:p>
          </p:txBody>
        </p:sp>
      </p:grpSp>
      <p:pic>
        <p:nvPicPr>
          <p:cNvPr id="164" name="Google Shape;16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7533" y="1087151"/>
            <a:ext cx="3260934" cy="3260930"/>
          </a:xfrm>
          <a:custGeom>
            <a:rect b="b" l="l" r="r" t="t"/>
            <a:pathLst>
              <a:path extrusionOk="0" h="2007202" w="2007204">
                <a:moveTo>
                  <a:pt x="1003602" y="0"/>
                </a:moveTo>
                <a:cubicBezTo>
                  <a:pt x="1557876" y="0"/>
                  <a:pt x="2007204" y="449327"/>
                  <a:pt x="2007204" y="1003601"/>
                </a:cubicBezTo>
                <a:cubicBezTo>
                  <a:pt x="2007204" y="1557875"/>
                  <a:pt x="1557876" y="2007202"/>
                  <a:pt x="1003602" y="2007202"/>
                </a:cubicBezTo>
                <a:cubicBezTo>
                  <a:pt x="449328" y="2007202"/>
                  <a:pt x="0" y="1557875"/>
                  <a:pt x="0" y="1003601"/>
                </a:cubicBezTo>
                <a:cubicBezTo>
                  <a:pt x="0" y="449327"/>
                  <a:pt x="449328" y="0"/>
                  <a:pt x="1003602" y="0"/>
                </a:cubicBezTo>
                <a:close/>
              </a:path>
            </a:pathLst>
          </a:cu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5" name="Google Shape;16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" name="Google Shape;166;p3"/>
          <p:cNvGrpSpPr/>
          <p:nvPr/>
        </p:nvGrpSpPr>
        <p:grpSpPr>
          <a:xfrm>
            <a:off x="5970139" y="1164855"/>
            <a:ext cx="5082721" cy="923330"/>
            <a:chOff x="6792904" y="784119"/>
            <a:chExt cx="5082721" cy="923330"/>
          </a:xfrm>
        </p:grpSpPr>
        <p:sp>
          <p:nvSpPr>
            <p:cNvPr id="167" name="Google Shape;167;p3"/>
            <p:cNvSpPr txBox="1"/>
            <p:nvPr/>
          </p:nvSpPr>
          <p:spPr>
            <a:xfrm>
              <a:off x="7244117" y="784119"/>
              <a:ext cx="4631508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Участник и спикер форумов</a:t>
              </a:r>
              <a:b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 конференций: ППКР, РГР,</a:t>
              </a:r>
              <a:b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АВИТО, IREX, Жилищный конгресс</a:t>
              </a:r>
              <a:endParaRPr/>
            </a:p>
          </p:txBody>
        </p:sp>
        <p:grpSp>
          <p:nvGrpSpPr>
            <p:cNvPr id="168" name="Google Shape;168;p3"/>
            <p:cNvGrpSpPr/>
            <p:nvPr/>
          </p:nvGrpSpPr>
          <p:grpSpPr>
            <a:xfrm>
              <a:off x="6792904" y="1025359"/>
              <a:ext cx="451212" cy="440851"/>
              <a:chOff x="914400" y="2011320"/>
              <a:chExt cx="627120" cy="612720"/>
            </a:xfrm>
          </p:grpSpPr>
          <p:sp>
            <p:nvSpPr>
              <p:cNvPr id="169" name="Google Shape;169;p3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sz="1800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8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18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71" name="Google Shape;171;p3"/>
          <p:cNvGrpSpPr/>
          <p:nvPr/>
        </p:nvGrpSpPr>
        <p:grpSpPr>
          <a:xfrm>
            <a:off x="5970139" y="2549076"/>
            <a:ext cx="5082721" cy="923330"/>
            <a:chOff x="6792904" y="2227474"/>
            <a:chExt cx="5082721" cy="923330"/>
          </a:xfrm>
        </p:grpSpPr>
        <p:sp>
          <p:nvSpPr>
            <p:cNvPr id="172" name="Google Shape;172;p3"/>
            <p:cNvSpPr txBox="1"/>
            <p:nvPr/>
          </p:nvSpPr>
          <p:spPr>
            <a:xfrm>
              <a:off x="7244116" y="2227474"/>
              <a:ext cx="4631509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Вхожу в правление ассоциации КОКОН брокеров по коммерческой недвижимости</a:t>
              </a:r>
              <a:endParaRPr/>
            </a:p>
          </p:txBody>
        </p:sp>
        <p:grpSp>
          <p:nvGrpSpPr>
            <p:cNvPr id="173" name="Google Shape;173;p3"/>
            <p:cNvGrpSpPr/>
            <p:nvPr/>
          </p:nvGrpSpPr>
          <p:grpSpPr>
            <a:xfrm>
              <a:off x="6792904" y="2468714"/>
              <a:ext cx="451212" cy="440851"/>
              <a:chOff x="914400" y="2011320"/>
              <a:chExt cx="627120" cy="612720"/>
            </a:xfrm>
          </p:grpSpPr>
          <p:sp>
            <p:nvSpPr>
              <p:cNvPr id="174" name="Google Shape;174;p3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sz="1800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8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18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76" name="Google Shape;176;p3"/>
          <p:cNvGrpSpPr/>
          <p:nvPr/>
        </p:nvGrpSpPr>
        <p:grpSpPr>
          <a:xfrm>
            <a:off x="5970139" y="3933297"/>
            <a:ext cx="4919671" cy="923330"/>
            <a:chOff x="6792904" y="3673451"/>
            <a:chExt cx="4919671" cy="923330"/>
          </a:xfrm>
        </p:grpSpPr>
        <p:sp>
          <p:nvSpPr>
            <p:cNvPr id="177" name="Google Shape;177;p3"/>
            <p:cNvSpPr txBox="1"/>
            <p:nvPr/>
          </p:nvSpPr>
          <p:spPr>
            <a:xfrm>
              <a:off x="7313916" y="3673451"/>
              <a:ext cx="4398659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1-е место в рейтинге портала Циан среди агентств по коммерческой недвижимости в 2021-2025 годах</a:t>
              </a:r>
              <a:endParaRPr/>
            </a:p>
          </p:txBody>
        </p:sp>
        <p:grpSp>
          <p:nvGrpSpPr>
            <p:cNvPr id="178" name="Google Shape;178;p3"/>
            <p:cNvGrpSpPr/>
            <p:nvPr/>
          </p:nvGrpSpPr>
          <p:grpSpPr>
            <a:xfrm>
              <a:off x="6792904" y="3914691"/>
              <a:ext cx="451212" cy="440851"/>
              <a:chOff x="914400" y="2011320"/>
              <a:chExt cx="627120" cy="612720"/>
            </a:xfrm>
          </p:grpSpPr>
          <p:sp>
            <p:nvSpPr>
              <p:cNvPr id="179" name="Google Shape;179;p3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sz="1800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8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03</a:t>
                </a:r>
                <a:endParaRPr sz="18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81" name="Google Shape;181;p3"/>
          <p:cNvGrpSpPr/>
          <p:nvPr/>
        </p:nvGrpSpPr>
        <p:grpSpPr>
          <a:xfrm>
            <a:off x="5970139" y="5317519"/>
            <a:ext cx="4919671" cy="1200329"/>
            <a:chOff x="6792904" y="5119428"/>
            <a:chExt cx="4919671" cy="1200329"/>
          </a:xfrm>
        </p:grpSpPr>
        <p:sp>
          <p:nvSpPr>
            <p:cNvPr id="182" name="Google Shape;182;p3"/>
            <p:cNvSpPr txBox="1"/>
            <p:nvPr/>
          </p:nvSpPr>
          <p:spPr>
            <a:xfrm>
              <a:off x="7335621" y="5119428"/>
              <a:ext cx="437695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Наша команда насчитывает более 50 квалифицированных брокеров, работающих с базой из более чем 4000 ликвидных коммерческих помещений</a:t>
              </a:r>
              <a:endParaRPr/>
            </a:p>
          </p:txBody>
        </p:sp>
        <p:grpSp>
          <p:nvGrpSpPr>
            <p:cNvPr id="183" name="Google Shape;183;p3"/>
            <p:cNvGrpSpPr/>
            <p:nvPr/>
          </p:nvGrpSpPr>
          <p:grpSpPr>
            <a:xfrm>
              <a:off x="6792904" y="5499167"/>
              <a:ext cx="451212" cy="440851"/>
              <a:chOff x="914400" y="2011320"/>
              <a:chExt cx="627120" cy="612720"/>
            </a:xfrm>
          </p:grpSpPr>
          <p:sp>
            <p:nvSpPr>
              <p:cNvPr id="184" name="Google Shape;184;p3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sz="1800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8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04</a:t>
                </a:r>
                <a:endParaRPr sz="18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pic>
        <p:nvPicPr>
          <p:cNvPr id="186" name="Google Shape;18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0"/>
          <p:cNvSpPr txBox="1"/>
          <p:nvPr/>
        </p:nvSpPr>
        <p:spPr>
          <a:xfrm>
            <a:off x="403076" y="1252067"/>
            <a:ext cx="11272987" cy="45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Объекты антиалко </a:t>
            </a:r>
            <a:endParaRPr/>
          </a:p>
        </p:txBody>
      </p:sp>
      <p:pic>
        <p:nvPicPr>
          <p:cNvPr id="822" name="Google Shape;82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3" name="Google Shape;823;p30"/>
          <p:cNvGrpSpPr/>
          <p:nvPr/>
        </p:nvGrpSpPr>
        <p:grpSpPr>
          <a:xfrm>
            <a:off x="3597846" y="1267978"/>
            <a:ext cx="427704" cy="427704"/>
            <a:chOff x="4503991" y="467646"/>
            <a:chExt cx="427704" cy="427704"/>
          </a:xfrm>
        </p:grpSpPr>
        <p:sp>
          <p:nvSpPr>
            <p:cNvPr id="824" name="Google Shape;824;p30"/>
            <p:cNvSpPr/>
            <p:nvPr/>
          </p:nvSpPr>
          <p:spPr>
            <a:xfrm>
              <a:off x="4503991" y="467646"/>
              <a:ext cx="427704" cy="427704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Изображение выглядит как вино, пить, Бокал для вина, посуда&#10;&#10;Содержимое, созданное искусственным интеллектом, может быть неверным." id="825" name="Google Shape;825;p30"/>
            <p:cNvPicPr preferRelativeResize="0"/>
            <p:nvPr/>
          </p:nvPicPr>
          <p:blipFill rotWithShape="1">
            <a:blip r:embed="rId4">
              <a:alphaModFix/>
            </a:blip>
            <a:srcRect b="22100" l="26071" r="25452" t="15193"/>
            <a:stretch/>
          </p:blipFill>
          <p:spPr>
            <a:xfrm>
              <a:off x="4617630" y="541497"/>
              <a:ext cx="200426" cy="2800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6" name="Google Shape;826;p30"/>
            <p:cNvSpPr/>
            <p:nvPr/>
          </p:nvSpPr>
          <p:spPr>
            <a:xfrm rot="-2727843">
              <a:off x="4488280" y="664796"/>
              <a:ext cx="459127" cy="330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7" name="Google Shape;827;p30"/>
          <p:cNvSpPr/>
          <p:nvPr/>
        </p:nvSpPr>
        <p:spPr>
          <a:xfrm>
            <a:off x="527512" y="1982390"/>
            <a:ext cx="5274198" cy="4507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8" name="Google Shape;828;p30"/>
          <p:cNvGrpSpPr/>
          <p:nvPr/>
        </p:nvGrpSpPr>
        <p:grpSpPr>
          <a:xfrm>
            <a:off x="2851051" y="1731090"/>
            <a:ext cx="627120" cy="612720"/>
            <a:chOff x="2095918" y="934560"/>
            <a:chExt cx="627120" cy="612720"/>
          </a:xfrm>
        </p:grpSpPr>
        <p:sp>
          <p:nvSpPr>
            <p:cNvPr id="829" name="Google Shape;829;p30"/>
            <p:cNvSpPr/>
            <p:nvPr/>
          </p:nvSpPr>
          <p:spPr>
            <a:xfrm>
              <a:off x="2095918" y="934560"/>
              <a:ext cx="558720" cy="558720"/>
            </a:xfrm>
            <a:prstGeom prst="rect">
              <a:avLst/>
            </a:prstGeom>
            <a:noFill/>
            <a:ln cap="flat" cmpd="sng" w="12600">
              <a:solidFill>
                <a:srgbClr val="AEAEA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6800" lIns="90000" spcFirstLastPara="1" rIns="90000" wrap="square" tIns="468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2165758" y="988560"/>
              <a:ext cx="557280" cy="558720"/>
            </a:xfrm>
            <a:prstGeom prst="rect">
              <a:avLst/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  <p:txBody>
            <a:bodyPr anchorCtr="0" anchor="ctr" bIns="40300" lIns="90000" spcFirstLastPara="1" rIns="90000" wrap="square" tIns="403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01</a:t>
              </a:r>
              <a:endParaRPr sz="2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831" name="Google Shape;831;p30"/>
          <p:cNvSpPr txBox="1"/>
          <p:nvPr/>
        </p:nvSpPr>
        <p:spPr>
          <a:xfrm>
            <a:off x="562433" y="2383898"/>
            <a:ext cx="5274196" cy="75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Розничная продажа алкогольной продукции запрещена на расстоянии менее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100 метров от:</a:t>
            </a:r>
            <a:endParaRPr/>
          </a:p>
        </p:txBody>
      </p:sp>
      <p:sp>
        <p:nvSpPr>
          <p:cNvPr id="832" name="Google Shape;832;p30"/>
          <p:cNvSpPr txBox="1"/>
          <p:nvPr/>
        </p:nvSpPr>
        <p:spPr>
          <a:xfrm>
            <a:off x="562433" y="3177699"/>
            <a:ext cx="5274195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детских и образовательных учреждений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16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библиотек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16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студенческих общежитий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16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оптовых и розничных рынков</a:t>
            </a:r>
            <a:endParaRPr/>
          </a:p>
        </p:txBody>
      </p:sp>
      <p:sp>
        <p:nvSpPr>
          <p:cNvPr id="833" name="Google Shape;833;p30"/>
          <p:cNvSpPr txBox="1"/>
          <p:nvPr/>
        </p:nvSpPr>
        <p:spPr>
          <a:xfrm>
            <a:off x="562433" y="5030252"/>
            <a:ext cx="527419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Исключением является продажа алкоголя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 организациях общественного питания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(за исключением молочных кафе, детских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диетических столовых), где минимальное расстояние составляет 25 метров</a:t>
            </a:r>
            <a:endParaRPr/>
          </a:p>
        </p:txBody>
      </p:sp>
      <p:sp>
        <p:nvSpPr>
          <p:cNvPr id="834" name="Google Shape;834;p30"/>
          <p:cNvSpPr/>
          <p:nvPr/>
        </p:nvSpPr>
        <p:spPr>
          <a:xfrm>
            <a:off x="527514" y="6410787"/>
            <a:ext cx="5274196" cy="97247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35" name="Google Shape;835;p30"/>
          <p:cNvSpPr/>
          <p:nvPr/>
        </p:nvSpPr>
        <p:spPr>
          <a:xfrm>
            <a:off x="6096001" y="1982390"/>
            <a:ext cx="5568486" cy="31292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6" name="Google Shape;836;p30"/>
          <p:cNvGrpSpPr/>
          <p:nvPr/>
        </p:nvGrpSpPr>
        <p:grpSpPr>
          <a:xfrm>
            <a:off x="8566684" y="1731090"/>
            <a:ext cx="627120" cy="612720"/>
            <a:chOff x="2095918" y="934560"/>
            <a:chExt cx="627120" cy="612720"/>
          </a:xfrm>
        </p:grpSpPr>
        <p:sp>
          <p:nvSpPr>
            <p:cNvPr id="837" name="Google Shape;837;p30"/>
            <p:cNvSpPr/>
            <p:nvPr/>
          </p:nvSpPr>
          <p:spPr>
            <a:xfrm>
              <a:off x="2095918" y="934560"/>
              <a:ext cx="558720" cy="558720"/>
            </a:xfrm>
            <a:prstGeom prst="rect">
              <a:avLst/>
            </a:prstGeom>
            <a:noFill/>
            <a:ln cap="flat" cmpd="sng" w="12600">
              <a:solidFill>
                <a:srgbClr val="AEAEA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6800" lIns="90000" spcFirstLastPara="1" rIns="90000" wrap="square" tIns="468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2165758" y="988560"/>
              <a:ext cx="557280" cy="558720"/>
            </a:xfrm>
            <a:prstGeom prst="rect">
              <a:avLst/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  <p:txBody>
            <a:bodyPr anchorCtr="0" anchor="ctr" bIns="40300" lIns="90000" spcFirstLastPara="1" rIns="90000" wrap="square" tIns="403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02</a:t>
              </a:r>
              <a:endParaRPr sz="2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839" name="Google Shape;839;p30"/>
          <p:cNvSpPr txBox="1"/>
          <p:nvPr/>
        </p:nvSpPr>
        <p:spPr>
          <a:xfrm>
            <a:off x="6401869" y="2383898"/>
            <a:ext cx="5274196" cy="75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Дополнительно запрещается розничная продажа алкогольной продукции на расстоянии менее 25 метров от:</a:t>
            </a:r>
            <a:endParaRPr/>
          </a:p>
        </p:txBody>
      </p:sp>
      <p:sp>
        <p:nvSpPr>
          <p:cNvPr id="840" name="Google Shape;840;p30"/>
          <p:cNvSpPr txBox="1"/>
          <p:nvPr/>
        </p:nvSpPr>
        <p:spPr>
          <a:xfrm>
            <a:off x="6401869" y="3177699"/>
            <a:ext cx="5274195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медицинских учреждений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16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вокзалов, аэропортов, станций метрополитена, железнодорожных платформ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16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объектов военного назначения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спортивных объектов</a:t>
            </a:r>
            <a:endParaRPr/>
          </a:p>
        </p:txBody>
      </p:sp>
      <p:sp>
        <p:nvSpPr>
          <p:cNvPr id="841" name="Google Shape;841;p30"/>
          <p:cNvSpPr/>
          <p:nvPr/>
        </p:nvSpPr>
        <p:spPr>
          <a:xfrm>
            <a:off x="6130920" y="5014423"/>
            <a:ext cx="5580064" cy="97247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42" name="Google Shape;842;p30"/>
          <p:cNvSpPr/>
          <p:nvPr/>
        </p:nvSpPr>
        <p:spPr>
          <a:xfrm>
            <a:off x="6096001" y="5205759"/>
            <a:ext cx="5568486" cy="1283942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rgbClr val="26C3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Старайтесь оформить лицензию как можно быстрее, пока рядом не появились объекты «антиалко». Если они появляются, договаривайтесь, чтобы успеть получить лицензию до их открытия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31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50" name="Google Shape;850;p31"/>
          <p:cNvSpPr txBox="1"/>
          <p:nvPr/>
        </p:nvSpPr>
        <p:spPr>
          <a:xfrm>
            <a:off x="434734" y="1565849"/>
            <a:ext cx="442610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Как мерить расстояние?</a:t>
            </a:r>
            <a:endParaRPr/>
          </a:p>
        </p:txBody>
      </p:sp>
      <p:pic>
        <p:nvPicPr>
          <p:cNvPr id="851" name="Google Shape;85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2" name="Google Shape;852;p31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853" name="Google Shape;853;p31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4" name="Google Shape;854;p31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855" name="Google Shape;855;p31"/>
          <p:cNvGrpSpPr/>
          <p:nvPr/>
        </p:nvGrpSpPr>
        <p:grpSpPr>
          <a:xfrm>
            <a:off x="5087709" y="1114171"/>
            <a:ext cx="6588354" cy="2031325"/>
            <a:chOff x="5087709" y="1114171"/>
            <a:chExt cx="6588354" cy="2031325"/>
          </a:xfrm>
        </p:grpSpPr>
        <p:sp>
          <p:nvSpPr>
            <p:cNvPr id="856" name="Google Shape;856;p31"/>
            <p:cNvSpPr txBox="1"/>
            <p:nvPr/>
          </p:nvSpPr>
          <p:spPr>
            <a:xfrm>
              <a:off x="5855060" y="1114171"/>
              <a:ext cx="5821003" cy="2031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Расстояние измеряется от входных дверей предприятий розничной торговли</a:t>
              </a:r>
              <a:b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или общественного питания до входных дверей соответствующих объектов</a:t>
              </a:r>
              <a:b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 тротуарам, пешеходным дорожкам,</a:t>
              </a:r>
              <a:b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а при их отсутствии — по обочинам, краям проезжей части или пешеходным переходам</a:t>
              </a:r>
              <a:endParaRPr/>
            </a:p>
          </p:txBody>
        </p:sp>
        <p:grpSp>
          <p:nvGrpSpPr>
            <p:cNvPr id="857" name="Google Shape;857;p31"/>
            <p:cNvGrpSpPr/>
            <p:nvPr/>
          </p:nvGrpSpPr>
          <p:grpSpPr>
            <a:xfrm>
              <a:off x="5087709" y="1271303"/>
              <a:ext cx="627120" cy="612720"/>
              <a:chOff x="914400" y="2011320"/>
              <a:chExt cx="627120" cy="612720"/>
            </a:xfrm>
          </p:grpSpPr>
          <p:sp>
            <p:nvSpPr>
              <p:cNvPr id="858" name="Google Shape;858;p31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9" name="Google Shape;859;p31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pic>
        <p:nvPicPr>
          <p:cNvPr id="860" name="Google Shape;860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074" y="2147979"/>
            <a:ext cx="4426109" cy="4426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1" name="Google Shape;861;p31"/>
          <p:cNvGrpSpPr/>
          <p:nvPr/>
        </p:nvGrpSpPr>
        <p:grpSpPr>
          <a:xfrm>
            <a:off x="5087709" y="3345368"/>
            <a:ext cx="6588354" cy="656525"/>
            <a:chOff x="5087709" y="3409451"/>
            <a:chExt cx="6588354" cy="656525"/>
          </a:xfrm>
        </p:grpSpPr>
        <p:sp>
          <p:nvSpPr>
            <p:cNvPr id="862" name="Google Shape;862;p31"/>
            <p:cNvSpPr txBox="1"/>
            <p:nvPr/>
          </p:nvSpPr>
          <p:spPr>
            <a:xfrm>
              <a:off x="5855060" y="3419645"/>
              <a:ext cx="5821003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Для объектов с огороженной территорией</a:t>
              </a:r>
              <a:b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расчет ведется от входа на участок</a:t>
              </a:r>
              <a:endParaRPr/>
            </a:p>
          </p:txBody>
        </p:sp>
        <p:grpSp>
          <p:nvGrpSpPr>
            <p:cNvPr id="863" name="Google Shape;863;p31"/>
            <p:cNvGrpSpPr/>
            <p:nvPr/>
          </p:nvGrpSpPr>
          <p:grpSpPr>
            <a:xfrm>
              <a:off x="5087709" y="3409451"/>
              <a:ext cx="627120" cy="612720"/>
              <a:chOff x="914400" y="2011320"/>
              <a:chExt cx="627120" cy="612720"/>
            </a:xfrm>
          </p:grpSpPr>
          <p:sp>
            <p:nvSpPr>
              <p:cNvPr id="864" name="Google Shape;864;p31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5" name="Google Shape;865;p31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866" name="Google Shape;866;p31"/>
          <p:cNvGrpSpPr/>
          <p:nvPr/>
        </p:nvGrpSpPr>
        <p:grpSpPr>
          <a:xfrm>
            <a:off x="5087709" y="4425999"/>
            <a:ext cx="6588354" cy="1210523"/>
            <a:chOff x="5087709" y="3409451"/>
            <a:chExt cx="6588354" cy="1210523"/>
          </a:xfrm>
        </p:grpSpPr>
        <p:sp>
          <p:nvSpPr>
            <p:cNvPr id="867" name="Google Shape;867;p31"/>
            <p:cNvSpPr txBox="1"/>
            <p:nvPr/>
          </p:nvSpPr>
          <p:spPr>
            <a:xfrm>
              <a:off x="5855060" y="3419645"/>
              <a:ext cx="582100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Расстояние до станции метрополитена определяется от входных дверей для посетителей предприятий розничной торговли или общественного питания</a:t>
              </a:r>
              <a:b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до входных дверей станции метрополитена</a:t>
              </a:r>
              <a:endParaRPr/>
            </a:p>
          </p:txBody>
        </p:sp>
        <p:grpSp>
          <p:nvGrpSpPr>
            <p:cNvPr id="868" name="Google Shape;868;p31"/>
            <p:cNvGrpSpPr/>
            <p:nvPr/>
          </p:nvGrpSpPr>
          <p:grpSpPr>
            <a:xfrm>
              <a:off x="5087709" y="3409451"/>
              <a:ext cx="627120" cy="612720"/>
              <a:chOff x="914400" y="2011320"/>
              <a:chExt cx="627120" cy="612720"/>
            </a:xfrm>
          </p:grpSpPr>
          <p:sp>
            <p:nvSpPr>
              <p:cNvPr id="869" name="Google Shape;869;p31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0" name="Google Shape;870;p31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03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871" name="Google Shape;871;p31"/>
          <p:cNvGrpSpPr/>
          <p:nvPr/>
        </p:nvGrpSpPr>
        <p:grpSpPr>
          <a:xfrm>
            <a:off x="5087709" y="5791087"/>
            <a:ext cx="6588354" cy="656525"/>
            <a:chOff x="5087709" y="3409451"/>
            <a:chExt cx="6588354" cy="656525"/>
          </a:xfrm>
        </p:grpSpPr>
        <p:sp>
          <p:nvSpPr>
            <p:cNvPr id="872" name="Google Shape;872;p31"/>
            <p:cNvSpPr txBox="1"/>
            <p:nvPr/>
          </p:nvSpPr>
          <p:spPr>
            <a:xfrm>
              <a:off x="5855060" y="3419645"/>
              <a:ext cx="5821003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 случае расположения предприятия внутри</a:t>
              </a:r>
              <a:b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здания учитывается расстояние внутри объекта</a:t>
              </a:r>
              <a:endParaRPr/>
            </a:p>
          </p:txBody>
        </p:sp>
        <p:grpSp>
          <p:nvGrpSpPr>
            <p:cNvPr id="873" name="Google Shape;873;p31"/>
            <p:cNvGrpSpPr/>
            <p:nvPr/>
          </p:nvGrpSpPr>
          <p:grpSpPr>
            <a:xfrm>
              <a:off x="5087709" y="3409451"/>
              <a:ext cx="627120" cy="612720"/>
              <a:chOff x="914400" y="2011320"/>
              <a:chExt cx="627120" cy="612720"/>
            </a:xfrm>
          </p:grpSpPr>
          <p:sp>
            <p:nvSpPr>
              <p:cNvPr id="874" name="Google Shape;874;p31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5" name="Google Shape;875;p31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04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Google Shape;88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32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83" name="Google Shape;883;p32"/>
          <p:cNvSpPr txBox="1"/>
          <p:nvPr/>
        </p:nvSpPr>
        <p:spPr>
          <a:xfrm>
            <a:off x="434734" y="1565849"/>
            <a:ext cx="442610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Объекты антиалко</a:t>
            </a: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 Московской области </a:t>
            </a:r>
            <a:endParaRPr/>
          </a:p>
        </p:txBody>
      </p:sp>
      <p:pic>
        <p:nvPicPr>
          <p:cNvPr id="884" name="Google Shape;88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5" name="Google Shape;885;p32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886" name="Google Shape;886;p32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87" name="Google Shape;887;p32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888" name="Google Shape;888;p32"/>
          <p:cNvGrpSpPr/>
          <p:nvPr/>
        </p:nvGrpSpPr>
        <p:grpSpPr>
          <a:xfrm>
            <a:off x="5087709" y="1346657"/>
            <a:ext cx="6588354" cy="923330"/>
            <a:chOff x="5087709" y="1346657"/>
            <a:chExt cx="6588354" cy="923330"/>
          </a:xfrm>
        </p:grpSpPr>
        <p:sp>
          <p:nvSpPr>
            <p:cNvPr id="889" name="Google Shape;889;p32"/>
            <p:cNvSpPr txBox="1"/>
            <p:nvPr/>
          </p:nvSpPr>
          <p:spPr>
            <a:xfrm>
              <a:off x="5855060" y="1346657"/>
              <a:ext cx="5821003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 1 сентября вступили в силу ограничения, установленные Законом Московской области от 17 февраля 2025 года № 11/2025-03</a:t>
              </a:r>
              <a:endParaRPr/>
            </a:p>
          </p:txBody>
        </p:sp>
        <p:grpSp>
          <p:nvGrpSpPr>
            <p:cNvPr id="890" name="Google Shape;890;p32"/>
            <p:cNvGrpSpPr/>
            <p:nvPr/>
          </p:nvGrpSpPr>
          <p:grpSpPr>
            <a:xfrm>
              <a:off x="5087709" y="1474962"/>
              <a:ext cx="627120" cy="612720"/>
              <a:chOff x="914400" y="2011320"/>
              <a:chExt cx="627120" cy="612720"/>
            </a:xfrm>
          </p:grpSpPr>
          <p:sp>
            <p:nvSpPr>
              <p:cNvPr id="891" name="Google Shape;891;p32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32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893" name="Google Shape;893;p32"/>
          <p:cNvGrpSpPr/>
          <p:nvPr/>
        </p:nvGrpSpPr>
        <p:grpSpPr>
          <a:xfrm>
            <a:off x="5087709" y="2658797"/>
            <a:ext cx="6588354" cy="2041519"/>
            <a:chOff x="5087709" y="3409451"/>
            <a:chExt cx="6588354" cy="2041519"/>
          </a:xfrm>
        </p:grpSpPr>
        <p:sp>
          <p:nvSpPr>
            <p:cNvPr id="894" name="Google Shape;894;p32"/>
            <p:cNvSpPr txBox="1"/>
            <p:nvPr/>
          </p:nvSpPr>
          <p:spPr>
            <a:xfrm>
              <a:off x="5855060" y="3419645"/>
              <a:ext cx="5821003" cy="2031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Минимальный размер уставного капитала организаций, торгующих алкогольной продукцией, увеличен до 1 млн руб. Также введен запрет на выдачу и продление лицензий торговым объектам, </a:t>
              </a:r>
              <a:r>
                <a:rPr lang="ru-RU" sz="18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входы и выходы из которых расположены со стороны внутренних дворов многоквартирных домов</a:t>
              </a:r>
              <a:endParaRPr/>
            </a:p>
          </p:txBody>
        </p:sp>
        <p:grpSp>
          <p:nvGrpSpPr>
            <p:cNvPr id="895" name="Google Shape;895;p32"/>
            <p:cNvGrpSpPr/>
            <p:nvPr/>
          </p:nvGrpSpPr>
          <p:grpSpPr>
            <a:xfrm>
              <a:off x="5087709" y="3409451"/>
              <a:ext cx="627120" cy="612720"/>
              <a:chOff x="914400" y="2011320"/>
              <a:chExt cx="627120" cy="612720"/>
            </a:xfrm>
          </p:grpSpPr>
          <p:sp>
            <p:nvSpPr>
              <p:cNvPr id="896" name="Google Shape;896;p32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7" name="Google Shape;897;p32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898" name="Google Shape;898;p32"/>
          <p:cNvGrpSpPr/>
          <p:nvPr/>
        </p:nvGrpSpPr>
        <p:grpSpPr>
          <a:xfrm>
            <a:off x="1113899" y="3047680"/>
            <a:ext cx="2486752" cy="2486752"/>
            <a:chOff x="1425472" y="2760573"/>
            <a:chExt cx="1905461" cy="1905461"/>
          </a:xfrm>
        </p:grpSpPr>
        <p:sp>
          <p:nvSpPr>
            <p:cNvPr id="899" name="Google Shape;899;p32"/>
            <p:cNvSpPr/>
            <p:nvPr/>
          </p:nvSpPr>
          <p:spPr>
            <a:xfrm>
              <a:off x="1425472" y="2760573"/>
              <a:ext cx="1905461" cy="1905461"/>
            </a:xfrm>
            <a:prstGeom prst="ellipse">
              <a:avLst/>
            </a:prstGeom>
            <a:solidFill>
              <a:schemeClr val="lt1"/>
            </a:solidFill>
            <a:ln cap="flat" cmpd="sng" w="1524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Изображение выглядит как вино, пить, Бокал для вина, посуда&#10;&#10;Содержимое, созданное искусственным интеллектом, может быть неверным." id="900" name="Google Shape;900;p32"/>
            <p:cNvPicPr preferRelativeResize="0"/>
            <p:nvPr/>
          </p:nvPicPr>
          <p:blipFill rotWithShape="1">
            <a:blip r:embed="rId5">
              <a:alphaModFix/>
            </a:blip>
            <a:srcRect b="22100" l="26071" r="25452" t="15193"/>
            <a:stretch/>
          </p:blipFill>
          <p:spPr>
            <a:xfrm>
              <a:off x="1885356" y="3024777"/>
              <a:ext cx="985692" cy="13770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1" name="Google Shape;901;p32"/>
            <p:cNvSpPr/>
            <p:nvPr/>
          </p:nvSpPr>
          <p:spPr>
            <a:xfrm rot="-2727843">
              <a:off x="1487838" y="3665662"/>
              <a:ext cx="1822102" cy="1309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2" name="Google Shape;902;p32"/>
          <p:cNvGrpSpPr/>
          <p:nvPr/>
        </p:nvGrpSpPr>
        <p:grpSpPr>
          <a:xfrm>
            <a:off x="5087709" y="5089125"/>
            <a:ext cx="6588354" cy="1487522"/>
            <a:chOff x="5087709" y="3409451"/>
            <a:chExt cx="6588354" cy="1487522"/>
          </a:xfrm>
        </p:grpSpPr>
        <p:sp>
          <p:nvSpPr>
            <p:cNvPr id="903" name="Google Shape;903;p32"/>
            <p:cNvSpPr txBox="1"/>
            <p:nvPr/>
          </p:nvSpPr>
          <p:spPr>
            <a:xfrm>
              <a:off x="5855060" y="3419645"/>
              <a:ext cx="5821003" cy="1477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Исключение составляют только магазины, </a:t>
              </a:r>
              <a:r>
                <a:rPr lang="ru-RU" sz="18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входы в которые находятся со стороны улицы и не дальше 30 метров от края проезжей части, либо в пристроенных или встроенно-пристроенных помещениях к МКД</a:t>
              </a:r>
              <a:endParaRPr/>
            </a:p>
          </p:txBody>
        </p:sp>
        <p:grpSp>
          <p:nvGrpSpPr>
            <p:cNvPr id="904" name="Google Shape;904;p32"/>
            <p:cNvGrpSpPr/>
            <p:nvPr/>
          </p:nvGrpSpPr>
          <p:grpSpPr>
            <a:xfrm>
              <a:off x="5087709" y="3409451"/>
              <a:ext cx="627120" cy="612720"/>
              <a:chOff x="914400" y="2011320"/>
              <a:chExt cx="627120" cy="612720"/>
            </a:xfrm>
          </p:grpSpPr>
          <p:sp>
            <p:nvSpPr>
              <p:cNvPr id="905" name="Google Shape;905;p32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6" name="Google Shape;906;p32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03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33"/>
          <p:cNvSpPr txBox="1"/>
          <p:nvPr/>
        </p:nvSpPr>
        <p:spPr>
          <a:xfrm>
            <a:off x="403076" y="1105813"/>
            <a:ext cx="11272987" cy="45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Анализируем пешеходный трафик</a:t>
            </a:r>
            <a:endParaRPr/>
          </a:p>
        </p:txBody>
      </p:sp>
      <p:sp>
        <p:nvSpPr>
          <p:cNvPr id="913" name="Google Shape;913;p33"/>
          <p:cNvSpPr/>
          <p:nvPr/>
        </p:nvSpPr>
        <p:spPr>
          <a:xfrm>
            <a:off x="515938" y="1558245"/>
            <a:ext cx="7927022" cy="391519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Адрес: ул. Каспийская д 22 кор.1</a:t>
            </a:r>
            <a:endParaRPr/>
          </a:p>
        </p:txBody>
      </p:sp>
      <p:pic>
        <p:nvPicPr>
          <p:cNvPr id="914" name="Google Shape;914;p33"/>
          <p:cNvPicPr preferRelativeResize="0"/>
          <p:nvPr/>
        </p:nvPicPr>
        <p:blipFill rotWithShape="1">
          <a:blip r:embed="rId4">
            <a:alphaModFix/>
          </a:blip>
          <a:srcRect b="0" l="0" r="0" t="2780"/>
          <a:stretch/>
        </p:blipFill>
        <p:spPr>
          <a:xfrm>
            <a:off x="3213186" y="2101539"/>
            <a:ext cx="5158654" cy="4536343"/>
          </a:xfrm>
          <a:prstGeom prst="rect">
            <a:avLst/>
          </a:prstGeom>
          <a:noFill/>
          <a:ln cap="flat" cmpd="sng" w="635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15" name="Google Shape;915;p33"/>
          <p:cNvSpPr/>
          <p:nvPr/>
        </p:nvSpPr>
        <p:spPr>
          <a:xfrm>
            <a:off x="356162" y="3429000"/>
            <a:ext cx="2660308" cy="1464445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rgbClr val="26C3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916" name="Google Shape;916;p33"/>
          <p:cNvGrpSpPr/>
          <p:nvPr/>
        </p:nvGrpSpPr>
        <p:grpSpPr>
          <a:xfrm>
            <a:off x="356161" y="3984708"/>
            <a:ext cx="496335" cy="353028"/>
            <a:chOff x="2509876" y="2738011"/>
            <a:chExt cx="460537" cy="327567"/>
          </a:xfrm>
        </p:grpSpPr>
        <p:sp>
          <p:nvSpPr>
            <p:cNvPr id="917" name="Google Shape;917;p33"/>
            <p:cNvSpPr/>
            <p:nvPr/>
          </p:nvSpPr>
          <p:spPr>
            <a:xfrm rot="5400000">
              <a:off x="2665437" y="2760602"/>
              <a:ext cx="327567" cy="282385"/>
            </a:xfrm>
            <a:prstGeom prst="triangle">
              <a:avLst>
                <a:gd fmla="val 50000" name="adj"/>
              </a:avLst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CCB16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3"/>
            <p:cNvSpPr/>
            <p:nvPr/>
          </p:nvSpPr>
          <p:spPr>
            <a:xfrm rot="5400000">
              <a:off x="2495623" y="2830755"/>
              <a:ext cx="206657" cy="178152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  <p:txBody>
            <a:bodyPr anchorCtr="0" anchor="ctr" bIns="40300" lIns="90000" spcFirstLastPara="1" rIns="90000" wrap="square" tIns="403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919" name="Google Shape;919;p33"/>
          <p:cNvSpPr txBox="1"/>
          <p:nvPr/>
        </p:nvSpPr>
        <p:spPr>
          <a:xfrm>
            <a:off x="8867052" y="2101539"/>
            <a:ext cx="2384919" cy="3847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C353"/>
              </a:buClr>
              <a:buSzPts val="2000"/>
              <a:buFont typeface="Arial"/>
              <a:buChar char="•"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Указан среднечасовой пешеходный трафик — среднее количество пешеходов в час за сутки</a:t>
            </a: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Источник: моделирование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основе полевых замеров</a:t>
            </a:r>
            <a:endParaRPr/>
          </a:p>
        </p:txBody>
      </p:sp>
      <p:sp>
        <p:nvSpPr>
          <p:cNvPr id="920" name="Google Shape;920;p33"/>
          <p:cNvSpPr txBox="1"/>
          <p:nvPr/>
        </p:nvSpPr>
        <p:spPr>
          <a:xfrm>
            <a:off x="641132" y="3885195"/>
            <a:ext cx="2375338" cy="590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Средний трафик</a:t>
            </a:r>
            <a:br>
              <a:rPr lang="ru-RU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538 чел/час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34"/>
          <p:cNvSpPr txBox="1"/>
          <p:nvPr/>
        </p:nvSpPr>
        <p:spPr>
          <a:xfrm>
            <a:off x="403076" y="1105813"/>
            <a:ext cx="11272987" cy="45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Анализируем автомобильный трафик</a:t>
            </a:r>
            <a:endParaRPr/>
          </a:p>
        </p:txBody>
      </p:sp>
      <p:sp>
        <p:nvSpPr>
          <p:cNvPr id="927" name="Google Shape;927;p34"/>
          <p:cNvSpPr/>
          <p:nvPr/>
        </p:nvSpPr>
        <p:spPr>
          <a:xfrm>
            <a:off x="515938" y="1558245"/>
            <a:ext cx="7927022" cy="391519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Адрес: ул. Каспийская д 22 кор.1</a:t>
            </a:r>
            <a:endParaRPr/>
          </a:p>
        </p:txBody>
      </p:sp>
      <p:pic>
        <p:nvPicPr>
          <p:cNvPr id="928" name="Google Shape;928;p34"/>
          <p:cNvPicPr preferRelativeResize="0"/>
          <p:nvPr/>
        </p:nvPicPr>
        <p:blipFill rotWithShape="1">
          <a:blip r:embed="rId4">
            <a:alphaModFix/>
          </a:blip>
          <a:srcRect b="0" l="0" r="0" t="2780"/>
          <a:stretch/>
        </p:blipFill>
        <p:spPr>
          <a:xfrm>
            <a:off x="3213186" y="2101539"/>
            <a:ext cx="5158654" cy="4536343"/>
          </a:xfrm>
          <a:prstGeom prst="rect">
            <a:avLst/>
          </a:prstGeom>
          <a:noFill/>
          <a:ln cap="flat" cmpd="sng" w="635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29" name="Google Shape;929;p34"/>
          <p:cNvSpPr txBox="1"/>
          <p:nvPr/>
        </p:nvSpPr>
        <p:spPr>
          <a:xfrm>
            <a:off x="8867052" y="2101539"/>
            <a:ext cx="2593428" cy="32316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C353"/>
              </a:buClr>
              <a:buSzPts val="2000"/>
              <a:buFont typeface="Arial"/>
              <a:buChar char="•"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Указан среднечасовой автомобильный трафик — среднее количество</a:t>
            </a: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b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Источник: моделирование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основе полевых замеров</a:t>
            </a:r>
            <a:endParaRPr/>
          </a:p>
        </p:txBody>
      </p:sp>
      <p:sp>
        <p:nvSpPr>
          <p:cNvPr id="930" name="Google Shape;930;p34"/>
          <p:cNvSpPr/>
          <p:nvPr/>
        </p:nvSpPr>
        <p:spPr>
          <a:xfrm>
            <a:off x="356162" y="3429000"/>
            <a:ext cx="2660308" cy="1464445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rgbClr val="26C3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931" name="Google Shape;931;p34"/>
          <p:cNvGrpSpPr/>
          <p:nvPr/>
        </p:nvGrpSpPr>
        <p:grpSpPr>
          <a:xfrm>
            <a:off x="356161" y="3984708"/>
            <a:ext cx="496335" cy="353028"/>
            <a:chOff x="2509876" y="2738011"/>
            <a:chExt cx="460537" cy="327567"/>
          </a:xfrm>
        </p:grpSpPr>
        <p:sp>
          <p:nvSpPr>
            <p:cNvPr id="932" name="Google Shape;932;p34"/>
            <p:cNvSpPr/>
            <p:nvPr/>
          </p:nvSpPr>
          <p:spPr>
            <a:xfrm rot="5400000">
              <a:off x="2665437" y="2760602"/>
              <a:ext cx="327567" cy="282385"/>
            </a:xfrm>
            <a:prstGeom prst="triangle">
              <a:avLst>
                <a:gd fmla="val 50000" name="adj"/>
              </a:avLst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CCB16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4"/>
            <p:cNvSpPr/>
            <p:nvPr/>
          </p:nvSpPr>
          <p:spPr>
            <a:xfrm rot="5400000">
              <a:off x="2495623" y="2830755"/>
              <a:ext cx="206657" cy="178152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  <p:txBody>
            <a:bodyPr anchorCtr="0" anchor="ctr" bIns="40300" lIns="90000" spcFirstLastPara="1" rIns="90000" wrap="square" tIns="403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934" name="Google Shape;934;p34"/>
          <p:cNvSpPr txBox="1"/>
          <p:nvPr/>
        </p:nvSpPr>
        <p:spPr>
          <a:xfrm>
            <a:off x="641132" y="3885195"/>
            <a:ext cx="2375338" cy="590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Средний трафик</a:t>
            </a:r>
            <a:br>
              <a:rPr lang="ru-RU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300-400 авто/час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35"/>
          <p:cNvSpPr txBox="1"/>
          <p:nvPr/>
        </p:nvSpPr>
        <p:spPr>
          <a:xfrm>
            <a:off x="403076" y="1105813"/>
            <a:ext cx="11272987" cy="45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Таблица сравнения пешеходного трафика:</a:t>
            </a:r>
            <a:endParaRPr/>
          </a:p>
        </p:txBody>
      </p:sp>
      <p:sp>
        <p:nvSpPr>
          <p:cNvPr id="941" name="Google Shape;941;p35"/>
          <p:cNvSpPr/>
          <p:nvPr/>
        </p:nvSpPr>
        <p:spPr>
          <a:xfrm>
            <a:off x="511175" y="1918343"/>
            <a:ext cx="11164888" cy="3765473"/>
          </a:xfrm>
          <a:prstGeom prst="rect">
            <a:avLst/>
          </a:prstGeom>
          <a:solidFill>
            <a:srgbClr val="FEFEFE"/>
          </a:solidFill>
          <a:ln cap="flat" cmpd="sng" w="63500">
            <a:solidFill>
              <a:srgbClr val="26C3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2" name="Google Shape;94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23190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35"/>
          <p:cNvSpPr/>
          <p:nvPr/>
        </p:nvSpPr>
        <p:spPr>
          <a:xfrm>
            <a:off x="515937" y="5770763"/>
            <a:ext cx="2694623" cy="332740"/>
          </a:xfrm>
          <a:prstGeom prst="roundRect">
            <a:avLst>
              <a:gd fmla="val 0" name="adj"/>
            </a:avLst>
          </a:prstGeom>
          <a:solidFill>
            <a:srgbClr val="F2F2F2"/>
          </a:solidFill>
          <a:ln cap="flat" cmpd="sng" w="19050">
            <a:solidFill>
              <a:srgbClr val="26C3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Низкая</a:t>
            </a:r>
            <a:endParaRPr/>
          </a:p>
        </p:txBody>
      </p:sp>
      <p:sp>
        <p:nvSpPr>
          <p:cNvPr id="944" name="Google Shape;944;p35"/>
          <p:cNvSpPr/>
          <p:nvPr/>
        </p:nvSpPr>
        <p:spPr>
          <a:xfrm>
            <a:off x="515937" y="6156960"/>
            <a:ext cx="2694623" cy="332740"/>
          </a:xfrm>
          <a:prstGeom prst="roundRect">
            <a:avLst>
              <a:gd fmla="val 0" name="adj"/>
            </a:avLst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До 300</a:t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45" name="Google Shape;945;p35"/>
          <p:cNvSpPr/>
          <p:nvPr/>
        </p:nvSpPr>
        <p:spPr>
          <a:xfrm>
            <a:off x="3337771" y="6156960"/>
            <a:ext cx="2694623" cy="332740"/>
          </a:xfrm>
          <a:prstGeom prst="roundRect">
            <a:avLst>
              <a:gd fmla="val 0" name="adj"/>
            </a:avLst>
          </a:prstGeom>
          <a:solidFill>
            <a:srgbClr val="FFFF00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600 - 1000</a:t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46" name="Google Shape;946;p35"/>
          <p:cNvSpPr/>
          <p:nvPr/>
        </p:nvSpPr>
        <p:spPr>
          <a:xfrm>
            <a:off x="6159605" y="6156960"/>
            <a:ext cx="2694623" cy="332740"/>
          </a:xfrm>
          <a:prstGeom prst="roundRect">
            <a:avLst>
              <a:gd fmla="val 0" name="adj"/>
            </a:avLst>
          </a:prstGeom>
          <a:solidFill>
            <a:srgbClr val="FFC000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1000 - 1500</a:t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47" name="Google Shape;947;p35"/>
          <p:cNvSpPr/>
          <p:nvPr/>
        </p:nvSpPr>
        <p:spPr>
          <a:xfrm>
            <a:off x="8981438" y="6156960"/>
            <a:ext cx="2694623" cy="332740"/>
          </a:xfrm>
          <a:prstGeom prst="roundRect">
            <a:avLst>
              <a:gd fmla="val 0" name="adj"/>
            </a:avLst>
          </a:prstGeom>
          <a:solidFill>
            <a:srgbClr val="FF0000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Более 1500</a:t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48" name="Google Shape;948;p35"/>
          <p:cNvSpPr/>
          <p:nvPr/>
        </p:nvSpPr>
        <p:spPr>
          <a:xfrm>
            <a:off x="3337770" y="5770763"/>
            <a:ext cx="2694623" cy="332740"/>
          </a:xfrm>
          <a:prstGeom prst="roundRect">
            <a:avLst>
              <a:gd fmla="val 0" name="adj"/>
            </a:avLst>
          </a:prstGeom>
          <a:solidFill>
            <a:srgbClr val="F2F2F2"/>
          </a:solidFill>
          <a:ln cap="flat" cmpd="sng" w="19050">
            <a:solidFill>
              <a:srgbClr val="26C3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Средняя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49" name="Google Shape;949;p35"/>
          <p:cNvSpPr/>
          <p:nvPr/>
        </p:nvSpPr>
        <p:spPr>
          <a:xfrm>
            <a:off x="6159603" y="5770763"/>
            <a:ext cx="2694623" cy="332740"/>
          </a:xfrm>
          <a:prstGeom prst="roundRect">
            <a:avLst>
              <a:gd fmla="val 0" name="adj"/>
            </a:avLst>
          </a:prstGeom>
          <a:solidFill>
            <a:srgbClr val="F2F2F2"/>
          </a:solidFill>
          <a:ln cap="flat" cmpd="sng" w="19050">
            <a:solidFill>
              <a:srgbClr val="26C3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Высокая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50" name="Google Shape;950;p35"/>
          <p:cNvSpPr/>
          <p:nvPr/>
        </p:nvSpPr>
        <p:spPr>
          <a:xfrm>
            <a:off x="8981437" y="5770763"/>
            <a:ext cx="2694623" cy="332740"/>
          </a:xfrm>
          <a:prstGeom prst="roundRect">
            <a:avLst>
              <a:gd fmla="val 0" name="adj"/>
            </a:avLst>
          </a:prstGeom>
          <a:solidFill>
            <a:srgbClr val="F2F2F2"/>
          </a:solidFill>
          <a:ln cap="flat" cmpd="sng" w="19050">
            <a:solidFill>
              <a:srgbClr val="26C3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Интенсивный трафик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51" name="Google Shape;951;p35"/>
          <p:cNvSpPr/>
          <p:nvPr/>
        </p:nvSpPr>
        <p:spPr>
          <a:xfrm>
            <a:off x="2153920" y="2760283"/>
            <a:ext cx="2864948" cy="331012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Источники трафика</a:t>
            </a:r>
            <a:endParaRPr/>
          </a:p>
        </p:txBody>
      </p:sp>
      <p:sp>
        <p:nvSpPr>
          <p:cNvPr id="952" name="Google Shape;952;p35"/>
          <p:cNvSpPr/>
          <p:nvPr/>
        </p:nvSpPr>
        <p:spPr>
          <a:xfrm>
            <a:off x="6707142" y="2760283"/>
            <a:ext cx="2864948" cy="331012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Куда движется</a:t>
            </a:r>
            <a:endParaRPr/>
          </a:p>
        </p:txBody>
      </p:sp>
      <p:sp>
        <p:nvSpPr>
          <p:cNvPr id="953" name="Google Shape;953;p35"/>
          <p:cNvSpPr/>
          <p:nvPr/>
        </p:nvSpPr>
        <p:spPr>
          <a:xfrm>
            <a:off x="2153920" y="2069496"/>
            <a:ext cx="7418170" cy="375884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Пешеходный трафик</a:t>
            </a:r>
            <a:endParaRPr/>
          </a:p>
        </p:txBody>
      </p:sp>
      <p:sp>
        <p:nvSpPr>
          <p:cNvPr id="954" name="Google Shape;954;p35"/>
          <p:cNvSpPr/>
          <p:nvPr/>
        </p:nvSpPr>
        <p:spPr>
          <a:xfrm>
            <a:off x="2153920" y="3169123"/>
            <a:ext cx="2864948" cy="2370492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rgbClr val="26C3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55" name="Google Shape;955;p35"/>
          <p:cNvSpPr/>
          <p:nvPr/>
        </p:nvSpPr>
        <p:spPr>
          <a:xfrm>
            <a:off x="6707142" y="3169123"/>
            <a:ext cx="2864948" cy="2370492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rgbClr val="26C3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956" name="Google Shape;956;p35"/>
          <p:cNvCxnSpPr>
            <a:stCxn id="953" idx="2"/>
            <a:endCxn id="951" idx="0"/>
          </p:cNvCxnSpPr>
          <p:nvPr/>
        </p:nvCxnSpPr>
        <p:spPr>
          <a:xfrm flipH="1">
            <a:off x="3586305" y="2445380"/>
            <a:ext cx="2276700" cy="315000"/>
          </a:xfrm>
          <a:prstGeom prst="straightConnector1">
            <a:avLst/>
          </a:prstGeom>
          <a:noFill/>
          <a:ln cap="flat" cmpd="sng" w="25400">
            <a:solidFill>
              <a:srgbClr val="0D1C2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57" name="Google Shape;957;p35"/>
          <p:cNvCxnSpPr>
            <a:stCxn id="953" idx="2"/>
            <a:endCxn id="952" idx="0"/>
          </p:cNvCxnSpPr>
          <p:nvPr/>
        </p:nvCxnSpPr>
        <p:spPr>
          <a:xfrm>
            <a:off x="5863005" y="2445380"/>
            <a:ext cx="2276700" cy="315000"/>
          </a:xfrm>
          <a:prstGeom prst="straightConnector1">
            <a:avLst/>
          </a:prstGeom>
          <a:noFill/>
          <a:ln cap="flat" cmpd="sng" w="25400">
            <a:solidFill>
              <a:srgbClr val="0D1C2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958" name="Google Shape;958;p35"/>
          <p:cNvGrpSpPr/>
          <p:nvPr/>
        </p:nvGrpSpPr>
        <p:grpSpPr>
          <a:xfrm>
            <a:off x="6811157" y="3269466"/>
            <a:ext cx="2595957" cy="362336"/>
            <a:chOff x="2257172" y="3269466"/>
            <a:chExt cx="2595957" cy="362336"/>
          </a:xfrm>
        </p:grpSpPr>
        <p:grpSp>
          <p:nvGrpSpPr>
            <p:cNvPr id="959" name="Google Shape;959;p35"/>
            <p:cNvGrpSpPr/>
            <p:nvPr/>
          </p:nvGrpSpPr>
          <p:grpSpPr>
            <a:xfrm>
              <a:off x="2257172" y="3269466"/>
              <a:ext cx="362738" cy="354409"/>
              <a:chOff x="914400" y="2011320"/>
              <a:chExt cx="627120" cy="612720"/>
            </a:xfrm>
          </p:grpSpPr>
          <p:sp>
            <p:nvSpPr>
              <p:cNvPr id="960" name="Google Shape;960;p35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1" name="Google Shape;961;p35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14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962" name="Google Shape;962;p35"/>
            <p:cNvSpPr txBox="1"/>
            <p:nvPr/>
          </p:nvSpPr>
          <p:spPr>
            <a:xfrm>
              <a:off x="2660307" y="3293248"/>
              <a:ext cx="2192822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БЦ и предприятия</a:t>
              </a:r>
              <a:endParaRPr/>
            </a:p>
          </p:txBody>
        </p:sp>
      </p:grpSp>
      <p:grpSp>
        <p:nvGrpSpPr>
          <p:cNvPr id="963" name="Google Shape;963;p35"/>
          <p:cNvGrpSpPr/>
          <p:nvPr/>
        </p:nvGrpSpPr>
        <p:grpSpPr>
          <a:xfrm>
            <a:off x="6811157" y="3732339"/>
            <a:ext cx="2595957" cy="362099"/>
            <a:chOff x="2257172" y="3807732"/>
            <a:chExt cx="2595957" cy="362099"/>
          </a:xfrm>
        </p:grpSpPr>
        <p:grpSp>
          <p:nvGrpSpPr>
            <p:cNvPr id="964" name="Google Shape;964;p35"/>
            <p:cNvGrpSpPr/>
            <p:nvPr/>
          </p:nvGrpSpPr>
          <p:grpSpPr>
            <a:xfrm>
              <a:off x="2257172" y="3807732"/>
              <a:ext cx="362738" cy="354409"/>
              <a:chOff x="914400" y="2011320"/>
              <a:chExt cx="627120" cy="612720"/>
            </a:xfrm>
          </p:grpSpPr>
          <p:sp>
            <p:nvSpPr>
              <p:cNvPr id="965" name="Google Shape;965;p35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6" name="Google Shape;966;p35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14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967" name="Google Shape;967;p35"/>
            <p:cNvSpPr txBox="1"/>
            <p:nvPr/>
          </p:nvSpPr>
          <p:spPr>
            <a:xfrm>
              <a:off x="2660307" y="3831277"/>
              <a:ext cx="2192822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Место проживания</a:t>
              </a:r>
              <a:endParaRPr/>
            </a:p>
          </p:txBody>
        </p:sp>
      </p:grpSp>
      <p:grpSp>
        <p:nvGrpSpPr>
          <p:cNvPr id="968" name="Google Shape;968;p35"/>
          <p:cNvGrpSpPr/>
          <p:nvPr/>
        </p:nvGrpSpPr>
        <p:grpSpPr>
          <a:xfrm>
            <a:off x="6811157" y="4194975"/>
            <a:ext cx="2595957" cy="362099"/>
            <a:chOff x="2257172" y="3807732"/>
            <a:chExt cx="2595957" cy="362099"/>
          </a:xfrm>
        </p:grpSpPr>
        <p:grpSp>
          <p:nvGrpSpPr>
            <p:cNvPr id="969" name="Google Shape;969;p35"/>
            <p:cNvGrpSpPr/>
            <p:nvPr/>
          </p:nvGrpSpPr>
          <p:grpSpPr>
            <a:xfrm>
              <a:off x="2257172" y="3807732"/>
              <a:ext cx="362738" cy="354409"/>
              <a:chOff x="914400" y="2011320"/>
              <a:chExt cx="627120" cy="612720"/>
            </a:xfrm>
          </p:grpSpPr>
          <p:sp>
            <p:nvSpPr>
              <p:cNvPr id="970" name="Google Shape;970;p35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1" name="Google Shape;971;p35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14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972" name="Google Shape;972;p35"/>
            <p:cNvSpPr txBox="1"/>
            <p:nvPr/>
          </p:nvSpPr>
          <p:spPr>
            <a:xfrm>
              <a:off x="2660307" y="3831277"/>
              <a:ext cx="2192822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Крупные ТЦ</a:t>
              </a:r>
              <a:endParaRPr/>
            </a:p>
          </p:txBody>
        </p:sp>
      </p:grpSp>
      <p:grpSp>
        <p:nvGrpSpPr>
          <p:cNvPr id="973" name="Google Shape;973;p35"/>
          <p:cNvGrpSpPr/>
          <p:nvPr/>
        </p:nvGrpSpPr>
        <p:grpSpPr>
          <a:xfrm>
            <a:off x="6811157" y="4657611"/>
            <a:ext cx="2595957" cy="362099"/>
            <a:chOff x="2257172" y="3807732"/>
            <a:chExt cx="2595957" cy="362099"/>
          </a:xfrm>
        </p:grpSpPr>
        <p:grpSp>
          <p:nvGrpSpPr>
            <p:cNvPr id="974" name="Google Shape;974;p35"/>
            <p:cNvGrpSpPr/>
            <p:nvPr/>
          </p:nvGrpSpPr>
          <p:grpSpPr>
            <a:xfrm>
              <a:off x="2257172" y="3807732"/>
              <a:ext cx="362738" cy="354409"/>
              <a:chOff x="914400" y="2011320"/>
              <a:chExt cx="627120" cy="612720"/>
            </a:xfrm>
          </p:grpSpPr>
          <p:sp>
            <p:nvSpPr>
              <p:cNvPr id="975" name="Google Shape;975;p35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6" name="Google Shape;976;p35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14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977" name="Google Shape;977;p35"/>
            <p:cNvSpPr txBox="1"/>
            <p:nvPr/>
          </p:nvSpPr>
          <p:spPr>
            <a:xfrm>
              <a:off x="2660307" y="3831277"/>
              <a:ext cx="2192822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Сбербанк</a:t>
              </a:r>
              <a:endParaRPr/>
            </a:p>
          </p:txBody>
        </p:sp>
      </p:grpSp>
      <p:grpSp>
        <p:nvGrpSpPr>
          <p:cNvPr id="978" name="Google Shape;978;p35"/>
          <p:cNvGrpSpPr/>
          <p:nvPr/>
        </p:nvGrpSpPr>
        <p:grpSpPr>
          <a:xfrm>
            <a:off x="6811157" y="5120248"/>
            <a:ext cx="2595957" cy="362099"/>
            <a:chOff x="2257172" y="3807732"/>
            <a:chExt cx="2595957" cy="362099"/>
          </a:xfrm>
        </p:grpSpPr>
        <p:grpSp>
          <p:nvGrpSpPr>
            <p:cNvPr id="979" name="Google Shape;979;p35"/>
            <p:cNvGrpSpPr/>
            <p:nvPr/>
          </p:nvGrpSpPr>
          <p:grpSpPr>
            <a:xfrm>
              <a:off x="2257172" y="3807732"/>
              <a:ext cx="362738" cy="354409"/>
              <a:chOff x="914400" y="2011320"/>
              <a:chExt cx="627120" cy="612720"/>
            </a:xfrm>
          </p:grpSpPr>
          <p:sp>
            <p:nvSpPr>
              <p:cNvPr id="980" name="Google Shape;980;p35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1" name="Google Shape;981;p35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14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982" name="Google Shape;982;p35"/>
            <p:cNvSpPr txBox="1"/>
            <p:nvPr/>
          </p:nvSpPr>
          <p:spPr>
            <a:xfrm>
              <a:off x="2660307" y="3831277"/>
              <a:ext cx="2192822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МФЦ</a:t>
              </a:r>
              <a:endParaRPr/>
            </a:p>
          </p:txBody>
        </p:sp>
      </p:grpSp>
      <p:grpSp>
        <p:nvGrpSpPr>
          <p:cNvPr id="983" name="Google Shape;983;p35"/>
          <p:cNvGrpSpPr/>
          <p:nvPr/>
        </p:nvGrpSpPr>
        <p:grpSpPr>
          <a:xfrm>
            <a:off x="2237879" y="3269466"/>
            <a:ext cx="2595957" cy="362336"/>
            <a:chOff x="2257172" y="3269466"/>
            <a:chExt cx="2595957" cy="362336"/>
          </a:xfrm>
        </p:grpSpPr>
        <p:grpSp>
          <p:nvGrpSpPr>
            <p:cNvPr id="984" name="Google Shape;984;p35"/>
            <p:cNvGrpSpPr/>
            <p:nvPr/>
          </p:nvGrpSpPr>
          <p:grpSpPr>
            <a:xfrm>
              <a:off x="2257172" y="3269466"/>
              <a:ext cx="362738" cy="354409"/>
              <a:chOff x="914400" y="2011320"/>
              <a:chExt cx="627120" cy="612720"/>
            </a:xfrm>
          </p:grpSpPr>
          <p:sp>
            <p:nvSpPr>
              <p:cNvPr id="985" name="Google Shape;985;p35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6" name="Google Shape;986;p35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14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987" name="Google Shape;987;p35"/>
            <p:cNvSpPr txBox="1"/>
            <p:nvPr/>
          </p:nvSpPr>
          <p:spPr>
            <a:xfrm>
              <a:off x="2660307" y="3293248"/>
              <a:ext cx="2192822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Станции метро, ЖД</a:t>
              </a:r>
              <a:endParaRPr/>
            </a:p>
          </p:txBody>
        </p:sp>
      </p:grpSp>
      <p:grpSp>
        <p:nvGrpSpPr>
          <p:cNvPr id="988" name="Google Shape;988;p35"/>
          <p:cNvGrpSpPr/>
          <p:nvPr/>
        </p:nvGrpSpPr>
        <p:grpSpPr>
          <a:xfrm>
            <a:off x="2237879" y="3732339"/>
            <a:ext cx="2595957" cy="362099"/>
            <a:chOff x="2257172" y="3807732"/>
            <a:chExt cx="2595957" cy="362099"/>
          </a:xfrm>
        </p:grpSpPr>
        <p:grpSp>
          <p:nvGrpSpPr>
            <p:cNvPr id="989" name="Google Shape;989;p35"/>
            <p:cNvGrpSpPr/>
            <p:nvPr/>
          </p:nvGrpSpPr>
          <p:grpSpPr>
            <a:xfrm>
              <a:off x="2257172" y="3807732"/>
              <a:ext cx="362738" cy="354409"/>
              <a:chOff x="914400" y="2011320"/>
              <a:chExt cx="627120" cy="612720"/>
            </a:xfrm>
          </p:grpSpPr>
          <p:sp>
            <p:nvSpPr>
              <p:cNvPr id="990" name="Google Shape;990;p35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35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14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992" name="Google Shape;992;p35"/>
            <p:cNvSpPr txBox="1"/>
            <p:nvPr/>
          </p:nvSpPr>
          <p:spPr>
            <a:xfrm>
              <a:off x="2660307" y="3831277"/>
              <a:ext cx="2192822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Остановки</a:t>
              </a:r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36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00" name="Google Shape;1000;p36"/>
          <p:cNvSpPr txBox="1"/>
          <p:nvPr/>
        </p:nvSpPr>
        <p:spPr>
          <a:xfrm>
            <a:off x="434734" y="1565849"/>
            <a:ext cx="4426109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Так ли важен трафик?</a:t>
            </a:r>
            <a:endParaRPr sz="30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001" name="Google Shape;100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2" name="Google Shape;1002;p36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1003" name="Google Shape;1003;p36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04" name="Google Shape;1004;p36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005" name="Google Shape;1005;p36"/>
          <p:cNvGrpSpPr/>
          <p:nvPr/>
        </p:nvGrpSpPr>
        <p:grpSpPr>
          <a:xfrm>
            <a:off x="5087709" y="1204497"/>
            <a:ext cx="6588354" cy="2554545"/>
            <a:chOff x="5087709" y="1408421"/>
            <a:chExt cx="6588354" cy="2554545"/>
          </a:xfrm>
        </p:grpSpPr>
        <p:sp>
          <p:nvSpPr>
            <p:cNvPr id="1006" name="Google Shape;1006;p36"/>
            <p:cNvSpPr txBox="1"/>
            <p:nvPr/>
          </p:nvSpPr>
          <p:spPr>
            <a:xfrm>
              <a:off x="5855060" y="1408421"/>
              <a:ext cx="5821003" cy="2554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342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16253E"/>
                </a:buClr>
                <a:buSzPts val="1600"/>
                <a:buFont typeface="Arial"/>
                <a:buChar char="•"/>
              </a:pP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Трафик важен для сильно зависящих</a:t>
              </a:r>
              <a:b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от него видов деятельности,</a:t>
              </a:r>
              <a:b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для остальных важно количество </a:t>
              </a:r>
              <a:r>
                <a:rPr lang="ru-RU" sz="16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реально проживающих жителей в пешей доступности </a:t>
              </a: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или близость к транспортным узлам.</a:t>
              </a:r>
              <a:b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endParaRPr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indent="-342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16253E"/>
                </a:buClr>
                <a:buSzPts val="1600"/>
                <a:buFont typeface="Arial"/>
                <a:buChar char="•"/>
              </a:pP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Винлаб, КБ, и.т.д например могут садиться</a:t>
              </a:r>
              <a:b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не на трафике к ним идут специально ☺</a:t>
              </a:r>
              <a:b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endParaRPr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indent="-342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16253E"/>
                </a:buClr>
                <a:buSzPts val="1600"/>
                <a:buFont typeface="Arial"/>
                <a:buChar char="•"/>
              </a:pP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Пятерочка, Магнит и.т.д являются якорями</a:t>
              </a:r>
              <a:endParaRPr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007" name="Google Shape;1007;p36"/>
            <p:cNvGrpSpPr/>
            <p:nvPr/>
          </p:nvGrpSpPr>
          <p:grpSpPr>
            <a:xfrm>
              <a:off x="5087709" y="1460960"/>
              <a:ext cx="627120" cy="612720"/>
              <a:chOff x="914400" y="2011320"/>
              <a:chExt cx="627120" cy="612720"/>
            </a:xfrm>
          </p:grpSpPr>
          <p:sp>
            <p:nvSpPr>
              <p:cNvPr id="1008" name="Google Shape;1008;p36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1009;p36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pic>
        <p:nvPicPr>
          <p:cNvPr id="1010" name="Google Shape;1010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27424" y="2481770"/>
            <a:ext cx="2724632" cy="272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3710" y="3844086"/>
            <a:ext cx="2609102" cy="26091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2" name="Google Shape;1012;p36"/>
          <p:cNvGrpSpPr/>
          <p:nvPr/>
        </p:nvGrpSpPr>
        <p:grpSpPr>
          <a:xfrm>
            <a:off x="5087709" y="4391085"/>
            <a:ext cx="6588354" cy="2062103"/>
            <a:chOff x="5087709" y="4295417"/>
            <a:chExt cx="6588354" cy="2062103"/>
          </a:xfrm>
        </p:grpSpPr>
        <p:sp>
          <p:nvSpPr>
            <p:cNvPr id="1013" name="Google Shape;1013;p36"/>
            <p:cNvSpPr txBox="1"/>
            <p:nvPr/>
          </p:nvSpPr>
          <p:spPr>
            <a:xfrm>
              <a:off x="5855060" y="4295417"/>
              <a:ext cx="5821003" cy="2062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16253E"/>
                </a:buClr>
                <a:buSzPts val="1600"/>
                <a:buFont typeface="Arial"/>
                <a:buChar char="•"/>
              </a:pP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Транзитный трафик может быть большой,</a:t>
              </a:r>
              <a:b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а заходимость маленькая, т.к востребовано только жителями.</a:t>
              </a:r>
              <a:b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endParaRPr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16253E"/>
                </a:buClr>
                <a:buSzPts val="1600"/>
                <a:buFont typeface="Arial"/>
                <a:buChar char="•"/>
              </a:pPr>
              <a:r>
                <a:rPr b="1" lang="ru-RU" sz="1600">
                  <a:solidFill>
                    <a:srgbClr val="26C353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Пример: Движение утром от транспортного узла на работу, а вечером с работы</a:t>
              </a:r>
              <a:b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endParaRPr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16253E"/>
                </a:buClr>
                <a:buSzPts val="1600"/>
                <a:buFont typeface="Arial"/>
                <a:buChar char="•"/>
              </a:pP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Количество жителей в локации это главное</a:t>
              </a:r>
              <a:endParaRPr/>
            </a:p>
          </p:txBody>
        </p:sp>
        <p:grpSp>
          <p:nvGrpSpPr>
            <p:cNvPr id="1014" name="Google Shape;1014;p36"/>
            <p:cNvGrpSpPr/>
            <p:nvPr/>
          </p:nvGrpSpPr>
          <p:grpSpPr>
            <a:xfrm>
              <a:off x="5087709" y="4304786"/>
              <a:ext cx="627120" cy="612720"/>
              <a:chOff x="914400" y="2011320"/>
              <a:chExt cx="627120" cy="612720"/>
            </a:xfrm>
          </p:grpSpPr>
          <p:sp>
            <p:nvSpPr>
              <p:cNvPr id="1015" name="Google Shape;1015;p36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6" name="Google Shape;1016;p36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Google Shape;102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37"/>
          <p:cNvSpPr txBox="1"/>
          <p:nvPr/>
        </p:nvSpPr>
        <p:spPr>
          <a:xfrm>
            <a:off x="403076" y="1105813"/>
            <a:ext cx="11272987" cy="45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Плюсы и минусы локации</a:t>
            </a:r>
            <a:endParaRPr/>
          </a:p>
        </p:txBody>
      </p:sp>
      <p:pic>
        <p:nvPicPr>
          <p:cNvPr id="1023" name="Google Shape;1023;p37"/>
          <p:cNvPicPr preferRelativeResize="0"/>
          <p:nvPr/>
        </p:nvPicPr>
        <p:blipFill rotWithShape="1">
          <a:blip r:embed="rId4">
            <a:alphaModFix/>
          </a:blip>
          <a:srcRect b="3368" l="0" r="0" t="0"/>
          <a:stretch/>
        </p:blipFill>
        <p:spPr>
          <a:xfrm>
            <a:off x="589510" y="2089007"/>
            <a:ext cx="7745193" cy="4602333"/>
          </a:xfrm>
          <a:prstGeom prst="rect">
            <a:avLst/>
          </a:prstGeom>
          <a:solidFill>
            <a:srgbClr val="FEFEFE"/>
          </a:solidFill>
          <a:ln cap="flat" cmpd="sng" w="635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24" name="Google Shape;1024;p37"/>
          <p:cNvSpPr txBox="1"/>
          <p:nvPr/>
        </p:nvSpPr>
        <p:spPr>
          <a:xfrm>
            <a:off x="403076" y="1498076"/>
            <a:ext cx="6407627" cy="590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Не всегда нужно показывать клиенту, т.к минусы могут быть не очевидными, но сбивать с толку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38"/>
          <p:cNvSpPr txBox="1"/>
          <p:nvPr/>
        </p:nvSpPr>
        <p:spPr>
          <a:xfrm>
            <a:off x="403076" y="1105813"/>
            <a:ext cx="11272987" cy="812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Плюсы и минусы работы с сетевыми арендаторами</a:t>
            </a:r>
            <a:b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покупки с ними бизнеса</a:t>
            </a:r>
            <a:endParaRPr/>
          </a:p>
        </p:txBody>
      </p:sp>
      <p:sp>
        <p:nvSpPr>
          <p:cNvPr id="1031" name="Google Shape;1031;p38"/>
          <p:cNvSpPr/>
          <p:nvPr/>
        </p:nvSpPr>
        <p:spPr>
          <a:xfrm>
            <a:off x="527513" y="2183138"/>
            <a:ext cx="4970461" cy="536912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Плюсы</a:t>
            </a:r>
            <a:endParaRPr sz="2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32" name="Google Shape;1032;p38"/>
          <p:cNvSpPr/>
          <p:nvPr/>
        </p:nvSpPr>
        <p:spPr>
          <a:xfrm>
            <a:off x="539088" y="2858946"/>
            <a:ext cx="4958887" cy="3206188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rgbClr val="26C3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38"/>
          <p:cNvSpPr txBox="1"/>
          <p:nvPr/>
        </p:nvSpPr>
        <p:spPr>
          <a:xfrm>
            <a:off x="724282" y="3738765"/>
            <a:ext cx="4588498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2200"/>
              <a:buFont typeface="Arial"/>
              <a:buChar char="•"/>
            </a:pPr>
            <a:r>
              <a:rPr lang="ru-RU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Стабильность арендаторов</a:t>
            </a:r>
            <a:br>
              <a:rPr lang="ru-RU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br>
              <a:rPr lang="ru-RU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МАП+Индексация</a:t>
            </a:r>
            <a:br>
              <a:rPr lang="ru-RU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или (МАП+РТО (%)</a:t>
            </a:r>
            <a:endParaRPr/>
          </a:p>
        </p:txBody>
      </p:sp>
      <p:sp>
        <p:nvSpPr>
          <p:cNvPr id="1034" name="Google Shape;1034;p38"/>
          <p:cNvSpPr/>
          <p:nvPr/>
        </p:nvSpPr>
        <p:spPr>
          <a:xfrm>
            <a:off x="6107576" y="2183138"/>
            <a:ext cx="4970461" cy="536912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Минусы</a:t>
            </a:r>
            <a:endParaRPr sz="2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35" name="Google Shape;1035;p38"/>
          <p:cNvSpPr/>
          <p:nvPr/>
        </p:nvSpPr>
        <p:spPr>
          <a:xfrm>
            <a:off x="6119151" y="2858945"/>
            <a:ext cx="4958887" cy="3206189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6" name="Google Shape;1036;p38"/>
          <p:cNvGrpSpPr/>
          <p:nvPr/>
        </p:nvGrpSpPr>
        <p:grpSpPr>
          <a:xfrm>
            <a:off x="6304345" y="3090333"/>
            <a:ext cx="4588498" cy="2743413"/>
            <a:chOff x="6304345" y="2655384"/>
            <a:chExt cx="4588498" cy="2743413"/>
          </a:xfrm>
        </p:grpSpPr>
        <p:sp>
          <p:nvSpPr>
            <p:cNvPr id="1037" name="Google Shape;1037;p38"/>
            <p:cNvSpPr txBox="1"/>
            <p:nvPr/>
          </p:nvSpPr>
          <p:spPr>
            <a:xfrm>
              <a:off x="6304345" y="2655384"/>
              <a:ext cx="4588498" cy="1446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16253E"/>
                </a:buClr>
                <a:buSzPts val="2200"/>
                <a:buFont typeface="Arial"/>
                <a:buChar char="•"/>
              </a:pP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Жесткие договора (Различная ответственность собственника за аварийные ситуации, штрафы за расторжение и.т.д) </a:t>
              </a:r>
              <a:endParaRPr/>
            </a:p>
          </p:txBody>
        </p:sp>
        <p:sp>
          <p:nvSpPr>
            <p:cNvPr id="1038" name="Google Shape;1038;p38"/>
            <p:cNvSpPr txBox="1"/>
            <p:nvPr/>
          </p:nvSpPr>
          <p:spPr>
            <a:xfrm>
              <a:off x="6304345" y="4629356"/>
              <a:ext cx="4588498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16253E"/>
                </a:buClr>
                <a:buSzPts val="2200"/>
                <a:buFont typeface="Arial"/>
                <a:buChar char="•"/>
              </a:pP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Риск выкручивания рук – понижение арендной ставки</a:t>
              </a: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39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46" name="Google Shape;1046;p39"/>
          <p:cNvSpPr txBox="1"/>
          <p:nvPr/>
        </p:nvSpPr>
        <p:spPr>
          <a:xfrm>
            <a:off x="434734" y="2674129"/>
            <a:ext cx="4426109" cy="2169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Telegram</a:t>
            </a: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ГАБы ниже рынка&gt;&gt;</a:t>
            </a: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Окупаемость до 9 лет</a:t>
            </a:r>
            <a:endParaRPr/>
          </a:p>
        </p:txBody>
      </p:sp>
      <p:pic>
        <p:nvPicPr>
          <p:cNvPr id="1047" name="Google Shape;104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8" name="Google Shape;1048;p39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1049" name="Google Shape;1049;p39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50" name="Google Shape;1050;p39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051" name="Google Shape;1051;p39">
            <a:hlinkClick r:id="rId5"/>
          </p:cNvPr>
          <p:cNvSpPr/>
          <p:nvPr/>
        </p:nvSpPr>
        <p:spPr>
          <a:xfrm>
            <a:off x="0" y="6022920"/>
            <a:ext cx="4323308" cy="4878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https://t.me/Gaby_nizhe_rynka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2" name="Google Shape;1052;p39"/>
          <p:cNvGrpSpPr/>
          <p:nvPr/>
        </p:nvGrpSpPr>
        <p:grpSpPr>
          <a:xfrm>
            <a:off x="4826641" y="3142041"/>
            <a:ext cx="806891" cy="573917"/>
            <a:chOff x="2509876" y="2738011"/>
            <a:chExt cx="460537" cy="327567"/>
          </a:xfrm>
        </p:grpSpPr>
        <p:sp>
          <p:nvSpPr>
            <p:cNvPr id="1053" name="Google Shape;1053;p39"/>
            <p:cNvSpPr/>
            <p:nvPr/>
          </p:nvSpPr>
          <p:spPr>
            <a:xfrm rot="5400000">
              <a:off x="2665437" y="2760602"/>
              <a:ext cx="327567" cy="282385"/>
            </a:xfrm>
            <a:prstGeom prst="triangle">
              <a:avLst>
                <a:gd fmla="val 50000" name="adj"/>
              </a:avLst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CCB16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9"/>
            <p:cNvSpPr/>
            <p:nvPr/>
          </p:nvSpPr>
          <p:spPr>
            <a:xfrm rot="5400000">
              <a:off x="2495623" y="2830755"/>
              <a:ext cx="206657" cy="178152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  <p:txBody>
            <a:bodyPr anchorCtr="0" anchor="ctr" bIns="40300" lIns="90000" spcFirstLastPara="1" rIns="90000" wrap="square" tIns="403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pic>
        <p:nvPicPr>
          <p:cNvPr descr="Изображение выглядит как Графика, снимок экрана, Шрифт, текст&#10;&#10;Содержимое, созданное искусственным интеллектом, может быть неверным." id="1055" name="Google Shape;1055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93817" y="1210100"/>
            <a:ext cx="4426109" cy="5163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"/>
          <p:cNvSpPr/>
          <p:nvPr/>
        </p:nvSpPr>
        <p:spPr>
          <a:xfrm>
            <a:off x="527513" y="2153920"/>
            <a:ext cx="2787634" cy="434554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"/>
          <p:cNvSpPr txBox="1"/>
          <p:nvPr/>
        </p:nvSpPr>
        <p:spPr>
          <a:xfrm>
            <a:off x="527512" y="2528818"/>
            <a:ext cx="2787634" cy="590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B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Банковские</a:t>
            </a:r>
            <a:br>
              <a:rPr lang="ru-RU" sz="1800">
                <a:solidFill>
                  <a:srgbClr val="00B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800">
                <a:solidFill>
                  <a:srgbClr val="00B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депозиты</a:t>
            </a:r>
            <a:endParaRPr/>
          </a:p>
        </p:txBody>
      </p:sp>
      <p:grpSp>
        <p:nvGrpSpPr>
          <p:cNvPr id="193" name="Google Shape;193;p4"/>
          <p:cNvGrpSpPr/>
          <p:nvPr/>
        </p:nvGrpSpPr>
        <p:grpSpPr>
          <a:xfrm>
            <a:off x="1596195" y="1854306"/>
            <a:ext cx="627120" cy="612720"/>
            <a:chOff x="914400" y="2011320"/>
            <a:chExt cx="627120" cy="612720"/>
          </a:xfrm>
        </p:grpSpPr>
        <p:sp>
          <p:nvSpPr>
            <p:cNvPr id="194" name="Google Shape;194;p4"/>
            <p:cNvSpPr/>
            <p:nvPr/>
          </p:nvSpPr>
          <p:spPr>
            <a:xfrm>
              <a:off x="914400" y="2011320"/>
              <a:ext cx="558720" cy="558720"/>
            </a:xfrm>
            <a:prstGeom prst="rect">
              <a:avLst/>
            </a:prstGeom>
            <a:noFill/>
            <a:ln cap="flat" cmpd="sng" w="12600">
              <a:solidFill>
                <a:srgbClr val="AEAEA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6800" lIns="90000" spcFirstLastPara="1" rIns="90000" wrap="square" tIns="468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984240" y="2065320"/>
              <a:ext cx="557280" cy="558720"/>
            </a:xfrm>
            <a:prstGeom prst="rect">
              <a:avLst/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  <p:txBody>
            <a:bodyPr anchorCtr="0" anchor="ctr" bIns="40300" lIns="90000" spcFirstLastPara="1" rIns="90000" wrap="square" tIns="403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01</a:t>
              </a:r>
              <a:endParaRPr sz="2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196" name="Google Shape;196;p4"/>
          <p:cNvSpPr txBox="1"/>
          <p:nvPr/>
        </p:nvSpPr>
        <p:spPr>
          <a:xfrm>
            <a:off x="527512" y="3120580"/>
            <a:ext cx="2786245" cy="3293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Надежный способ сохранения средств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 доходностью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14-16% годовых</a:t>
            </a:r>
            <a:endParaRPr sz="16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Вклады до 1,4 млн рублей застрахованы государством</a:t>
            </a:r>
            <a:endParaRPr sz="16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70% всех депозитов приходится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срочные вклады –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63 трлн. на счетах</a:t>
            </a:r>
            <a:br>
              <a:rPr lang="ru-RU" sz="16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24 трлн. на больших депозитах</a:t>
            </a:r>
            <a:endParaRPr/>
          </a:p>
        </p:txBody>
      </p:sp>
      <p:sp>
        <p:nvSpPr>
          <p:cNvPr id="197" name="Google Shape;197;p4"/>
          <p:cNvSpPr/>
          <p:nvPr/>
        </p:nvSpPr>
        <p:spPr>
          <a:xfrm>
            <a:off x="3494341" y="2153919"/>
            <a:ext cx="2912904" cy="434554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"/>
          <p:cNvSpPr txBox="1"/>
          <p:nvPr/>
        </p:nvSpPr>
        <p:spPr>
          <a:xfrm>
            <a:off x="3494339" y="2528818"/>
            <a:ext cx="2912903" cy="590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B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Акции</a:t>
            </a:r>
            <a:br>
              <a:rPr lang="ru-RU" sz="1800">
                <a:solidFill>
                  <a:srgbClr val="00B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800">
                <a:solidFill>
                  <a:srgbClr val="00B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криптовалюта </a:t>
            </a:r>
            <a:endParaRPr/>
          </a:p>
        </p:txBody>
      </p:sp>
      <p:grpSp>
        <p:nvGrpSpPr>
          <p:cNvPr id="199" name="Google Shape;199;p4"/>
          <p:cNvGrpSpPr/>
          <p:nvPr/>
        </p:nvGrpSpPr>
        <p:grpSpPr>
          <a:xfrm>
            <a:off x="4622431" y="1854306"/>
            <a:ext cx="633574" cy="612720"/>
            <a:chOff x="3709333" y="1246701"/>
            <a:chExt cx="633574" cy="612720"/>
          </a:xfrm>
        </p:grpSpPr>
        <p:sp>
          <p:nvSpPr>
            <p:cNvPr id="200" name="Google Shape;200;p4"/>
            <p:cNvSpPr/>
            <p:nvPr/>
          </p:nvSpPr>
          <p:spPr>
            <a:xfrm>
              <a:off x="3709333" y="1246701"/>
              <a:ext cx="564470" cy="558720"/>
            </a:xfrm>
            <a:prstGeom prst="rect">
              <a:avLst/>
            </a:prstGeom>
            <a:solidFill>
              <a:schemeClr val="lt1"/>
            </a:solidFill>
            <a:ln cap="flat" cmpd="sng" w="12600">
              <a:solidFill>
                <a:srgbClr val="AEAEA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6800" lIns="90000" spcFirstLastPara="1" rIns="90000" wrap="square" tIns="468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779892" y="1300701"/>
              <a:ext cx="563015" cy="558720"/>
            </a:xfrm>
            <a:prstGeom prst="rect">
              <a:avLst/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  <p:txBody>
            <a:bodyPr anchorCtr="0" anchor="ctr" bIns="40300" lIns="90000" spcFirstLastPara="1" rIns="90000" wrap="square" tIns="403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02</a:t>
              </a:r>
              <a:endParaRPr/>
            </a:p>
          </p:txBody>
        </p:sp>
      </p:grpSp>
      <p:sp>
        <p:nvSpPr>
          <p:cNvPr id="202" name="Google Shape;202;p4"/>
          <p:cNvSpPr txBox="1"/>
          <p:nvPr/>
        </p:nvSpPr>
        <p:spPr>
          <a:xfrm>
            <a:off x="3492950" y="3116269"/>
            <a:ext cx="289815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Высокодоходный,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но рискованный инструмент, требующий тщательного анализа</a:t>
            </a:r>
            <a:endParaRPr/>
          </a:p>
        </p:txBody>
      </p:sp>
      <p:sp>
        <p:nvSpPr>
          <p:cNvPr id="203" name="Google Shape;203;p4"/>
          <p:cNvSpPr/>
          <p:nvPr/>
        </p:nvSpPr>
        <p:spPr>
          <a:xfrm>
            <a:off x="6586439" y="2153918"/>
            <a:ext cx="2461003" cy="434554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"/>
          <p:cNvSpPr txBox="1"/>
          <p:nvPr/>
        </p:nvSpPr>
        <p:spPr>
          <a:xfrm>
            <a:off x="6586434" y="2528818"/>
            <a:ext cx="2461002" cy="590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B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Жилая недвижимость</a:t>
            </a:r>
            <a:endParaRPr/>
          </a:p>
        </p:txBody>
      </p:sp>
      <p:grpSp>
        <p:nvGrpSpPr>
          <p:cNvPr id="205" name="Google Shape;205;p4"/>
          <p:cNvGrpSpPr/>
          <p:nvPr/>
        </p:nvGrpSpPr>
        <p:grpSpPr>
          <a:xfrm>
            <a:off x="7491805" y="1854306"/>
            <a:ext cx="627120" cy="612720"/>
            <a:chOff x="914400" y="2011320"/>
            <a:chExt cx="627120" cy="612720"/>
          </a:xfrm>
        </p:grpSpPr>
        <p:sp>
          <p:nvSpPr>
            <p:cNvPr id="206" name="Google Shape;206;p4"/>
            <p:cNvSpPr/>
            <p:nvPr/>
          </p:nvSpPr>
          <p:spPr>
            <a:xfrm>
              <a:off x="914400" y="2011320"/>
              <a:ext cx="558720" cy="558720"/>
            </a:xfrm>
            <a:prstGeom prst="rect">
              <a:avLst/>
            </a:prstGeom>
            <a:noFill/>
            <a:ln cap="flat" cmpd="sng" w="12600">
              <a:solidFill>
                <a:srgbClr val="AEAEA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6800" lIns="90000" spcFirstLastPara="1" rIns="90000" wrap="square" tIns="468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984240" y="2065320"/>
              <a:ext cx="557280" cy="558720"/>
            </a:xfrm>
            <a:prstGeom prst="rect">
              <a:avLst/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  <p:txBody>
            <a:bodyPr anchorCtr="0" anchor="ctr" bIns="40300" lIns="90000" spcFirstLastPara="1" rIns="90000" wrap="square" tIns="403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03</a:t>
              </a:r>
              <a:endParaRPr/>
            </a:p>
          </p:txBody>
        </p:sp>
      </p:grpSp>
      <p:sp>
        <p:nvSpPr>
          <p:cNvPr id="208" name="Google Shape;208;p4"/>
          <p:cNvSpPr txBox="1"/>
          <p:nvPr/>
        </p:nvSpPr>
        <p:spPr>
          <a:xfrm>
            <a:off x="6586435" y="3116269"/>
            <a:ext cx="249317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Доходность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от аренды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составляет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3-4% годовых</a:t>
            </a:r>
            <a:endParaRPr/>
          </a:p>
        </p:txBody>
      </p:sp>
      <p:sp>
        <p:nvSpPr>
          <p:cNvPr id="209" name="Google Shape;209;p4"/>
          <p:cNvSpPr/>
          <p:nvPr/>
        </p:nvSpPr>
        <p:spPr>
          <a:xfrm>
            <a:off x="9226635" y="2153918"/>
            <a:ext cx="2461003" cy="434554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"/>
          <p:cNvSpPr txBox="1"/>
          <p:nvPr/>
        </p:nvSpPr>
        <p:spPr>
          <a:xfrm>
            <a:off x="9258803" y="2528818"/>
            <a:ext cx="2428827" cy="590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B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Коммерческая недвижимость</a:t>
            </a:r>
            <a:endParaRPr/>
          </a:p>
        </p:txBody>
      </p:sp>
      <p:grpSp>
        <p:nvGrpSpPr>
          <p:cNvPr id="211" name="Google Shape;211;p4"/>
          <p:cNvGrpSpPr/>
          <p:nvPr/>
        </p:nvGrpSpPr>
        <p:grpSpPr>
          <a:xfrm>
            <a:off x="10132001" y="1854306"/>
            <a:ext cx="627120" cy="612720"/>
            <a:chOff x="914400" y="2011320"/>
            <a:chExt cx="627120" cy="612720"/>
          </a:xfrm>
        </p:grpSpPr>
        <p:sp>
          <p:nvSpPr>
            <p:cNvPr id="212" name="Google Shape;212;p4"/>
            <p:cNvSpPr/>
            <p:nvPr/>
          </p:nvSpPr>
          <p:spPr>
            <a:xfrm>
              <a:off x="914400" y="2011320"/>
              <a:ext cx="558720" cy="558720"/>
            </a:xfrm>
            <a:prstGeom prst="rect">
              <a:avLst/>
            </a:prstGeom>
            <a:noFill/>
            <a:ln cap="flat" cmpd="sng" w="12600">
              <a:solidFill>
                <a:srgbClr val="AEAEA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6800" lIns="90000" spcFirstLastPara="1" rIns="90000" wrap="square" tIns="468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984240" y="2065320"/>
              <a:ext cx="557280" cy="558720"/>
            </a:xfrm>
            <a:prstGeom prst="rect">
              <a:avLst/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  <p:txBody>
            <a:bodyPr anchorCtr="0" anchor="ctr" bIns="40300" lIns="90000" spcFirstLastPara="1" rIns="90000" wrap="square" tIns="403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04</a:t>
              </a:r>
              <a:endParaRPr/>
            </a:p>
          </p:txBody>
        </p:sp>
      </p:grpSp>
      <p:sp>
        <p:nvSpPr>
          <p:cNvPr id="214" name="Google Shape;214;p4"/>
          <p:cNvSpPr txBox="1"/>
          <p:nvPr/>
        </p:nvSpPr>
        <p:spPr>
          <a:xfrm>
            <a:off x="9226627" y="3116269"/>
            <a:ext cx="2461011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Высокий порог входа в Москве (от 20 млн рублей)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Доходность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5-12% годовых</a:t>
            </a:r>
            <a:endParaRPr sz="16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6253E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Требует активного управления</a:t>
            </a:r>
            <a:endParaRPr/>
          </a:p>
        </p:txBody>
      </p:sp>
      <p:sp>
        <p:nvSpPr>
          <p:cNvPr id="215" name="Google Shape;215;p4"/>
          <p:cNvSpPr/>
          <p:nvPr/>
        </p:nvSpPr>
        <p:spPr>
          <a:xfrm>
            <a:off x="527514" y="6413789"/>
            <a:ext cx="2787634" cy="97247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4"/>
          <p:cNvSpPr/>
          <p:nvPr/>
        </p:nvSpPr>
        <p:spPr>
          <a:xfrm>
            <a:off x="3494339" y="6414151"/>
            <a:ext cx="2912903" cy="97247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4"/>
          <p:cNvSpPr/>
          <p:nvPr/>
        </p:nvSpPr>
        <p:spPr>
          <a:xfrm>
            <a:off x="6586434" y="6414151"/>
            <a:ext cx="2461004" cy="97247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4"/>
          <p:cNvSpPr/>
          <p:nvPr/>
        </p:nvSpPr>
        <p:spPr>
          <a:xfrm>
            <a:off x="9226627" y="6414151"/>
            <a:ext cx="2461004" cy="97247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4"/>
          <p:cNvSpPr txBox="1"/>
          <p:nvPr/>
        </p:nvSpPr>
        <p:spPr>
          <a:xfrm>
            <a:off x="403076" y="1252067"/>
            <a:ext cx="11272987" cy="45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Виды</a:t>
            </a:r>
            <a:r>
              <a:rPr lang="ru-RU" sz="2600">
                <a:solidFill>
                  <a:srgbClr val="00B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инвестиций в 2026 году </a:t>
            </a:r>
            <a:endParaRPr/>
          </a:p>
        </p:txBody>
      </p:sp>
      <p:pic>
        <p:nvPicPr>
          <p:cNvPr id="220" name="Google Shape;22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Google Shape;106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40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63" name="Google Shape;106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4" name="Google Shape;1064;p40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1065" name="Google Shape;1065;p40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66" name="Google Shape;1066;p40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067" name="Google Shape;1067;p40"/>
          <p:cNvSpPr txBox="1"/>
          <p:nvPr/>
        </p:nvSpPr>
        <p:spPr>
          <a:xfrm>
            <a:off x="434734" y="1565849"/>
            <a:ext cx="442610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Способы увеличения стоимости помещения</a:t>
            </a:r>
            <a:endParaRPr/>
          </a:p>
        </p:txBody>
      </p:sp>
      <p:pic>
        <p:nvPicPr>
          <p:cNvPr id="1068" name="Google Shape;1068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1484" y="3209152"/>
            <a:ext cx="1604468" cy="160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3710" y="3844086"/>
            <a:ext cx="2609102" cy="26091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0" name="Google Shape;1070;p40"/>
          <p:cNvGrpSpPr/>
          <p:nvPr/>
        </p:nvGrpSpPr>
        <p:grpSpPr>
          <a:xfrm>
            <a:off x="5016501" y="1046668"/>
            <a:ext cx="6519950" cy="923330"/>
            <a:chOff x="5087709" y="1143402"/>
            <a:chExt cx="6519950" cy="923330"/>
          </a:xfrm>
        </p:grpSpPr>
        <p:sp>
          <p:nvSpPr>
            <p:cNvPr id="1071" name="Google Shape;1071;p40"/>
            <p:cNvSpPr txBox="1"/>
            <p:nvPr/>
          </p:nvSpPr>
          <p:spPr>
            <a:xfrm>
              <a:off x="5855060" y="1143402"/>
              <a:ext cx="5752599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Реконцепция</a:t>
              </a: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— возможность раскадастрирования</a:t>
              </a:r>
              <a:b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 деления на несколько помещений с отдельными входами</a:t>
              </a:r>
              <a:endParaRPr/>
            </a:p>
          </p:txBody>
        </p:sp>
        <p:grpSp>
          <p:nvGrpSpPr>
            <p:cNvPr id="1072" name="Google Shape;1072;p40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073" name="Google Shape;1073;p40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1074;p40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075" name="Google Shape;1075;p40"/>
          <p:cNvGrpSpPr/>
          <p:nvPr/>
        </p:nvGrpSpPr>
        <p:grpSpPr>
          <a:xfrm>
            <a:off x="5016501" y="1948898"/>
            <a:ext cx="6519950" cy="1477328"/>
            <a:chOff x="5087709" y="1143402"/>
            <a:chExt cx="6519950" cy="1477328"/>
          </a:xfrm>
        </p:grpSpPr>
        <p:sp>
          <p:nvSpPr>
            <p:cNvPr id="1076" name="Google Shape;1076;p40"/>
            <p:cNvSpPr txBox="1"/>
            <p:nvPr/>
          </p:nvSpPr>
          <p:spPr>
            <a:xfrm>
              <a:off x="5855060" y="1143402"/>
              <a:ext cx="5752599" cy="1477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Изменение профиля помещения в рамках ВРИ с заменой арендатора</a:t>
              </a:r>
              <a:b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indent="-342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Офисное или банковское  в коворкинг</a:t>
              </a:r>
              <a:endParaRPr/>
            </a:p>
            <a:p>
              <a:pPr indent="-342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Замена не сетевого арендатора на сетевого</a:t>
              </a:r>
              <a:endParaRPr/>
            </a:p>
          </p:txBody>
        </p:sp>
        <p:grpSp>
          <p:nvGrpSpPr>
            <p:cNvPr id="1077" name="Google Shape;1077;p40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078" name="Google Shape;1078;p40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40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080" name="Google Shape;1080;p40"/>
          <p:cNvGrpSpPr/>
          <p:nvPr/>
        </p:nvGrpSpPr>
        <p:grpSpPr>
          <a:xfrm>
            <a:off x="5016501" y="3554841"/>
            <a:ext cx="6519950" cy="656525"/>
            <a:chOff x="5087709" y="1190985"/>
            <a:chExt cx="6519950" cy="656525"/>
          </a:xfrm>
        </p:grpSpPr>
        <p:sp>
          <p:nvSpPr>
            <p:cNvPr id="1081" name="Google Shape;1081;p40"/>
            <p:cNvSpPr txBox="1"/>
            <p:nvPr/>
          </p:nvSpPr>
          <p:spPr>
            <a:xfrm>
              <a:off x="5855060" y="1201179"/>
              <a:ext cx="575259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Изменение ВРИ </a:t>
              </a: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(в Москве практически невозможно)</a:t>
              </a:r>
              <a:endParaRPr/>
            </a:p>
          </p:txBody>
        </p:sp>
        <p:grpSp>
          <p:nvGrpSpPr>
            <p:cNvPr id="1082" name="Google Shape;1082;p40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083" name="Google Shape;1083;p40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4" name="Google Shape;1084;p40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03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085" name="Google Shape;1085;p40"/>
          <p:cNvGrpSpPr/>
          <p:nvPr/>
        </p:nvGrpSpPr>
        <p:grpSpPr>
          <a:xfrm>
            <a:off x="5016501" y="4364428"/>
            <a:ext cx="6519950" cy="612720"/>
            <a:chOff x="5087709" y="1190985"/>
            <a:chExt cx="6519950" cy="612720"/>
          </a:xfrm>
        </p:grpSpPr>
        <p:sp>
          <p:nvSpPr>
            <p:cNvPr id="1086" name="Google Shape;1086;p40"/>
            <p:cNvSpPr txBox="1"/>
            <p:nvPr/>
          </p:nvSpPr>
          <p:spPr>
            <a:xfrm>
              <a:off x="5855060" y="1340773"/>
              <a:ext cx="57525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Увеличение мощности КВт</a:t>
              </a:r>
              <a:endParaRPr/>
            </a:p>
          </p:txBody>
        </p:sp>
        <p:grpSp>
          <p:nvGrpSpPr>
            <p:cNvPr id="1087" name="Google Shape;1087;p40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088" name="Google Shape;1088;p40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9" name="Google Shape;1089;p40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04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090" name="Google Shape;1090;p40"/>
          <p:cNvGrpSpPr/>
          <p:nvPr/>
        </p:nvGrpSpPr>
        <p:grpSpPr>
          <a:xfrm>
            <a:off x="5016501" y="5100255"/>
            <a:ext cx="6519950" cy="612720"/>
            <a:chOff x="5087709" y="1190985"/>
            <a:chExt cx="6519950" cy="612720"/>
          </a:xfrm>
        </p:grpSpPr>
        <p:sp>
          <p:nvSpPr>
            <p:cNvPr id="1091" name="Google Shape;1091;p40"/>
            <p:cNvSpPr txBox="1"/>
            <p:nvPr/>
          </p:nvSpPr>
          <p:spPr>
            <a:xfrm>
              <a:off x="5855060" y="1340225"/>
              <a:ext cx="57525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Установка вытяжки и замена витрин</a:t>
              </a:r>
              <a:endParaRPr/>
            </a:p>
          </p:txBody>
        </p:sp>
        <p:grpSp>
          <p:nvGrpSpPr>
            <p:cNvPr id="1092" name="Google Shape;1092;p40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093" name="Google Shape;1093;p40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4" name="Google Shape;1094;p40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05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095" name="Google Shape;1095;p40"/>
          <p:cNvGrpSpPr/>
          <p:nvPr/>
        </p:nvGrpSpPr>
        <p:grpSpPr>
          <a:xfrm>
            <a:off x="5016500" y="5885798"/>
            <a:ext cx="6738527" cy="612720"/>
            <a:chOff x="5087709" y="1190985"/>
            <a:chExt cx="6519950" cy="612720"/>
          </a:xfrm>
        </p:grpSpPr>
        <p:sp>
          <p:nvSpPr>
            <p:cNvPr id="1096" name="Google Shape;1096;p40"/>
            <p:cNvSpPr txBox="1"/>
            <p:nvPr/>
          </p:nvSpPr>
          <p:spPr>
            <a:xfrm>
              <a:off x="5855060" y="1339679"/>
              <a:ext cx="57525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Организация в подвале self-storage (Мегасклад)</a:t>
              </a:r>
              <a:endParaRPr/>
            </a:p>
          </p:txBody>
        </p:sp>
        <p:grpSp>
          <p:nvGrpSpPr>
            <p:cNvPr id="1097" name="Google Shape;1097;p40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098" name="Google Shape;1098;p40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9" name="Google Shape;1099;p40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06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Google Shape;110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41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07" name="Google Shape;1107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8" name="Google Shape;1108;p41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1109" name="Google Shape;1109;p41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10" name="Google Shape;1110;p41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111" name="Google Shape;1111;p41"/>
          <p:cNvSpPr txBox="1"/>
          <p:nvPr/>
        </p:nvSpPr>
        <p:spPr>
          <a:xfrm>
            <a:off x="434734" y="1565849"/>
            <a:ext cx="442610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Ошибки подводные камни при подборе помещений и неликвиды</a:t>
            </a:r>
            <a:endParaRPr/>
          </a:p>
        </p:txBody>
      </p:sp>
      <p:pic>
        <p:nvPicPr>
          <p:cNvPr id="1112" name="Google Shape;111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9884" y="3585436"/>
            <a:ext cx="2675424" cy="2675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3" name="Google Shape;1113;p41"/>
          <p:cNvGrpSpPr/>
          <p:nvPr/>
        </p:nvGrpSpPr>
        <p:grpSpPr>
          <a:xfrm>
            <a:off x="5018129" y="1109197"/>
            <a:ext cx="6519950" cy="656525"/>
            <a:chOff x="5087709" y="1190985"/>
            <a:chExt cx="6519950" cy="656525"/>
          </a:xfrm>
        </p:grpSpPr>
        <p:sp>
          <p:nvSpPr>
            <p:cNvPr id="1114" name="Google Shape;1114;p41"/>
            <p:cNvSpPr txBox="1"/>
            <p:nvPr/>
          </p:nvSpPr>
          <p:spPr>
            <a:xfrm>
              <a:off x="5855060" y="1201179"/>
              <a:ext cx="575259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Наличие предварительного договора аренды с арендатором - </a:t>
              </a:r>
              <a:r>
                <a:rPr lang="ru-RU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не равно договор аренды</a:t>
              </a:r>
              <a:endParaRPr/>
            </a:p>
          </p:txBody>
        </p:sp>
        <p:grpSp>
          <p:nvGrpSpPr>
            <p:cNvPr id="1115" name="Google Shape;1115;p41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116" name="Google Shape;1116;p41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41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118" name="Google Shape;1118;p41"/>
          <p:cNvGrpSpPr/>
          <p:nvPr/>
        </p:nvGrpSpPr>
        <p:grpSpPr>
          <a:xfrm>
            <a:off x="5018129" y="3481439"/>
            <a:ext cx="6545674" cy="923330"/>
            <a:chOff x="5087709" y="1062680"/>
            <a:chExt cx="6545674" cy="923330"/>
          </a:xfrm>
        </p:grpSpPr>
        <p:sp>
          <p:nvSpPr>
            <p:cNvPr id="1119" name="Google Shape;1119;p41"/>
            <p:cNvSpPr txBox="1"/>
            <p:nvPr/>
          </p:nvSpPr>
          <p:spPr>
            <a:xfrm>
              <a:off x="5880784" y="1062680"/>
              <a:ext cx="5752599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16253E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Легко изменим профиль помещения в рамках ВРИ или поменяем ВРИ земли </a:t>
              </a:r>
              <a:r>
                <a:rPr lang="ru-RU" sz="18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– в Москве практически невозможно</a:t>
              </a: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120" name="Google Shape;1120;p41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121" name="Google Shape;1121;p41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41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03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123" name="Google Shape;1123;p41"/>
          <p:cNvGrpSpPr/>
          <p:nvPr/>
        </p:nvGrpSpPr>
        <p:grpSpPr>
          <a:xfrm>
            <a:off x="5018129" y="2023416"/>
            <a:ext cx="6519953" cy="1200329"/>
            <a:chOff x="5087709" y="922180"/>
            <a:chExt cx="6519953" cy="1200329"/>
          </a:xfrm>
        </p:grpSpPr>
        <p:sp>
          <p:nvSpPr>
            <p:cNvPr id="1124" name="Google Shape;1124;p41"/>
            <p:cNvSpPr txBox="1"/>
            <p:nvPr/>
          </p:nvSpPr>
          <p:spPr>
            <a:xfrm>
              <a:off x="5855063" y="922180"/>
              <a:ext cx="575259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Купим помещение с арендатором и быстро его поменяем - </a:t>
              </a:r>
              <a:r>
                <a:rPr lang="ru-RU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согласно ГК РФ все права и обязанности по договорам аренды переходят на нового собственника!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  <p:grpSp>
          <p:nvGrpSpPr>
            <p:cNvPr id="1125" name="Google Shape;1125;p41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126" name="Google Shape;1126;p41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41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128" name="Google Shape;1128;p41"/>
          <p:cNvGrpSpPr/>
          <p:nvPr/>
        </p:nvGrpSpPr>
        <p:grpSpPr>
          <a:xfrm>
            <a:off x="5018129" y="4662463"/>
            <a:ext cx="6529891" cy="923330"/>
            <a:chOff x="5087709" y="1044133"/>
            <a:chExt cx="6529891" cy="923330"/>
          </a:xfrm>
        </p:grpSpPr>
        <p:sp>
          <p:nvSpPr>
            <p:cNvPr id="1129" name="Google Shape;1129;p41"/>
            <p:cNvSpPr txBox="1"/>
            <p:nvPr/>
          </p:nvSpPr>
          <p:spPr>
            <a:xfrm>
              <a:off x="5865001" y="1044133"/>
              <a:ext cx="5752599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Отсутствие юридической проверки чистоты сделки и контрагентов – </a:t>
              </a:r>
              <a:r>
                <a:rPr lang="ru-RU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оспаривание приватизации, банкротство</a:t>
              </a:r>
              <a:endParaRPr/>
            </a:p>
          </p:txBody>
        </p:sp>
        <p:grpSp>
          <p:nvGrpSpPr>
            <p:cNvPr id="1130" name="Google Shape;1130;p41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131" name="Google Shape;1131;p41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1132;p41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04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133" name="Google Shape;1133;p41"/>
          <p:cNvGrpSpPr/>
          <p:nvPr/>
        </p:nvGrpSpPr>
        <p:grpSpPr>
          <a:xfrm>
            <a:off x="5018129" y="5843485"/>
            <a:ext cx="6496213" cy="656526"/>
            <a:chOff x="5087709" y="1147179"/>
            <a:chExt cx="6496213" cy="656526"/>
          </a:xfrm>
        </p:grpSpPr>
        <p:sp>
          <p:nvSpPr>
            <p:cNvPr id="1134" name="Google Shape;1134;p41"/>
            <p:cNvSpPr txBox="1"/>
            <p:nvPr/>
          </p:nvSpPr>
          <p:spPr>
            <a:xfrm>
              <a:off x="5831323" y="1147179"/>
              <a:ext cx="575259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Инвестиционные проекты с долевым участием – </a:t>
              </a:r>
              <a:r>
                <a:rPr lang="ru-RU" sz="18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лебедь, рак и щука</a:t>
              </a: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!</a:t>
              </a:r>
              <a:endParaRPr/>
            </a:p>
          </p:txBody>
        </p:sp>
        <p:grpSp>
          <p:nvGrpSpPr>
            <p:cNvPr id="1135" name="Google Shape;1135;p41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136" name="Google Shape;1136;p41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7" name="Google Shape;1137;p41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05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Google Shape;114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1144" name="Google Shape;1144;p42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45" name="Google Shape;114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6" name="Google Shape;1146;p42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1147" name="Google Shape;1147;p42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8" name="Google Shape;1148;p42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149" name="Google Shape;1149;p42"/>
          <p:cNvSpPr txBox="1"/>
          <p:nvPr/>
        </p:nvSpPr>
        <p:spPr>
          <a:xfrm>
            <a:off x="434734" y="1565849"/>
            <a:ext cx="4426109" cy="1338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Ошибки при подборе помещений</a:t>
            </a: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неликвиды</a:t>
            </a:r>
            <a:endParaRPr/>
          </a:p>
        </p:txBody>
      </p:sp>
      <p:pic>
        <p:nvPicPr>
          <p:cNvPr id="1150" name="Google Shape;1150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9884" y="3585436"/>
            <a:ext cx="2675424" cy="2675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1" name="Google Shape;1151;p42"/>
          <p:cNvGrpSpPr/>
          <p:nvPr/>
        </p:nvGrpSpPr>
        <p:grpSpPr>
          <a:xfrm>
            <a:off x="5018129" y="1109197"/>
            <a:ext cx="6519950" cy="1210523"/>
            <a:chOff x="5087709" y="1190985"/>
            <a:chExt cx="6519950" cy="1210523"/>
          </a:xfrm>
        </p:grpSpPr>
        <p:sp>
          <p:nvSpPr>
            <p:cNvPr id="1152" name="Google Shape;1152;p42"/>
            <p:cNvSpPr txBox="1"/>
            <p:nvPr/>
          </p:nvSpPr>
          <p:spPr>
            <a:xfrm>
              <a:off x="5855060" y="1201179"/>
              <a:ext cx="575259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Отсутствие технической экспертизы. Провели только визуальный осмотр и оценку работ – </a:t>
              </a:r>
              <a:r>
                <a:rPr lang="ru-RU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в результате не установили аварийность объекта и расходы возрастают в разы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/>
            </a:p>
          </p:txBody>
        </p:sp>
        <p:grpSp>
          <p:nvGrpSpPr>
            <p:cNvPr id="1153" name="Google Shape;1153;p42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154" name="Google Shape;1154;p42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5" name="Google Shape;1155;p42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06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156" name="Google Shape;1156;p42"/>
          <p:cNvGrpSpPr/>
          <p:nvPr/>
        </p:nvGrpSpPr>
        <p:grpSpPr>
          <a:xfrm>
            <a:off x="5018129" y="3981437"/>
            <a:ext cx="6545674" cy="656525"/>
            <a:chOff x="5087709" y="1190985"/>
            <a:chExt cx="6545674" cy="656525"/>
          </a:xfrm>
        </p:grpSpPr>
        <p:sp>
          <p:nvSpPr>
            <p:cNvPr id="1157" name="Google Shape;1157;p42"/>
            <p:cNvSpPr txBox="1"/>
            <p:nvPr/>
          </p:nvSpPr>
          <p:spPr>
            <a:xfrm>
              <a:off x="5880784" y="1201179"/>
              <a:ext cx="575259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Легко раскадастрируем объект в МКД – </a:t>
              </a:r>
              <a:r>
                <a:rPr lang="ru-RU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Росреестр требует акт от МЖИ</a:t>
              </a:r>
              <a:endParaRPr/>
            </a:p>
          </p:txBody>
        </p:sp>
        <p:grpSp>
          <p:nvGrpSpPr>
            <p:cNvPr id="1158" name="Google Shape;1158;p42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159" name="Google Shape;1159;p42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0" name="Google Shape;1160;p42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08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161" name="Google Shape;1161;p42"/>
          <p:cNvGrpSpPr/>
          <p:nvPr/>
        </p:nvGrpSpPr>
        <p:grpSpPr>
          <a:xfrm>
            <a:off x="5018129" y="2822316"/>
            <a:ext cx="6519953" cy="656525"/>
            <a:chOff x="5087709" y="1190985"/>
            <a:chExt cx="6519953" cy="656525"/>
          </a:xfrm>
        </p:grpSpPr>
        <p:sp>
          <p:nvSpPr>
            <p:cNvPr id="1162" name="Google Shape;1162;p42"/>
            <p:cNvSpPr txBox="1"/>
            <p:nvPr/>
          </p:nvSpPr>
          <p:spPr>
            <a:xfrm>
              <a:off x="5855063" y="1201179"/>
              <a:ext cx="575259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Легко согласуем отдельный вход, зоны погрузки , вытяжки в МКД – </a:t>
              </a:r>
              <a:r>
                <a:rPr lang="ru-RU" sz="18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нужно 100 % согласие жильцов!</a:t>
              </a:r>
              <a:endParaRPr/>
            </a:p>
          </p:txBody>
        </p:sp>
        <p:grpSp>
          <p:nvGrpSpPr>
            <p:cNvPr id="1163" name="Google Shape;1163;p42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164" name="Google Shape;1164;p42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5" name="Google Shape;1165;p42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07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166" name="Google Shape;1166;p42"/>
          <p:cNvGrpSpPr/>
          <p:nvPr/>
        </p:nvGrpSpPr>
        <p:grpSpPr>
          <a:xfrm>
            <a:off x="5018129" y="5140557"/>
            <a:ext cx="6529891" cy="923330"/>
            <a:chOff x="5087709" y="1044133"/>
            <a:chExt cx="6529891" cy="923330"/>
          </a:xfrm>
        </p:grpSpPr>
        <p:sp>
          <p:nvSpPr>
            <p:cNvPr id="1167" name="Google Shape;1167;p42"/>
            <p:cNvSpPr txBox="1"/>
            <p:nvPr/>
          </p:nvSpPr>
          <p:spPr>
            <a:xfrm>
              <a:off x="5865001" y="1044133"/>
              <a:ext cx="5752599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Мансарды “бонусом” без документов – </a:t>
              </a:r>
              <a:r>
                <a:rPr lang="ru-RU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нельзя поделить и продать частями пока не будет узаконен дополнительный этаж, а это уже реконструкция!</a:t>
              </a:r>
              <a:endParaRPr/>
            </a:p>
          </p:txBody>
        </p:sp>
        <p:grpSp>
          <p:nvGrpSpPr>
            <p:cNvPr id="1168" name="Google Shape;1168;p42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169" name="Google Shape;1169;p42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0" name="Google Shape;1170;p42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09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6" name="Google Shape;117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43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78" name="Google Shape;117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9" name="Google Shape;1179;p43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1180" name="Google Shape;1180;p43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1" name="Google Shape;1181;p43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182" name="Google Shape;1182;p43"/>
          <p:cNvSpPr txBox="1"/>
          <p:nvPr/>
        </p:nvSpPr>
        <p:spPr>
          <a:xfrm>
            <a:off x="434734" y="1565849"/>
            <a:ext cx="4426109" cy="1338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Ошибки при подборе помещений</a:t>
            </a: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неликвиды</a:t>
            </a:r>
            <a:endParaRPr/>
          </a:p>
        </p:txBody>
      </p:sp>
      <p:pic>
        <p:nvPicPr>
          <p:cNvPr id="1183" name="Google Shape;1183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9884" y="3585436"/>
            <a:ext cx="2675424" cy="2675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4" name="Google Shape;1184;p43"/>
          <p:cNvGrpSpPr/>
          <p:nvPr/>
        </p:nvGrpSpPr>
        <p:grpSpPr>
          <a:xfrm>
            <a:off x="5018129" y="1109197"/>
            <a:ext cx="6519950" cy="933524"/>
            <a:chOff x="5087709" y="1190985"/>
            <a:chExt cx="6519950" cy="933524"/>
          </a:xfrm>
        </p:grpSpPr>
        <p:sp>
          <p:nvSpPr>
            <p:cNvPr id="1185" name="Google Shape;1185;p43"/>
            <p:cNvSpPr txBox="1"/>
            <p:nvPr/>
          </p:nvSpPr>
          <p:spPr>
            <a:xfrm>
              <a:off x="5855060" y="1201179"/>
              <a:ext cx="5752599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 учитываем расходы на управляющие компании в офисных зданиях - </a:t>
              </a:r>
              <a:r>
                <a:rPr lang="ru-RU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могут съедать всю инвестиционную привлекательность</a:t>
              </a:r>
              <a:endParaRPr/>
            </a:p>
          </p:txBody>
        </p:sp>
        <p:grpSp>
          <p:nvGrpSpPr>
            <p:cNvPr id="1186" name="Google Shape;1186;p43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187" name="Google Shape;1187;p43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43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10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189" name="Google Shape;1189;p43"/>
          <p:cNvGrpSpPr/>
          <p:nvPr/>
        </p:nvGrpSpPr>
        <p:grpSpPr>
          <a:xfrm>
            <a:off x="5018129" y="3981437"/>
            <a:ext cx="6545674" cy="656525"/>
            <a:chOff x="5087709" y="1190985"/>
            <a:chExt cx="6545674" cy="656525"/>
          </a:xfrm>
        </p:grpSpPr>
        <p:sp>
          <p:nvSpPr>
            <p:cNvPr id="1190" name="Google Shape;1190;p43"/>
            <p:cNvSpPr txBox="1"/>
            <p:nvPr/>
          </p:nvSpPr>
          <p:spPr>
            <a:xfrm>
              <a:off x="5880784" y="1201179"/>
              <a:ext cx="575259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Участок рядом с рекой, природоохранной зоной или проложены коммуникации – </a:t>
              </a:r>
              <a:r>
                <a:rPr lang="ru-RU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возникают ограничения</a:t>
              </a:r>
              <a:endParaRPr/>
            </a:p>
          </p:txBody>
        </p:sp>
        <p:grpSp>
          <p:nvGrpSpPr>
            <p:cNvPr id="1191" name="Google Shape;1191;p43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192" name="Google Shape;1192;p43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43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12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194" name="Google Shape;1194;p43"/>
          <p:cNvGrpSpPr/>
          <p:nvPr/>
        </p:nvGrpSpPr>
        <p:grpSpPr>
          <a:xfrm>
            <a:off x="5018129" y="2822316"/>
            <a:ext cx="6519953" cy="656525"/>
            <a:chOff x="5087709" y="1190985"/>
            <a:chExt cx="6519953" cy="656525"/>
          </a:xfrm>
        </p:grpSpPr>
        <p:sp>
          <p:nvSpPr>
            <p:cNvPr id="1195" name="Google Shape;1195;p43"/>
            <p:cNvSpPr txBox="1"/>
            <p:nvPr/>
          </p:nvSpPr>
          <p:spPr>
            <a:xfrm>
              <a:off x="5855063" y="1201179"/>
              <a:ext cx="575259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Высота потолков должна быть не менее 2.7 метра – </a:t>
              </a:r>
              <a:r>
                <a:rPr lang="ru-RU" sz="18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нужна для многих лицензионных бизнесов!</a:t>
              </a:r>
              <a:endParaRPr/>
            </a:p>
          </p:txBody>
        </p:sp>
        <p:grpSp>
          <p:nvGrpSpPr>
            <p:cNvPr id="1196" name="Google Shape;1196;p43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197" name="Google Shape;1197;p43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1198;p43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11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199" name="Google Shape;1199;p43"/>
          <p:cNvGrpSpPr/>
          <p:nvPr/>
        </p:nvGrpSpPr>
        <p:grpSpPr>
          <a:xfrm>
            <a:off x="5018129" y="5243603"/>
            <a:ext cx="6529891" cy="656526"/>
            <a:chOff x="5087709" y="1147179"/>
            <a:chExt cx="6529891" cy="656526"/>
          </a:xfrm>
        </p:grpSpPr>
        <p:sp>
          <p:nvSpPr>
            <p:cNvPr id="1200" name="Google Shape;1200;p43"/>
            <p:cNvSpPr txBox="1"/>
            <p:nvPr/>
          </p:nvSpPr>
          <p:spPr>
            <a:xfrm>
              <a:off x="5865001" y="1147179"/>
              <a:ext cx="575259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Не смотрим попадание в планы развития района (КРТ) или Редевелопмент промзон</a:t>
              </a:r>
              <a:endParaRPr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201" name="Google Shape;1201;p43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202" name="Google Shape;1202;p43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3" name="Google Shape;1203;p43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13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Google Shape;120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44"/>
          <p:cNvSpPr txBox="1"/>
          <p:nvPr/>
        </p:nvSpPr>
        <p:spPr>
          <a:xfrm>
            <a:off x="403076" y="1105813"/>
            <a:ext cx="11272987" cy="45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КРТ</a:t>
            </a:r>
            <a:endParaRPr/>
          </a:p>
        </p:txBody>
      </p:sp>
      <p:pic>
        <p:nvPicPr>
          <p:cNvPr id="1210" name="Google Shape;1210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663" y="1558245"/>
            <a:ext cx="4792886" cy="4891370"/>
          </a:xfrm>
          <a:prstGeom prst="rect">
            <a:avLst/>
          </a:prstGeom>
          <a:noFill/>
          <a:ln cap="flat" cmpd="sng" w="635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211" name="Google Shape;1211;p44"/>
          <p:cNvGrpSpPr/>
          <p:nvPr/>
        </p:nvGrpSpPr>
        <p:grpSpPr>
          <a:xfrm>
            <a:off x="6039567" y="1558245"/>
            <a:ext cx="5176300" cy="1175254"/>
            <a:chOff x="7166831" y="381437"/>
            <a:chExt cx="4573283" cy="1024759"/>
          </a:xfrm>
        </p:grpSpPr>
        <p:sp>
          <p:nvSpPr>
            <p:cNvPr id="1212" name="Google Shape;1212;p44"/>
            <p:cNvSpPr/>
            <p:nvPr/>
          </p:nvSpPr>
          <p:spPr>
            <a:xfrm>
              <a:off x="7166832" y="381437"/>
              <a:ext cx="4573282" cy="1024759"/>
            </a:xfrm>
            <a:prstGeom prst="rect">
              <a:avLst/>
            </a:prstGeom>
            <a:solidFill>
              <a:srgbClr val="F2F2F2"/>
            </a:solidFill>
            <a:ln cap="flat" cmpd="sng" w="19050">
              <a:solidFill>
                <a:srgbClr val="26C35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6253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13" name="Google Shape;1213;p44"/>
            <p:cNvGrpSpPr/>
            <p:nvPr/>
          </p:nvGrpSpPr>
          <p:grpSpPr>
            <a:xfrm>
              <a:off x="7166831" y="716418"/>
              <a:ext cx="498821" cy="354797"/>
              <a:chOff x="2509876" y="2738011"/>
              <a:chExt cx="460537" cy="327567"/>
            </a:xfrm>
          </p:grpSpPr>
          <p:sp>
            <p:nvSpPr>
              <p:cNvPr id="1214" name="Google Shape;1214;p44"/>
              <p:cNvSpPr/>
              <p:nvPr/>
            </p:nvSpPr>
            <p:spPr>
              <a:xfrm rot="5400000">
                <a:off x="2665437" y="2760602"/>
                <a:ext cx="327567" cy="282385"/>
              </a:xfrm>
              <a:prstGeom prst="triangle">
                <a:avLst>
                  <a:gd fmla="val 50000" name="adj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CCB16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44"/>
              <p:cNvSpPr/>
              <p:nvPr/>
            </p:nvSpPr>
            <p:spPr>
              <a:xfrm rot="5400000">
                <a:off x="2495623" y="2830755"/>
                <a:ext cx="206657" cy="178152"/>
              </a:xfrm>
              <a:prstGeom prst="triangle">
                <a:avLst>
                  <a:gd fmla="val 50000" name="adj"/>
                </a:avLst>
              </a:prstGeom>
              <a:solidFill>
                <a:srgbClr val="26C35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D1C2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6" name="Google Shape;1216;p44"/>
            <p:cNvSpPr txBox="1"/>
            <p:nvPr/>
          </p:nvSpPr>
          <p:spPr>
            <a:xfrm>
              <a:off x="7745198" y="551059"/>
              <a:ext cx="3915371" cy="7245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Проверьте нахождение объекта недвижимости в установленных границах комплексного развития территории - КРТ</a:t>
              </a:r>
              <a:endParaRPr/>
            </a:p>
          </p:txBody>
        </p:sp>
      </p:grpSp>
      <p:grpSp>
        <p:nvGrpSpPr>
          <p:cNvPr id="1217" name="Google Shape;1217;p44"/>
          <p:cNvGrpSpPr/>
          <p:nvPr/>
        </p:nvGrpSpPr>
        <p:grpSpPr>
          <a:xfrm>
            <a:off x="7023644" y="2850581"/>
            <a:ext cx="3208146" cy="3639119"/>
            <a:chOff x="7949850" y="2243658"/>
            <a:chExt cx="3208146" cy="3639119"/>
          </a:xfrm>
        </p:grpSpPr>
        <p:sp>
          <p:nvSpPr>
            <p:cNvPr id="1218" name="Google Shape;1218;p44"/>
            <p:cNvSpPr txBox="1"/>
            <p:nvPr/>
          </p:nvSpPr>
          <p:spPr>
            <a:xfrm>
              <a:off x="8016234" y="5451804"/>
              <a:ext cx="3141762" cy="339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rgbClr val="0D1C2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https://krt.mos.ru/</a:t>
              </a:r>
              <a:endParaRPr/>
            </a:p>
          </p:txBody>
        </p:sp>
        <p:grpSp>
          <p:nvGrpSpPr>
            <p:cNvPr id="1219" name="Google Shape;1219;p44"/>
            <p:cNvGrpSpPr/>
            <p:nvPr/>
          </p:nvGrpSpPr>
          <p:grpSpPr>
            <a:xfrm>
              <a:off x="7949850" y="2243658"/>
              <a:ext cx="3208146" cy="3639119"/>
              <a:chOff x="7949850" y="2243658"/>
              <a:chExt cx="3208146" cy="3639119"/>
            </a:xfrm>
          </p:grpSpPr>
          <p:pic>
            <p:nvPicPr>
              <p:cNvPr id="1220" name="Google Shape;1220;p4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7949850" y="2243658"/>
                <a:ext cx="3208146" cy="32081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21" name="Google Shape;1221;p44">
                <a:hlinkClick r:id="rId6"/>
              </p:cNvPr>
              <p:cNvSpPr/>
              <p:nvPr/>
            </p:nvSpPr>
            <p:spPr>
              <a:xfrm>
                <a:off x="8087841" y="5424829"/>
                <a:ext cx="2984019" cy="457948"/>
              </a:xfrm>
              <a:prstGeom prst="rect">
                <a:avLst/>
              </a:prstGeom>
              <a:noFill/>
              <a:ln cap="flat" cmpd="sng" w="19050">
                <a:solidFill>
                  <a:srgbClr val="26C35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" name="Google Shape;122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1227" name="Google Shape;1227;p45"/>
          <p:cNvSpPr txBox="1"/>
          <p:nvPr/>
        </p:nvSpPr>
        <p:spPr>
          <a:xfrm>
            <a:off x="403076" y="1105813"/>
            <a:ext cx="11272987" cy="45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Редевелопмент промзон Москвы</a:t>
            </a:r>
            <a:endParaRPr/>
          </a:p>
        </p:txBody>
      </p:sp>
      <p:sp>
        <p:nvSpPr>
          <p:cNvPr id="1228" name="Google Shape;1228;p45"/>
          <p:cNvSpPr/>
          <p:nvPr/>
        </p:nvSpPr>
        <p:spPr>
          <a:xfrm>
            <a:off x="7090028" y="1101869"/>
            <a:ext cx="4586036" cy="1870755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rgbClr val="26C3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62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29" name="Google Shape;1229;p45"/>
          <p:cNvGrpSpPr/>
          <p:nvPr/>
        </p:nvGrpSpPr>
        <p:grpSpPr>
          <a:xfrm>
            <a:off x="7090027" y="1833795"/>
            <a:ext cx="564594" cy="406902"/>
            <a:chOff x="2509876" y="2738011"/>
            <a:chExt cx="460537" cy="327567"/>
          </a:xfrm>
        </p:grpSpPr>
        <p:sp>
          <p:nvSpPr>
            <p:cNvPr id="1230" name="Google Shape;1230;p45"/>
            <p:cNvSpPr/>
            <p:nvPr/>
          </p:nvSpPr>
          <p:spPr>
            <a:xfrm rot="5400000">
              <a:off x="2665437" y="2760602"/>
              <a:ext cx="327567" cy="282385"/>
            </a:xfrm>
            <a:prstGeom prst="triangle">
              <a:avLst>
                <a:gd fmla="val 50000" name="adj"/>
              </a:avLst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CCB16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5"/>
            <p:cNvSpPr/>
            <p:nvPr/>
          </p:nvSpPr>
          <p:spPr>
            <a:xfrm rot="5400000">
              <a:off x="2495623" y="2830755"/>
              <a:ext cx="206657" cy="178152"/>
            </a:xfrm>
            <a:prstGeom prst="triangle">
              <a:avLst>
                <a:gd fmla="val 50000" name="adj"/>
              </a:avLst>
            </a:prstGeom>
            <a:solidFill>
              <a:srgbClr val="26C3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D1C2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2" name="Google Shape;1232;p45"/>
          <p:cNvSpPr txBox="1"/>
          <p:nvPr/>
        </p:nvSpPr>
        <p:spPr>
          <a:xfrm>
            <a:off x="7744655" y="1252416"/>
            <a:ext cx="351751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Редевелопмент — это процесс обновления старых и устаревших объектов недвижимости.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Он включает в себя как полное восстановление зданий, так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их перепрофилирование</a:t>
            </a:r>
            <a:endParaRPr/>
          </a:p>
        </p:txBody>
      </p:sp>
      <p:pic>
        <p:nvPicPr>
          <p:cNvPr id="1233" name="Google Shape;1233;p45"/>
          <p:cNvPicPr preferRelativeResize="0"/>
          <p:nvPr/>
        </p:nvPicPr>
        <p:blipFill rotWithShape="1">
          <a:blip r:embed="rId4">
            <a:alphaModFix/>
          </a:blip>
          <a:srcRect b="1" l="315" r="647" t="13438"/>
          <a:stretch/>
        </p:blipFill>
        <p:spPr>
          <a:xfrm>
            <a:off x="550664" y="2037247"/>
            <a:ext cx="6336273" cy="3888618"/>
          </a:xfrm>
          <a:prstGeom prst="rect">
            <a:avLst/>
          </a:prstGeom>
          <a:noFill/>
          <a:ln cap="flat" cmpd="sng" w="635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234" name="Google Shape;1234;p45"/>
          <p:cNvGrpSpPr/>
          <p:nvPr/>
        </p:nvGrpSpPr>
        <p:grpSpPr>
          <a:xfrm>
            <a:off x="8057603" y="3123171"/>
            <a:ext cx="2650885" cy="3366529"/>
            <a:chOff x="8610525" y="1999296"/>
            <a:chExt cx="2858601" cy="3630321"/>
          </a:xfrm>
        </p:grpSpPr>
        <p:sp>
          <p:nvSpPr>
            <p:cNvPr id="1235" name="Google Shape;1235;p45"/>
            <p:cNvSpPr txBox="1"/>
            <p:nvPr/>
          </p:nvSpPr>
          <p:spPr>
            <a:xfrm>
              <a:off x="8610525" y="4843547"/>
              <a:ext cx="2858601" cy="5592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rgbClr val="0D1C2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https://stroi.mos.ru/renovaciya-promzon</a:t>
              </a:r>
              <a:endParaRPr/>
            </a:p>
          </p:txBody>
        </p:sp>
        <p:pic>
          <p:nvPicPr>
            <p:cNvPr id="1236" name="Google Shape;1236;p45"/>
            <p:cNvPicPr preferRelativeResize="0"/>
            <p:nvPr/>
          </p:nvPicPr>
          <p:blipFill rotWithShape="1">
            <a:blip r:embed="rId5">
              <a:alphaModFix/>
            </a:blip>
            <a:srcRect b="7377" l="13120" r="13533" t="8247"/>
            <a:stretch/>
          </p:blipFill>
          <p:spPr>
            <a:xfrm>
              <a:off x="8610525" y="1999296"/>
              <a:ext cx="2858601" cy="2734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7" name="Google Shape;1237;p45">
              <a:hlinkClick r:id="rId6"/>
            </p:cNvPr>
            <p:cNvSpPr/>
            <p:nvPr/>
          </p:nvSpPr>
          <p:spPr>
            <a:xfrm>
              <a:off x="8610525" y="4843547"/>
              <a:ext cx="2858601" cy="786070"/>
            </a:xfrm>
            <a:prstGeom prst="rect">
              <a:avLst/>
            </a:prstGeom>
            <a:noFill/>
            <a:ln cap="flat" cmpd="sng" w="19050">
              <a:solidFill>
                <a:srgbClr val="26C35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2" name="Google Shape;124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46"/>
          <p:cNvSpPr txBox="1"/>
          <p:nvPr/>
        </p:nvSpPr>
        <p:spPr>
          <a:xfrm>
            <a:off x="403076" y="1105813"/>
            <a:ext cx="11272987" cy="45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Реновация</a:t>
            </a:r>
            <a:endParaRPr/>
          </a:p>
        </p:txBody>
      </p:sp>
      <p:sp>
        <p:nvSpPr>
          <p:cNvPr id="1244" name="Google Shape;1244;p46"/>
          <p:cNvSpPr/>
          <p:nvPr/>
        </p:nvSpPr>
        <p:spPr>
          <a:xfrm>
            <a:off x="7090028" y="1101869"/>
            <a:ext cx="4586036" cy="1641331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rgbClr val="26C3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6253E"/>
                </a:solidFill>
                <a:latin typeface="Arial"/>
                <a:ea typeface="Arial"/>
                <a:cs typeface="Arial"/>
                <a:sym typeface="Arial"/>
              </a:rPr>
              <a:t>я</a:t>
            </a:r>
            <a:endParaRPr/>
          </a:p>
        </p:txBody>
      </p:sp>
      <p:grpSp>
        <p:nvGrpSpPr>
          <p:cNvPr id="1245" name="Google Shape;1245;p46"/>
          <p:cNvGrpSpPr/>
          <p:nvPr/>
        </p:nvGrpSpPr>
        <p:grpSpPr>
          <a:xfrm>
            <a:off x="7090027" y="1833795"/>
            <a:ext cx="564594" cy="406902"/>
            <a:chOff x="2509876" y="2738011"/>
            <a:chExt cx="460537" cy="327567"/>
          </a:xfrm>
        </p:grpSpPr>
        <p:sp>
          <p:nvSpPr>
            <p:cNvPr id="1246" name="Google Shape;1246;p46"/>
            <p:cNvSpPr/>
            <p:nvPr/>
          </p:nvSpPr>
          <p:spPr>
            <a:xfrm rot="5400000">
              <a:off x="2665437" y="2760602"/>
              <a:ext cx="327567" cy="282385"/>
            </a:xfrm>
            <a:prstGeom prst="triangle">
              <a:avLst>
                <a:gd fmla="val 50000" name="adj"/>
              </a:avLst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CCB16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6"/>
            <p:cNvSpPr/>
            <p:nvPr/>
          </p:nvSpPr>
          <p:spPr>
            <a:xfrm rot="5400000">
              <a:off x="2495623" y="2830755"/>
              <a:ext cx="206657" cy="178152"/>
            </a:xfrm>
            <a:prstGeom prst="triangle">
              <a:avLst>
                <a:gd fmla="val 50000" name="adj"/>
              </a:avLst>
            </a:prstGeom>
            <a:solidFill>
              <a:srgbClr val="26C3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D1C2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8" name="Google Shape;1248;p46"/>
          <p:cNvSpPr txBox="1"/>
          <p:nvPr/>
        </p:nvSpPr>
        <p:spPr>
          <a:xfrm>
            <a:off x="7744655" y="1252416"/>
            <a:ext cx="351751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Реновация — это процесс обновления старого жилого фонда, который включает снос старых домов и строительство на их месте</a:t>
            </a:r>
            <a:b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новых современных зданий</a:t>
            </a:r>
            <a:endParaRPr/>
          </a:p>
        </p:txBody>
      </p:sp>
      <p:pic>
        <p:nvPicPr>
          <p:cNvPr id="1249" name="Google Shape;1249;p46"/>
          <p:cNvPicPr preferRelativeResize="0"/>
          <p:nvPr/>
        </p:nvPicPr>
        <p:blipFill rotWithShape="1">
          <a:blip r:embed="rId4">
            <a:alphaModFix/>
          </a:blip>
          <a:srcRect b="0" l="4106" r="0" t="0"/>
          <a:stretch/>
        </p:blipFill>
        <p:spPr>
          <a:xfrm>
            <a:off x="515938" y="2160265"/>
            <a:ext cx="6287197" cy="4105364"/>
          </a:xfrm>
          <a:prstGeom prst="rect">
            <a:avLst/>
          </a:prstGeom>
          <a:noFill/>
          <a:ln cap="flat" cmpd="sng" w="63500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250" name="Google Shape;1250;p46"/>
          <p:cNvGrpSpPr/>
          <p:nvPr/>
        </p:nvGrpSpPr>
        <p:grpSpPr>
          <a:xfrm>
            <a:off x="7833784" y="2908548"/>
            <a:ext cx="3141762" cy="3576652"/>
            <a:chOff x="8034522" y="1962228"/>
            <a:chExt cx="3141762" cy="3576652"/>
          </a:xfrm>
        </p:grpSpPr>
        <p:pic>
          <p:nvPicPr>
            <p:cNvPr id="1251" name="Google Shape;1251;p46"/>
            <p:cNvPicPr preferRelativeResize="0"/>
            <p:nvPr/>
          </p:nvPicPr>
          <p:blipFill rotWithShape="1">
            <a:blip r:embed="rId5">
              <a:alphaModFix/>
            </a:blip>
            <a:srcRect b="6646" l="11552" r="10353" t="6507"/>
            <a:stretch/>
          </p:blipFill>
          <p:spPr>
            <a:xfrm>
              <a:off x="8034522" y="1962228"/>
              <a:ext cx="3141762" cy="30091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2" name="Google Shape;1252;p46"/>
            <p:cNvSpPr txBox="1"/>
            <p:nvPr/>
          </p:nvSpPr>
          <p:spPr>
            <a:xfrm>
              <a:off x="8034522" y="5138770"/>
              <a:ext cx="3141762" cy="400110"/>
            </a:xfrm>
            <a:prstGeom prst="rect">
              <a:avLst/>
            </a:prstGeom>
            <a:noFill/>
            <a:ln cap="flat" cmpd="sng" w="19050">
              <a:solidFill>
                <a:srgbClr val="26C3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rgbClr val="0D1C2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https://fr.mos.ru/districts/</a:t>
              </a:r>
              <a:endParaRPr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8" name="Google Shape;125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47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60" name="Google Shape;1260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1" name="Google Shape;1261;p47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1262" name="Google Shape;1262;p47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63" name="Google Shape;1263;p47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264" name="Google Shape;1264;p47"/>
          <p:cNvSpPr txBox="1"/>
          <p:nvPr/>
        </p:nvSpPr>
        <p:spPr>
          <a:xfrm>
            <a:off x="434734" y="1565849"/>
            <a:ext cx="442610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Для чего нужно анализировать?</a:t>
            </a:r>
            <a:endParaRPr/>
          </a:p>
        </p:txBody>
      </p:sp>
      <p:pic>
        <p:nvPicPr>
          <p:cNvPr descr="Вопросительный знак со сплошной заливкой" id="1265" name="Google Shape;1265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9996" y="2233347"/>
            <a:ext cx="4256351" cy="4256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6" name="Google Shape;1266;p47"/>
          <p:cNvGrpSpPr/>
          <p:nvPr/>
        </p:nvGrpSpPr>
        <p:grpSpPr>
          <a:xfrm>
            <a:off x="4855321" y="1961125"/>
            <a:ext cx="7029162" cy="1615827"/>
            <a:chOff x="4762305" y="928719"/>
            <a:chExt cx="7029162" cy="1615827"/>
          </a:xfrm>
        </p:grpSpPr>
        <p:sp>
          <p:nvSpPr>
            <p:cNvPr id="1267" name="Google Shape;1267;p47"/>
            <p:cNvSpPr txBox="1"/>
            <p:nvPr/>
          </p:nvSpPr>
          <p:spPr>
            <a:xfrm>
              <a:off x="5684953" y="928719"/>
              <a:ext cx="6106514" cy="16158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Если Вы инвестор или подыскиваете помещение под инвестора, то анализ</a:t>
              </a:r>
              <a:b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этих факторов </a:t>
              </a:r>
              <a:r>
                <a:rPr lang="ru-RU" sz="22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поможет поднять рейтинг помещения или наоборот поможет подвинуть собственника в цене</a:t>
              </a:r>
              <a:endParaRPr/>
            </a:p>
          </p:txBody>
        </p:sp>
        <p:grpSp>
          <p:nvGrpSpPr>
            <p:cNvPr id="1268" name="Google Shape;1268;p47"/>
            <p:cNvGrpSpPr/>
            <p:nvPr/>
          </p:nvGrpSpPr>
          <p:grpSpPr>
            <a:xfrm>
              <a:off x="4762305" y="1441025"/>
              <a:ext cx="831209" cy="591214"/>
              <a:chOff x="2509876" y="2738011"/>
              <a:chExt cx="460537" cy="327567"/>
            </a:xfrm>
          </p:grpSpPr>
          <p:sp>
            <p:nvSpPr>
              <p:cNvPr id="1269" name="Google Shape;1269;p47"/>
              <p:cNvSpPr/>
              <p:nvPr/>
            </p:nvSpPr>
            <p:spPr>
              <a:xfrm rot="5400000">
                <a:off x="2665437" y="2760602"/>
                <a:ext cx="327567" cy="282385"/>
              </a:xfrm>
              <a:prstGeom prst="triangle">
                <a:avLst>
                  <a:gd fmla="val 50000" name="adj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CCB16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47"/>
              <p:cNvSpPr/>
              <p:nvPr/>
            </p:nvSpPr>
            <p:spPr>
              <a:xfrm rot="5400000">
                <a:off x="2495623" y="2830755"/>
                <a:ext cx="206657" cy="178152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271" name="Google Shape;1271;p47"/>
          <p:cNvGrpSpPr/>
          <p:nvPr/>
        </p:nvGrpSpPr>
        <p:grpSpPr>
          <a:xfrm>
            <a:off x="4855319" y="4005531"/>
            <a:ext cx="7029162" cy="1920526"/>
            <a:chOff x="4762305" y="3583320"/>
            <a:chExt cx="7029162" cy="1920526"/>
          </a:xfrm>
        </p:grpSpPr>
        <p:sp>
          <p:nvSpPr>
            <p:cNvPr id="1272" name="Google Shape;1272;p47"/>
            <p:cNvSpPr txBox="1"/>
            <p:nvPr/>
          </p:nvSpPr>
          <p:spPr>
            <a:xfrm>
              <a:off x="5684953" y="3583320"/>
              <a:ext cx="6106514" cy="19205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Если Вы проводите консалтинг по договору, то вы </a:t>
              </a:r>
              <a:r>
                <a:rPr lang="ru-RU" sz="22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можете доказать, что не проходящее по каким-то параметрам помещение является потенциально интересным</a:t>
              </a: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,</a:t>
              </a:r>
              <a:b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 случае устранения некоторых факторов или проведения реконцепции и.т.п</a:t>
              </a:r>
              <a:endParaRPr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273" name="Google Shape;1273;p47"/>
            <p:cNvGrpSpPr/>
            <p:nvPr/>
          </p:nvGrpSpPr>
          <p:grpSpPr>
            <a:xfrm>
              <a:off x="4762305" y="4247976"/>
              <a:ext cx="831209" cy="591214"/>
              <a:chOff x="2509876" y="2738011"/>
              <a:chExt cx="460537" cy="327567"/>
            </a:xfrm>
          </p:grpSpPr>
          <p:sp>
            <p:nvSpPr>
              <p:cNvPr id="1274" name="Google Shape;1274;p47"/>
              <p:cNvSpPr/>
              <p:nvPr/>
            </p:nvSpPr>
            <p:spPr>
              <a:xfrm rot="5400000">
                <a:off x="2665437" y="2760602"/>
                <a:ext cx="327567" cy="282385"/>
              </a:xfrm>
              <a:prstGeom prst="triangle">
                <a:avLst>
                  <a:gd fmla="val 50000" name="adj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CCB16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47"/>
              <p:cNvSpPr/>
              <p:nvPr/>
            </p:nvSpPr>
            <p:spPr>
              <a:xfrm rot="5400000">
                <a:off x="2495623" y="2830755"/>
                <a:ext cx="206657" cy="178152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1" name="Google Shape;128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1282" name="Google Shape;1282;p48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83" name="Google Shape;1283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4" name="Google Shape;1284;p48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1285" name="Google Shape;1285;p48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86" name="Google Shape;1286;p48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287" name="Google Shape;1287;p48"/>
          <p:cNvSpPr txBox="1"/>
          <p:nvPr/>
        </p:nvSpPr>
        <p:spPr>
          <a:xfrm>
            <a:off x="434734" y="1565849"/>
            <a:ext cx="442610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Чем удержать клиента?</a:t>
            </a:r>
            <a:endParaRPr/>
          </a:p>
        </p:txBody>
      </p:sp>
      <p:pic>
        <p:nvPicPr>
          <p:cNvPr id="1288" name="Google Shape;1288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733" y="2494421"/>
            <a:ext cx="3698452" cy="3952920"/>
          </a:xfrm>
          <a:prstGeom prst="rect">
            <a:avLst/>
          </a:prstGeom>
          <a:noFill/>
          <a:ln cap="flat" cmpd="sng" w="635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289" name="Google Shape;1289;p48"/>
          <p:cNvGrpSpPr/>
          <p:nvPr/>
        </p:nvGrpSpPr>
        <p:grpSpPr>
          <a:xfrm>
            <a:off x="5016500" y="2037435"/>
            <a:ext cx="6519950" cy="612720"/>
            <a:chOff x="5087709" y="1190985"/>
            <a:chExt cx="6519950" cy="612720"/>
          </a:xfrm>
        </p:grpSpPr>
        <p:sp>
          <p:nvSpPr>
            <p:cNvPr id="1290" name="Google Shape;1290;p48"/>
            <p:cNvSpPr txBox="1"/>
            <p:nvPr/>
          </p:nvSpPr>
          <p:spPr>
            <a:xfrm>
              <a:off x="5855060" y="1270429"/>
              <a:ext cx="5752599" cy="5078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Помощь в выборе</a:t>
              </a:r>
              <a:endParaRPr/>
            </a:p>
          </p:txBody>
        </p:sp>
        <p:grpSp>
          <p:nvGrpSpPr>
            <p:cNvPr id="1291" name="Google Shape;1291;p48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292" name="Google Shape;1292;p48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3" name="Google Shape;1293;p48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294" name="Google Shape;1294;p48"/>
          <p:cNvGrpSpPr/>
          <p:nvPr/>
        </p:nvGrpSpPr>
        <p:grpSpPr>
          <a:xfrm>
            <a:off x="5016500" y="3315704"/>
            <a:ext cx="6519950" cy="923330"/>
            <a:chOff x="5087709" y="1062680"/>
            <a:chExt cx="6519950" cy="923330"/>
          </a:xfrm>
        </p:grpSpPr>
        <p:sp>
          <p:nvSpPr>
            <p:cNvPr id="1295" name="Google Shape;1295;p48"/>
            <p:cNvSpPr txBox="1"/>
            <p:nvPr/>
          </p:nvSpPr>
          <p:spPr>
            <a:xfrm>
              <a:off x="5855060" y="1062680"/>
              <a:ext cx="5752599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Помощь в дальнейшей</a:t>
              </a:r>
              <a:br>
                <a:rPr lang="ru-RU" sz="3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3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реализации</a:t>
              </a:r>
              <a:endParaRPr/>
            </a:p>
          </p:txBody>
        </p:sp>
        <p:grpSp>
          <p:nvGrpSpPr>
            <p:cNvPr id="1296" name="Google Shape;1296;p48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297" name="Google Shape;1297;p48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48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1299" name="Google Shape;1299;p48"/>
          <p:cNvGrpSpPr/>
          <p:nvPr/>
        </p:nvGrpSpPr>
        <p:grpSpPr>
          <a:xfrm>
            <a:off x="5016500" y="4904583"/>
            <a:ext cx="6519950" cy="923330"/>
            <a:chOff x="5087709" y="1062680"/>
            <a:chExt cx="6519950" cy="923330"/>
          </a:xfrm>
        </p:grpSpPr>
        <p:sp>
          <p:nvSpPr>
            <p:cNvPr id="1300" name="Google Shape;1300;p48"/>
            <p:cNvSpPr txBox="1"/>
            <p:nvPr/>
          </p:nvSpPr>
          <p:spPr>
            <a:xfrm>
              <a:off x="5855060" y="1062680"/>
              <a:ext cx="5752599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0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Грамотный просчет окупаемости</a:t>
              </a:r>
              <a:endParaRPr/>
            </a:p>
          </p:txBody>
        </p:sp>
        <p:grpSp>
          <p:nvGrpSpPr>
            <p:cNvPr id="1301" name="Google Shape;1301;p48"/>
            <p:cNvGrpSpPr/>
            <p:nvPr/>
          </p:nvGrpSpPr>
          <p:grpSpPr>
            <a:xfrm>
              <a:off x="5087709" y="1190985"/>
              <a:ext cx="627120" cy="612720"/>
              <a:chOff x="914400" y="2011320"/>
              <a:chExt cx="627120" cy="612720"/>
            </a:xfrm>
          </p:grpSpPr>
          <p:sp>
            <p:nvSpPr>
              <p:cNvPr id="1302" name="Google Shape;1302;p48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48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03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49"/>
          <p:cNvSpPr/>
          <p:nvPr/>
        </p:nvSpPr>
        <p:spPr>
          <a:xfrm rot="10800000">
            <a:off x="1798" y="-703"/>
            <a:ext cx="10490167" cy="6858703"/>
          </a:xfrm>
          <a:custGeom>
            <a:rect b="b" l="l" r="r" t="t"/>
            <a:pathLst>
              <a:path extrusionOk="0" h="6858703" w="10490167">
                <a:moveTo>
                  <a:pt x="3168942" y="2890421"/>
                </a:moveTo>
                <a:lnTo>
                  <a:pt x="3136219" y="2890421"/>
                </a:lnTo>
                <a:lnTo>
                  <a:pt x="3136219" y="2858023"/>
                </a:lnTo>
                <a:close/>
                <a:moveTo>
                  <a:pt x="10490166" y="6858703"/>
                </a:moveTo>
                <a:lnTo>
                  <a:pt x="0" y="6858703"/>
                </a:lnTo>
                <a:lnTo>
                  <a:pt x="5032756" y="1875832"/>
                </a:lnTo>
                <a:lnTo>
                  <a:pt x="3138145" y="0"/>
                </a:lnTo>
                <a:lnTo>
                  <a:pt x="6952968" y="0"/>
                </a:lnTo>
                <a:lnTo>
                  <a:pt x="6952272" y="703"/>
                </a:lnTo>
                <a:lnTo>
                  <a:pt x="10490167" y="703"/>
                </a:lnTo>
                <a:close/>
              </a:path>
            </a:pathLst>
          </a:cu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10" name="Google Shape;131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2" name="Google Shape;1312;p49"/>
          <p:cNvGrpSpPr/>
          <p:nvPr/>
        </p:nvGrpSpPr>
        <p:grpSpPr>
          <a:xfrm>
            <a:off x="515938" y="1889276"/>
            <a:ext cx="5027502" cy="4086796"/>
            <a:chOff x="515938" y="1439113"/>
            <a:chExt cx="5027502" cy="4086796"/>
          </a:xfrm>
        </p:grpSpPr>
        <p:grpSp>
          <p:nvGrpSpPr>
            <p:cNvPr id="1313" name="Google Shape;1313;p49"/>
            <p:cNvGrpSpPr/>
            <p:nvPr/>
          </p:nvGrpSpPr>
          <p:grpSpPr>
            <a:xfrm>
              <a:off x="515938" y="1439113"/>
              <a:ext cx="5027502" cy="4086796"/>
              <a:chOff x="515938" y="2090116"/>
              <a:chExt cx="4635826" cy="3781364"/>
            </a:xfrm>
          </p:grpSpPr>
          <p:sp>
            <p:nvSpPr>
              <p:cNvPr id="1314" name="Google Shape;1314;p49"/>
              <p:cNvSpPr/>
              <p:nvPr/>
            </p:nvSpPr>
            <p:spPr>
              <a:xfrm flipH="1">
                <a:off x="1976376" y="5342151"/>
                <a:ext cx="1678592" cy="529329"/>
              </a:xfrm>
              <a:custGeom>
                <a:rect b="b" l="l" r="r" t="t"/>
                <a:pathLst>
                  <a:path extrusionOk="0" h="144" w="468">
                    <a:moveTo>
                      <a:pt x="395" y="91"/>
                    </a:moveTo>
                    <a:cubicBezTo>
                      <a:pt x="367" y="62"/>
                      <a:pt x="366" y="0"/>
                      <a:pt x="366" y="0"/>
                    </a:cubicBezTo>
                    <a:cubicBezTo>
                      <a:pt x="239" y="0"/>
                      <a:pt x="239" y="0"/>
                      <a:pt x="239" y="0"/>
                    </a:cubicBezTo>
                    <a:cubicBezTo>
                      <a:pt x="229" y="0"/>
                      <a:pt x="229" y="0"/>
                      <a:pt x="229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1" y="62"/>
                      <a:pt x="72" y="91"/>
                    </a:cubicBezTo>
                    <a:cubicBezTo>
                      <a:pt x="44" y="120"/>
                      <a:pt x="0" y="144"/>
                      <a:pt x="77" y="144"/>
                    </a:cubicBezTo>
                    <a:cubicBezTo>
                      <a:pt x="138" y="144"/>
                      <a:pt x="205" y="144"/>
                      <a:pt x="229" y="144"/>
                    </a:cubicBezTo>
                    <a:cubicBezTo>
                      <a:pt x="235" y="144"/>
                      <a:pt x="239" y="144"/>
                      <a:pt x="239" y="144"/>
                    </a:cubicBezTo>
                    <a:cubicBezTo>
                      <a:pt x="263" y="144"/>
                      <a:pt x="329" y="144"/>
                      <a:pt x="391" y="144"/>
                    </a:cubicBezTo>
                    <a:cubicBezTo>
                      <a:pt x="468" y="144"/>
                      <a:pt x="423" y="120"/>
                      <a:pt x="395" y="9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D6F73"/>
                  </a:gs>
                  <a:gs pos="19000">
                    <a:srgbClr val="E0E1E2"/>
                  </a:gs>
                  <a:gs pos="38000">
                    <a:srgbClr val="A7A9AC"/>
                  </a:gs>
                  <a:gs pos="63000">
                    <a:srgbClr val="6D6F73"/>
                  </a:gs>
                  <a:gs pos="100000">
                    <a:srgbClr val="A7A9AC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5" name="Google Shape;1315;p49"/>
              <p:cNvSpPr/>
              <p:nvPr/>
            </p:nvSpPr>
            <p:spPr>
              <a:xfrm flipH="1">
                <a:off x="515938" y="2090116"/>
                <a:ext cx="4635826" cy="2840681"/>
              </a:xfrm>
              <a:custGeom>
                <a:rect b="b" l="l" r="r" t="t"/>
                <a:pathLst>
                  <a:path extrusionOk="0" h="772" w="1292">
                    <a:moveTo>
                      <a:pt x="1254" y="0"/>
                    </a:moveTo>
                    <a:cubicBezTo>
                      <a:pt x="658" y="0"/>
                      <a:pt x="658" y="0"/>
                      <a:pt x="658" y="0"/>
                    </a:cubicBezTo>
                    <a:cubicBezTo>
                      <a:pt x="637" y="0"/>
                      <a:pt x="637" y="0"/>
                      <a:pt x="637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20" y="0"/>
                      <a:pt x="0" y="15"/>
                      <a:pt x="0" y="36"/>
                    </a:cubicBezTo>
                    <a:cubicBezTo>
                      <a:pt x="0" y="772"/>
                      <a:pt x="0" y="772"/>
                      <a:pt x="0" y="772"/>
                    </a:cubicBezTo>
                    <a:cubicBezTo>
                      <a:pt x="1292" y="772"/>
                      <a:pt x="1292" y="772"/>
                      <a:pt x="1292" y="772"/>
                    </a:cubicBezTo>
                    <a:cubicBezTo>
                      <a:pt x="1292" y="36"/>
                      <a:pt x="1292" y="36"/>
                      <a:pt x="1292" y="36"/>
                    </a:cubicBezTo>
                    <a:cubicBezTo>
                      <a:pt x="1292" y="15"/>
                      <a:pt x="1275" y="0"/>
                      <a:pt x="1254" y="0"/>
                    </a:cubicBezTo>
                    <a:close/>
                    <a:moveTo>
                      <a:pt x="1236" y="716"/>
                    </a:moveTo>
                    <a:cubicBezTo>
                      <a:pt x="56" y="716"/>
                      <a:pt x="56" y="716"/>
                      <a:pt x="56" y="716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1236" y="48"/>
                      <a:pt x="1236" y="48"/>
                      <a:pt x="1236" y="48"/>
                    </a:cubicBezTo>
                    <a:lnTo>
                      <a:pt x="1236" y="7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6" name="Google Shape;1316;p49"/>
              <p:cNvSpPr/>
              <p:nvPr/>
            </p:nvSpPr>
            <p:spPr>
              <a:xfrm flipH="1">
                <a:off x="515938" y="4930800"/>
                <a:ext cx="4635826" cy="411356"/>
              </a:xfrm>
              <a:custGeom>
                <a:rect b="b" l="l" r="r" t="t"/>
                <a:pathLst>
                  <a:path extrusionOk="0" h="112" w="1292">
                    <a:moveTo>
                      <a:pt x="0" y="70"/>
                    </a:moveTo>
                    <a:cubicBezTo>
                      <a:pt x="0" y="91"/>
                      <a:pt x="20" y="112"/>
                      <a:pt x="41" y="112"/>
                    </a:cubicBezTo>
                    <a:cubicBezTo>
                      <a:pt x="637" y="112"/>
                      <a:pt x="637" y="112"/>
                      <a:pt x="637" y="112"/>
                    </a:cubicBezTo>
                    <a:cubicBezTo>
                      <a:pt x="658" y="112"/>
                      <a:pt x="658" y="112"/>
                      <a:pt x="658" y="112"/>
                    </a:cubicBezTo>
                    <a:cubicBezTo>
                      <a:pt x="1254" y="112"/>
                      <a:pt x="1254" y="112"/>
                      <a:pt x="1254" y="112"/>
                    </a:cubicBezTo>
                    <a:cubicBezTo>
                      <a:pt x="1275" y="112"/>
                      <a:pt x="1292" y="91"/>
                      <a:pt x="1292" y="70"/>
                    </a:cubicBezTo>
                    <a:cubicBezTo>
                      <a:pt x="1292" y="0"/>
                      <a:pt x="1292" y="0"/>
                      <a:pt x="129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0"/>
                    </a:lnTo>
                    <a:close/>
                  </a:path>
                </a:pathLst>
              </a:custGeom>
              <a:gradFill>
                <a:gsLst>
                  <a:gs pos="0">
                    <a:srgbClr val="898A8F"/>
                  </a:gs>
                  <a:gs pos="100000">
                    <a:srgbClr val="DBDDE0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317" name="Google Shape;1317;p49"/>
            <p:cNvPicPr preferRelativeResize="0"/>
            <p:nvPr/>
          </p:nvPicPr>
          <p:blipFill rotWithShape="1">
            <a:blip r:embed="rId5">
              <a:alphaModFix/>
            </a:blip>
            <a:srcRect b="26336" l="0" r="0" t="1296"/>
            <a:stretch/>
          </p:blipFill>
          <p:spPr>
            <a:xfrm>
              <a:off x="718820" y="1630679"/>
              <a:ext cx="4620259" cy="26720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18" name="Google Shape;1318;p49"/>
          <p:cNvGrpSpPr/>
          <p:nvPr/>
        </p:nvGrpSpPr>
        <p:grpSpPr>
          <a:xfrm>
            <a:off x="6648561" y="1889276"/>
            <a:ext cx="5027502" cy="4086796"/>
            <a:chOff x="515938" y="1439113"/>
            <a:chExt cx="5027502" cy="4086796"/>
          </a:xfrm>
        </p:grpSpPr>
        <p:grpSp>
          <p:nvGrpSpPr>
            <p:cNvPr id="1319" name="Google Shape;1319;p49"/>
            <p:cNvGrpSpPr/>
            <p:nvPr/>
          </p:nvGrpSpPr>
          <p:grpSpPr>
            <a:xfrm>
              <a:off x="515938" y="1439113"/>
              <a:ext cx="5027502" cy="4086796"/>
              <a:chOff x="515938" y="2090116"/>
              <a:chExt cx="4635826" cy="3781364"/>
            </a:xfrm>
          </p:grpSpPr>
          <p:sp>
            <p:nvSpPr>
              <p:cNvPr id="1320" name="Google Shape;1320;p49"/>
              <p:cNvSpPr/>
              <p:nvPr/>
            </p:nvSpPr>
            <p:spPr>
              <a:xfrm flipH="1">
                <a:off x="1976376" y="5342151"/>
                <a:ext cx="1678592" cy="529329"/>
              </a:xfrm>
              <a:custGeom>
                <a:rect b="b" l="l" r="r" t="t"/>
                <a:pathLst>
                  <a:path extrusionOk="0" h="144" w="468">
                    <a:moveTo>
                      <a:pt x="395" y="91"/>
                    </a:moveTo>
                    <a:cubicBezTo>
                      <a:pt x="367" y="62"/>
                      <a:pt x="366" y="0"/>
                      <a:pt x="366" y="0"/>
                    </a:cubicBezTo>
                    <a:cubicBezTo>
                      <a:pt x="239" y="0"/>
                      <a:pt x="239" y="0"/>
                      <a:pt x="239" y="0"/>
                    </a:cubicBezTo>
                    <a:cubicBezTo>
                      <a:pt x="229" y="0"/>
                      <a:pt x="229" y="0"/>
                      <a:pt x="229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1" y="62"/>
                      <a:pt x="72" y="91"/>
                    </a:cubicBezTo>
                    <a:cubicBezTo>
                      <a:pt x="44" y="120"/>
                      <a:pt x="0" y="144"/>
                      <a:pt x="77" y="144"/>
                    </a:cubicBezTo>
                    <a:cubicBezTo>
                      <a:pt x="138" y="144"/>
                      <a:pt x="205" y="144"/>
                      <a:pt x="229" y="144"/>
                    </a:cubicBezTo>
                    <a:cubicBezTo>
                      <a:pt x="235" y="144"/>
                      <a:pt x="239" y="144"/>
                      <a:pt x="239" y="144"/>
                    </a:cubicBezTo>
                    <a:cubicBezTo>
                      <a:pt x="263" y="144"/>
                      <a:pt x="329" y="144"/>
                      <a:pt x="391" y="144"/>
                    </a:cubicBezTo>
                    <a:cubicBezTo>
                      <a:pt x="468" y="144"/>
                      <a:pt x="423" y="120"/>
                      <a:pt x="395" y="9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D6F73"/>
                  </a:gs>
                  <a:gs pos="19000">
                    <a:srgbClr val="E0E1E2"/>
                  </a:gs>
                  <a:gs pos="38000">
                    <a:srgbClr val="A7A9AC"/>
                  </a:gs>
                  <a:gs pos="63000">
                    <a:srgbClr val="6D6F73"/>
                  </a:gs>
                  <a:gs pos="100000">
                    <a:srgbClr val="A7A9AC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1" name="Google Shape;1321;p49"/>
              <p:cNvSpPr/>
              <p:nvPr/>
            </p:nvSpPr>
            <p:spPr>
              <a:xfrm flipH="1">
                <a:off x="515938" y="2090116"/>
                <a:ext cx="4635826" cy="2840681"/>
              </a:xfrm>
              <a:custGeom>
                <a:rect b="b" l="l" r="r" t="t"/>
                <a:pathLst>
                  <a:path extrusionOk="0" h="772" w="1292">
                    <a:moveTo>
                      <a:pt x="1254" y="0"/>
                    </a:moveTo>
                    <a:cubicBezTo>
                      <a:pt x="658" y="0"/>
                      <a:pt x="658" y="0"/>
                      <a:pt x="658" y="0"/>
                    </a:cubicBezTo>
                    <a:cubicBezTo>
                      <a:pt x="637" y="0"/>
                      <a:pt x="637" y="0"/>
                      <a:pt x="637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20" y="0"/>
                      <a:pt x="0" y="15"/>
                      <a:pt x="0" y="36"/>
                    </a:cubicBezTo>
                    <a:cubicBezTo>
                      <a:pt x="0" y="772"/>
                      <a:pt x="0" y="772"/>
                      <a:pt x="0" y="772"/>
                    </a:cubicBezTo>
                    <a:cubicBezTo>
                      <a:pt x="1292" y="772"/>
                      <a:pt x="1292" y="772"/>
                      <a:pt x="1292" y="772"/>
                    </a:cubicBezTo>
                    <a:cubicBezTo>
                      <a:pt x="1292" y="36"/>
                      <a:pt x="1292" y="36"/>
                      <a:pt x="1292" y="36"/>
                    </a:cubicBezTo>
                    <a:cubicBezTo>
                      <a:pt x="1292" y="15"/>
                      <a:pt x="1275" y="0"/>
                      <a:pt x="1254" y="0"/>
                    </a:cubicBezTo>
                    <a:close/>
                    <a:moveTo>
                      <a:pt x="1236" y="716"/>
                    </a:moveTo>
                    <a:cubicBezTo>
                      <a:pt x="56" y="716"/>
                      <a:pt x="56" y="716"/>
                      <a:pt x="56" y="716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1236" y="48"/>
                      <a:pt x="1236" y="48"/>
                      <a:pt x="1236" y="48"/>
                    </a:cubicBezTo>
                    <a:lnTo>
                      <a:pt x="1236" y="7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2" name="Google Shape;1322;p49"/>
              <p:cNvSpPr/>
              <p:nvPr/>
            </p:nvSpPr>
            <p:spPr>
              <a:xfrm flipH="1">
                <a:off x="515938" y="4930800"/>
                <a:ext cx="4635826" cy="411356"/>
              </a:xfrm>
              <a:custGeom>
                <a:rect b="b" l="l" r="r" t="t"/>
                <a:pathLst>
                  <a:path extrusionOk="0" h="112" w="1292">
                    <a:moveTo>
                      <a:pt x="0" y="70"/>
                    </a:moveTo>
                    <a:cubicBezTo>
                      <a:pt x="0" y="91"/>
                      <a:pt x="20" y="112"/>
                      <a:pt x="41" y="112"/>
                    </a:cubicBezTo>
                    <a:cubicBezTo>
                      <a:pt x="637" y="112"/>
                      <a:pt x="637" y="112"/>
                      <a:pt x="637" y="112"/>
                    </a:cubicBezTo>
                    <a:cubicBezTo>
                      <a:pt x="658" y="112"/>
                      <a:pt x="658" y="112"/>
                      <a:pt x="658" y="112"/>
                    </a:cubicBezTo>
                    <a:cubicBezTo>
                      <a:pt x="1254" y="112"/>
                      <a:pt x="1254" y="112"/>
                      <a:pt x="1254" y="112"/>
                    </a:cubicBezTo>
                    <a:cubicBezTo>
                      <a:pt x="1275" y="112"/>
                      <a:pt x="1292" y="91"/>
                      <a:pt x="1292" y="70"/>
                    </a:cubicBezTo>
                    <a:cubicBezTo>
                      <a:pt x="1292" y="0"/>
                      <a:pt x="1292" y="0"/>
                      <a:pt x="129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0"/>
                    </a:lnTo>
                    <a:close/>
                  </a:path>
                </a:pathLst>
              </a:custGeom>
              <a:gradFill>
                <a:gsLst>
                  <a:gs pos="0">
                    <a:srgbClr val="898A8F"/>
                  </a:gs>
                  <a:gs pos="100000">
                    <a:srgbClr val="DBDDE0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Изображение выглядит как текст, снимок экрана&#10;&#10;Автоматически созданное описание" id="1323" name="Google Shape;1323;p49"/>
            <p:cNvPicPr preferRelativeResize="0"/>
            <p:nvPr/>
          </p:nvPicPr>
          <p:blipFill rotWithShape="1">
            <a:blip r:embed="rId6">
              <a:alphaModFix/>
            </a:blip>
            <a:srcRect b="29369" l="1830" r="3563" t="2095"/>
            <a:stretch/>
          </p:blipFill>
          <p:spPr>
            <a:xfrm>
              <a:off x="718820" y="1630679"/>
              <a:ext cx="4620259" cy="26720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4" name="Google Shape;1324;p49"/>
          <p:cNvSpPr/>
          <p:nvPr/>
        </p:nvSpPr>
        <p:spPr>
          <a:xfrm>
            <a:off x="720298" y="2080842"/>
            <a:ext cx="4635473" cy="2672081"/>
          </a:xfrm>
          <a:prstGeom prst="rect">
            <a:avLst/>
          </a:prstGeom>
          <a:solidFill>
            <a:schemeClr val="dk1">
              <a:alpha val="3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49"/>
          <p:cNvSpPr/>
          <p:nvPr/>
        </p:nvSpPr>
        <p:spPr>
          <a:xfrm>
            <a:off x="6851443" y="2080842"/>
            <a:ext cx="4635473" cy="2672081"/>
          </a:xfrm>
          <a:prstGeom prst="rect">
            <a:avLst/>
          </a:prstGeom>
          <a:solidFill>
            <a:schemeClr val="dk1">
              <a:alpha val="3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49"/>
          <p:cNvSpPr/>
          <p:nvPr/>
        </p:nvSpPr>
        <p:spPr>
          <a:xfrm>
            <a:off x="3274775" y="4243286"/>
            <a:ext cx="3015486" cy="938413"/>
          </a:xfrm>
          <a:prstGeom prst="roundRect">
            <a:avLst>
              <a:gd fmla="val 0" name="adj"/>
            </a:avLst>
          </a:prstGeom>
          <a:solidFill>
            <a:srgbClr val="F2F2F2"/>
          </a:solidFill>
          <a:ln cap="flat" cmpd="sng" w="1905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D1C2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Аренда:</a:t>
            </a:r>
            <a:br>
              <a:rPr lang="ru-RU" sz="1800">
                <a:solidFill>
                  <a:srgbClr val="0D1C2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800">
                <a:solidFill>
                  <a:srgbClr val="0D1C2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2500 объектов</a:t>
            </a:r>
            <a:endParaRPr/>
          </a:p>
        </p:txBody>
      </p:sp>
      <p:sp>
        <p:nvSpPr>
          <p:cNvPr id="1327" name="Google Shape;1327;p49"/>
          <p:cNvSpPr/>
          <p:nvPr/>
        </p:nvSpPr>
        <p:spPr>
          <a:xfrm>
            <a:off x="5931960" y="2586031"/>
            <a:ext cx="3015486" cy="938414"/>
          </a:xfrm>
          <a:prstGeom prst="roundRect">
            <a:avLst>
              <a:gd fmla="val 0" name="adj"/>
            </a:avLst>
          </a:prstGeom>
          <a:solidFill>
            <a:srgbClr val="F2F2F2"/>
          </a:solidFill>
          <a:ln cap="flat" cmpd="sng" w="1905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D1C2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Продажа и продажа ППА:</a:t>
            </a:r>
            <a:br>
              <a:rPr lang="ru-RU" sz="1800">
                <a:solidFill>
                  <a:srgbClr val="0D1C2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800">
                <a:solidFill>
                  <a:srgbClr val="0D1C2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1500 объектов </a:t>
            </a:r>
            <a:endParaRPr/>
          </a:p>
        </p:txBody>
      </p:sp>
      <p:sp>
        <p:nvSpPr>
          <p:cNvPr id="1328" name="Google Shape;1328;p49"/>
          <p:cNvSpPr txBox="1"/>
          <p:nvPr/>
        </p:nvSpPr>
        <p:spPr>
          <a:xfrm>
            <a:off x="681995" y="6114109"/>
            <a:ext cx="456926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 полным перечнем объектов можете ознакомиться на сайте.</a:t>
            </a:r>
            <a:br>
              <a:rPr lang="ru-RU" sz="1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1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Просто кликните по ссылке: https://www.apex-realty.ru/</a:t>
            </a:r>
            <a:endParaRPr sz="12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29" name="Google Shape;1329;p49">
            <a:hlinkClick r:id="rId7"/>
          </p:cNvPr>
          <p:cNvSpPr/>
          <p:nvPr/>
        </p:nvSpPr>
        <p:spPr>
          <a:xfrm>
            <a:off x="3020992" y="6380817"/>
            <a:ext cx="2095018" cy="1155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сенсорный экран контур" id="1330" name="Google Shape;1330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7753" y="6140469"/>
            <a:ext cx="381068" cy="381068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Google Shape;1331;p49"/>
          <p:cNvSpPr txBox="1"/>
          <p:nvPr/>
        </p:nvSpPr>
        <p:spPr>
          <a:xfrm>
            <a:off x="403076" y="961689"/>
            <a:ext cx="11272987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 данный момент </a:t>
            </a:r>
            <a:r>
              <a:rPr lang="ru-RU" sz="2800" u="sng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4000 объектов</a:t>
            </a:r>
            <a:br>
              <a:rPr lang="ru-RU"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находятся в работе и рекламе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5"/>
          <p:cNvPicPr preferRelativeResize="0"/>
          <p:nvPr/>
        </p:nvPicPr>
        <p:blipFill rotWithShape="1">
          <a:blip r:embed="rId3">
            <a:alphaModFix/>
          </a:blip>
          <a:srcRect b="0" l="0" r="0" t="19406"/>
          <a:stretch/>
        </p:blipFill>
        <p:spPr>
          <a:xfrm>
            <a:off x="0" y="1"/>
            <a:ext cx="12192000" cy="685776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5"/>
          <p:cNvSpPr/>
          <p:nvPr/>
        </p:nvSpPr>
        <p:spPr>
          <a:xfrm>
            <a:off x="525477" y="1738254"/>
            <a:ext cx="11150585" cy="24019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8" name="Google Shape;228;p5"/>
          <p:cNvSpPr/>
          <p:nvPr/>
        </p:nvSpPr>
        <p:spPr>
          <a:xfrm>
            <a:off x="525477" y="2016177"/>
            <a:ext cx="11150585" cy="4530576"/>
          </a:xfrm>
          <a:prstGeom prst="roundRect">
            <a:avLst>
              <a:gd fmla="val 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9" name="Google Shape;229;p5"/>
          <p:cNvCxnSpPr/>
          <p:nvPr/>
        </p:nvCxnSpPr>
        <p:spPr>
          <a:xfrm>
            <a:off x="668407" y="5867609"/>
            <a:ext cx="10744299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30" name="Google Shape;230;p5"/>
          <p:cNvCxnSpPr/>
          <p:nvPr/>
        </p:nvCxnSpPr>
        <p:spPr>
          <a:xfrm>
            <a:off x="668407" y="5518163"/>
            <a:ext cx="10744299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31" name="Google Shape;231;p5"/>
          <p:cNvCxnSpPr/>
          <p:nvPr/>
        </p:nvCxnSpPr>
        <p:spPr>
          <a:xfrm>
            <a:off x="668407" y="5168717"/>
            <a:ext cx="10744299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32" name="Google Shape;232;p5"/>
          <p:cNvCxnSpPr/>
          <p:nvPr/>
        </p:nvCxnSpPr>
        <p:spPr>
          <a:xfrm>
            <a:off x="668407" y="4819271"/>
            <a:ext cx="10744299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33" name="Google Shape;233;p5"/>
          <p:cNvCxnSpPr/>
          <p:nvPr/>
        </p:nvCxnSpPr>
        <p:spPr>
          <a:xfrm>
            <a:off x="668407" y="4469825"/>
            <a:ext cx="10744299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34" name="Google Shape;234;p5"/>
          <p:cNvCxnSpPr/>
          <p:nvPr/>
        </p:nvCxnSpPr>
        <p:spPr>
          <a:xfrm>
            <a:off x="668407" y="4120379"/>
            <a:ext cx="10744299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35" name="Google Shape;235;p5"/>
          <p:cNvCxnSpPr/>
          <p:nvPr/>
        </p:nvCxnSpPr>
        <p:spPr>
          <a:xfrm>
            <a:off x="668407" y="3770933"/>
            <a:ext cx="10744299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36" name="Google Shape;236;p5"/>
          <p:cNvCxnSpPr/>
          <p:nvPr/>
        </p:nvCxnSpPr>
        <p:spPr>
          <a:xfrm>
            <a:off x="668407" y="3421487"/>
            <a:ext cx="10744299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37" name="Google Shape;237;p5"/>
          <p:cNvCxnSpPr/>
          <p:nvPr/>
        </p:nvCxnSpPr>
        <p:spPr>
          <a:xfrm>
            <a:off x="668407" y="3072041"/>
            <a:ext cx="10744299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38" name="Google Shape;238;p5"/>
          <p:cNvCxnSpPr/>
          <p:nvPr/>
        </p:nvCxnSpPr>
        <p:spPr>
          <a:xfrm>
            <a:off x="668407" y="2722595"/>
            <a:ext cx="10744299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39" name="Google Shape;239;p5"/>
          <p:cNvCxnSpPr/>
          <p:nvPr/>
        </p:nvCxnSpPr>
        <p:spPr>
          <a:xfrm>
            <a:off x="668407" y="2373149"/>
            <a:ext cx="10744299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40" name="Google Shape;240;p5"/>
          <p:cNvSpPr/>
          <p:nvPr/>
        </p:nvSpPr>
        <p:spPr>
          <a:xfrm>
            <a:off x="6098923" y="1701051"/>
            <a:ext cx="2836080" cy="30995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1400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Нежилое торговое помещение</a:t>
            </a:r>
            <a:endParaRPr/>
          </a:p>
        </p:txBody>
      </p:sp>
      <p:sp>
        <p:nvSpPr>
          <p:cNvPr id="241" name="Google Shape;241;p5"/>
          <p:cNvSpPr/>
          <p:nvPr/>
        </p:nvSpPr>
        <p:spPr>
          <a:xfrm>
            <a:off x="9053711" y="1701051"/>
            <a:ext cx="2358995" cy="30995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Квартира в жилом доме</a:t>
            </a:r>
            <a:endParaRPr/>
          </a:p>
        </p:txBody>
      </p:sp>
      <p:cxnSp>
        <p:nvCxnSpPr>
          <p:cNvPr id="242" name="Google Shape;242;p5"/>
          <p:cNvCxnSpPr/>
          <p:nvPr/>
        </p:nvCxnSpPr>
        <p:spPr>
          <a:xfrm>
            <a:off x="6039569" y="1738254"/>
            <a:ext cx="0" cy="4751446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43" name="Google Shape;243;p5"/>
          <p:cNvCxnSpPr/>
          <p:nvPr/>
        </p:nvCxnSpPr>
        <p:spPr>
          <a:xfrm>
            <a:off x="668407" y="6217055"/>
            <a:ext cx="10744299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244" name="Google Shape;244;p5"/>
          <p:cNvGrpSpPr/>
          <p:nvPr/>
        </p:nvGrpSpPr>
        <p:grpSpPr>
          <a:xfrm>
            <a:off x="668407" y="2043447"/>
            <a:ext cx="11124284" cy="309958"/>
            <a:chOff x="668407" y="2043447"/>
            <a:chExt cx="11124284" cy="309958"/>
          </a:xfrm>
        </p:grpSpPr>
        <p:sp>
          <p:nvSpPr>
            <p:cNvPr id="245" name="Google Shape;245;p5"/>
            <p:cNvSpPr/>
            <p:nvPr/>
          </p:nvSpPr>
          <p:spPr>
            <a:xfrm>
              <a:off x="668407" y="2043447"/>
              <a:ext cx="1184400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Дом</a:t>
              </a:r>
              <a:endParaRPr b="0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6091116" y="2043447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Сдан</a:t>
              </a:r>
              <a:endParaRPr b="0" sz="1400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9041003" y="2043447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Сдан</a:t>
              </a:r>
              <a:endParaRPr b="0" sz="1400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248" name="Google Shape;248;p5"/>
          <p:cNvGrpSpPr/>
          <p:nvPr/>
        </p:nvGrpSpPr>
        <p:grpSpPr>
          <a:xfrm>
            <a:off x="668407" y="2392893"/>
            <a:ext cx="11124284" cy="309958"/>
            <a:chOff x="668407" y="2407009"/>
            <a:chExt cx="11124284" cy="309958"/>
          </a:xfrm>
        </p:grpSpPr>
        <p:sp>
          <p:nvSpPr>
            <p:cNvPr id="249" name="Google Shape;249;p5"/>
            <p:cNvSpPr/>
            <p:nvPr/>
          </p:nvSpPr>
          <p:spPr>
            <a:xfrm>
              <a:off x="668407" y="2407009"/>
              <a:ext cx="1184400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Площадь</a:t>
              </a:r>
              <a:endParaRPr b="0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6091116" y="2407009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77 м2</a:t>
              </a: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9041003" y="2407009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61.1</a:t>
              </a:r>
              <a:endParaRPr/>
            </a:p>
          </p:txBody>
        </p:sp>
      </p:grpSp>
      <p:grpSp>
        <p:nvGrpSpPr>
          <p:cNvPr id="252" name="Google Shape;252;p5"/>
          <p:cNvGrpSpPr/>
          <p:nvPr/>
        </p:nvGrpSpPr>
        <p:grpSpPr>
          <a:xfrm>
            <a:off x="668407" y="2742339"/>
            <a:ext cx="11124284" cy="309958"/>
            <a:chOff x="668407" y="2770571"/>
            <a:chExt cx="11124284" cy="309958"/>
          </a:xfrm>
        </p:grpSpPr>
        <p:sp>
          <p:nvSpPr>
            <p:cNvPr id="253" name="Google Shape;253;p5"/>
            <p:cNvSpPr/>
            <p:nvPr/>
          </p:nvSpPr>
          <p:spPr>
            <a:xfrm>
              <a:off x="668407" y="2770571"/>
              <a:ext cx="2067229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Цена от застройщика</a:t>
              </a:r>
              <a:endParaRPr b="0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6091116" y="2770571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24 591 490</a:t>
              </a:r>
              <a:r>
                <a:rPr b="0"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руб.</a:t>
              </a: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9041003" y="2770571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22 908 834 руб.</a:t>
              </a:r>
              <a:endParaRPr/>
            </a:p>
          </p:txBody>
        </p:sp>
      </p:grpSp>
      <p:grpSp>
        <p:nvGrpSpPr>
          <p:cNvPr id="256" name="Google Shape;256;p5"/>
          <p:cNvGrpSpPr/>
          <p:nvPr/>
        </p:nvGrpSpPr>
        <p:grpSpPr>
          <a:xfrm>
            <a:off x="668407" y="3091785"/>
            <a:ext cx="11124284" cy="309958"/>
            <a:chOff x="668407" y="3134133"/>
            <a:chExt cx="11124284" cy="309958"/>
          </a:xfrm>
        </p:grpSpPr>
        <p:sp>
          <p:nvSpPr>
            <p:cNvPr id="257" name="Google Shape;257;p5"/>
            <p:cNvSpPr/>
            <p:nvPr/>
          </p:nvSpPr>
          <p:spPr>
            <a:xfrm>
              <a:off x="668407" y="3134133"/>
              <a:ext cx="4144322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Кадастровая стоимость примерно</a:t>
              </a: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091116" y="3134133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16 170 000 руб.</a:t>
              </a: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9041003" y="3134133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16 000 000 руб.</a:t>
              </a:r>
              <a:endParaRPr/>
            </a:p>
          </p:txBody>
        </p:sp>
      </p:grpSp>
      <p:grpSp>
        <p:nvGrpSpPr>
          <p:cNvPr id="260" name="Google Shape;260;p5"/>
          <p:cNvGrpSpPr/>
          <p:nvPr/>
        </p:nvGrpSpPr>
        <p:grpSpPr>
          <a:xfrm>
            <a:off x="668407" y="3441231"/>
            <a:ext cx="11124284" cy="309958"/>
            <a:chOff x="668407" y="3497695"/>
            <a:chExt cx="11124284" cy="309958"/>
          </a:xfrm>
        </p:grpSpPr>
        <p:sp>
          <p:nvSpPr>
            <p:cNvPr id="261" name="Google Shape;261;p5"/>
            <p:cNvSpPr/>
            <p:nvPr/>
          </p:nvSpPr>
          <p:spPr>
            <a:xfrm>
              <a:off x="668407" y="3497695"/>
              <a:ext cx="4144322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Налог на имущество</a:t>
              </a: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6091116" y="3497695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0.5%</a:t>
              </a: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9041003" y="3497695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0.3%</a:t>
              </a:r>
              <a:endParaRPr/>
            </a:p>
          </p:txBody>
        </p:sp>
      </p:grpSp>
      <p:grpSp>
        <p:nvGrpSpPr>
          <p:cNvPr id="264" name="Google Shape;264;p5"/>
          <p:cNvGrpSpPr/>
          <p:nvPr/>
        </p:nvGrpSpPr>
        <p:grpSpPr>
          <a:xfrm>
            <a:off x="668407" y="4489569"/>
            <a:ext cx="11124284" cy="309958"/>
            <a:chOff x="668407" y="4588381"/>
            <a:chExt cx="11124284" cy="309958"/>
          </a:xfrm>
        </p:grpSpPr>
        <p:sp>
          <p:nvSpPr>
            <p:cNvPr id="265" name="Google Shape;265;p5"/>
            <p:cNvSpPr/>
            <p:nvPr/>
          </p:nvSpPr>
          <p:spPr>
            <a:xfrm>
              <a:off x="668407" y="4588381"/>
              <a:ext cx="4144319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Возможный простой 5% от года </a:t>
              </a: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6091116" y="4588381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128 675 руб.</a:t>
              </a: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9041003" y="4588381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48 141 руб.</a:t>
              </a:r>
              <a:endParaRPr/>
            </a:p>
          </p:txBody>
        </p:sp>
      </p:grpSp>
      <p:grpSp>
        <p:nvGrpSpPr>
          <p:cNvPr id="268" name="Google Shape;268;p5"/>
          <p:cNvGrpSpPr/>
          <p:nvPr/>
        </p:nvGrpSpPr>
        <p:grpSpPr>
          <a:xfrm>
            <a:off x="668407" y="4839015"/>
            <a:ext cx="11124284" cy="309958"/>
            <a:chOff x="668407" y="4951943"/>
            <a:chExt cx="11124284" cy="309958"/>
          </a:xfrm>
        </p:grpSpPr>
        <p:sp>
          <p:nvSpPr>
            <p:cNvPr id="269" name="Google Shape;269;p5"/>
            <p:cNvSpPr/>
            <p:nvPr/>
          </p:nvSpPr>
          <p:spPr>
            <a:xfrm>
              <a:off x="668407" y="4951943"/>
              <a:ext cx="4360791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Оплата услуг по сдаче 50%</a:t>
              </a: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091116" y="4951943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106 538 руб.</a:t>
              </a: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9041003" y="4951943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0</a:t>
              </a:r>
              <a:endParaRPr/>
            </a:p>
          </p:txBody>
        </p:sp>
      </p:grpSp>
      <p:grpSp>
        <p:nvGrpSpPr>
          <p:cNvPr id="272" name="Google Shape;272;p5"/>
          <p:cNvGrpSpPr/>
          <p:nvPr/>
        </p:nvGrpSpPr>
        <p:grpSpPr>
          <a:xfrm>
            <a:off x="668407" y="5188461"/>
            <a:ext cx="11124284" cy="309958"/>
            <a:chOff x="668407" y="5315505"/>
            <a:chExt cx="11124284" cy="309958"/>
          </a:xfrm>
        </p:grpSpPr>
        <p:sp>
          <p:nvSpPr>
            <p:cNvPr id="273" name="Google Shape;273;p5"/>
            <p:cNvSpPr/>
            <p:nvPr/>
          </p:nvSpPr>
          <p:spPr>
            <a:xfrm>
              <a:off x="668407" y="5315505"/>
              <a:ext cx="5146100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Стоимость ремонта</a:t>
              </a: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6091116" y="5315505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3 800 000 (40000 на м2)</a:t>
              </a: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9041003" y="5315505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 ремонтом</a:t>
              </a:r>
              <a:endParaRPr/>
            </a:p>
          </p:txBody>
        </p:sp>
      </p:grpSp>
      <p:grpSp>
        <p:nvGrpSpPr>
          <p:cNvPr id="276" name="Google Shape;276;p5"/>
          <p:cNvGrpSpPr/>
          <p:nvPr/>
        </p:nvGrpSpPr>
        <p:grpSpPr>
          <a:xfrm>
            <a:off x="668407" y="5537907"/>
            <a:ext cx="11124284" cy="309958"/>
            <a:chOff x="668407" y="5679067"/>
            <a:chExt cx="11124284" cy="309958"/>
          </a:xfrm>
        </p:grpSpPr>
        <p:sp>
          <p:nvSpPr>
            <p:cNvPr id="277" name="Google Shape;277;p5"/>
            <p:cNvSpPr/>
            <p:nvPr/>
          </p:nvSpPr>
          <p:spPr>
            <a:xfrm>
              <a:off x="668407" y="5679067"/>
              <a:ext cx="5146100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Чистый годовой доход</a:t>
              </a: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6091116" y="5679067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16253E"/>
                </a:buClr>
                <a:buSzPts val="1400"/>
                <a:buFont typeface="Arial"/>
                <a:buNone/>
              </a:pPr>
              <a:r>
                <a:rPr lang="ru-RU" sz="14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2 101 814 руб.</a:t>
              </a: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9041003" y="5679067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808 772 руб.</a:t>
              </a:r>
              <a:endParaRPr/>
            </a:p>
          </p:txBody>
        </p:sp>
      </p:grpSp>
      <p:grpSp>
        <p:nvGrpSpPr>
          <p:cNvPr id="280" name="Google Shape;280;p5"/>
          <p:cNvGrpSpPr/>
          <p:nvPr/>
        </p:nvGrpSpPr>
        <p:grpSpPr>
          <a:xfrm>
            <a:off x="668407" y="5887353"/>
            <a:ext cx="11124284" cy="309958"/>
            <a:chOff x="668407" y="6042629"/>
            <a:chExt cx="11124284" cy="309958"/>
          </a:xfrm>
        </p:grpSpPr>
        <p:sp>
          <p:nvSpPr>
            <p:cNvPr id="281" name="Google Shape;281;p5"/>
            <p:cNvSpPr/>
            <p:nvPr/>
          </p:nvSpPr>
          <p:spPr>
            <a:xfrm>
              <a:off x="6091116" y="6042629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12 лет 10 мес</a:t>
              </a: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68407" y="6042629"/>
              <a:ext cx="5146100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Окупаемость инвестиций</a:t>
              </a: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9041003" y="6042629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28 лет 4 мес.</a:t>
              </a:r>
              <a:endParaRPr/>
            </a:p>
          </p:txBody>
        </p:sp>
      </p:grpSp>
      <p:grpSp>
        <p:nvGrpSpPr>
          <p:cNvPr id="284" name="Google Shape;284;p5"/>
          <p:cNvGrpSpPr/>
          <p:nvPr/>
        </p:nvGrpSpPr>
        <p:grpSpPr>
          <a:xfrm>
            <a:off x="668407" y="6236795"/>
            <a:ext cx="11124284" cy="309958"/>
            <a:chOff x="668407" y="6236795"/>
            <a:chExt cx="11124284" cy="309958"/>
          </a:xfrm>
        </p:grpSpPr>
        <p:sp>
          <p:nvSpPr>
            <p:cNvPr id="285" name="Google Shape;285;p5"/>
            <p:cNvSpPr/>
            <p:nvPr/>
          </p:nvSpPr>
          <p:spPr>
            <a:xfrm>
              <a:off x="668407" y="6236795"/>
              <a:ext cx="5146100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Доходность</a:t>
              </a: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6091116" y="6236795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7.82%</a:t>
              </a: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9041003" y="6236795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3.5%</a:t>
              </a:r>
              <a:endParaRPr/>
            </a:p>
          </p:txBody>
        </p:sp>
      </p:grpSp>
      <p:grpSp>
        <p:nvGrpSpPr>
          <p:cNvPr id="288" name="Google Shape;288;p5"/>
          <p:cNvGrpSpPr/>
          <p:nvPr/>
        </p:nvGrpSpPr>
        <p:grpSpPr>
          <a:xfrm>
            <a:off x="668407" y="4140123"/>
            <a:ext cx="11124284" cy="309958"/>
            <a:chOff x="668407" y="4224819"/>
            <a:chExt cx="11124284" cy="309958"/>
          </a:xfrm>
        </p:grpSpPr>
        <p:sp>
          <p:nvSpPr>
            <p:cNvPr id="289" name="Google Shape;289;p5"/>
            <p:cNvSpPr/>
            <p:nvPr/>
          </p:nvSpPr>
          <p:spPr>
            <a:xfrm>
              <a:off x="668407" y="4224819"/>
              <a:ext cx="5371162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Валовый доход без к/у и эксплуатации</a:t>
              </a: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6091116" y="4224819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2 573 503 руб.</a:t>
              </a: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9041003" y="4224819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960 000 руб.</a:t>
              </a:r>
              <a:endParaRPr/>
            </a:p>
          </p:txBody>
        </p:sp>
      </p:grpSp>
      <p:grpSp>
        <p:nvGrpSpPr>
          <p:cNvPr id="292" name="Google Shape;292;p5"/>
          <p:cNvGrpSpPr/>
          <p:nvPr/>
        </p:nvGrpSpPr>
        <p:grpSpPr>
          <a:xfrm>
            <a:off x="668407" y="3790677"/>
            <a:ext cx="11124284" cy="309958"/>
            <a:chOff x="668407" y="3861257"/>
            <a:chExt cx="11124284" cy="309958"/>
          </a:xfrm>
        </p:grpSpPr>
        <p:sp>
          <p:nvSpPr>
            <p:cNvPr id="293" name="Google Shape;293;p5"/>
            <p:cNvSpPr/>
            <p:nvPr/>
          </p:nvSpPr>
          <p:spPr>
            <a:xfrm>
              <a:off x="668407" y="3861257"/>
              <a:ext cx="4144322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Доход от сдачи в аренду </a:t>
              </a:r>
              <a:r>
                <a:rPr lang="ru-RU" sz="14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(Циан)</a:t>
              </a:r>
              <a:endParaRPr b="0" sz="1400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6091116" y="3861257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24000-30000 руб/м2/год.</a:t>
              </a: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9041003" y="3861257"/>
              <a:ext cx="2751688" cy="309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80 000</a:t>
              </a:r>
              <a:r>
                <a:rPr lang="ru-RU" sz="14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-110 000 в мес.</a:t>
              </a:r>
              <a:endParaRPr/>
            </a:p>
          </p:txBody>
        </p:sp>
      </p:grpSp>
      <p:pic>
        <p:nvPicPr>
          <p:cNvPr id="296" name="Google Shape;29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141854"/>
            <a:ext cx="11663680" cy="785387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"/>
          <p:cNvSpPr txBox="1"/>
          <p:nvPr/>
        </p:nvSpPr>
        <p:spPr>
          <a:xfrm>
            <a:off x="403076" y="957063"/>
            <a:ext cx="11272987" cy="812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Сравнение доходности и окупаемости квартиры</a:t>
            </a:r>
            <a:b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нежилого помещения в новостройке НАО 2025</a:t>
            </a:r>
            <a:endParaRPr/>
          </a:p>
        </p:txBody>
      </p:sp>
      <p:cxnSp>
        <p:nvCxnSpPr>
          <p:cNvPr id="298" name="Google Shape;298;p5"/>
          <p:cNvCxnSpPr/>
          <p:nvPr/>
        </p:nvCxnSpPr>
        <p:spPr>
          <a:xfrm>
            <a:off x="8975643" y="1746267"/>
            <a:ext cx="0" cy="4751446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299" name="Google Shape;299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" name="Google Shape;133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50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39" name="Google Shape;1339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0" name="Google Shape;1340;p50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1341" name="Google Shape;1341;p50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42" name="Google Shape;1342;p50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43" name="Google Shape;1343;p50"/>
          <p:cNvSpPr txBox="1"/>
          <p:nvPr/>
        </p:nvSpPr>
        <p:spPr>
          <a:xfrm>
            <a:off x="434734" y="1565849"/>
            <a:ext cx="4426109" cy="2169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Вы можете все это делать сами или передать клиента нам и получить до 50%</a:t>
            </a: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от нашей комиссии</a:t>
            </a:r>
            <a:endParaRPr/>
          </a:p>
        </p:txBody>
      </p:sp>
      <p:grpSp>
        <p:nvGrpSpPr>
          <p:cNvPr id="1344" name="Google Shape;1344;p50"/>
          <p:cNvGrpSpPr/>
          <p:nvPr/>
        </p:nvGrpSpPr>
        <p:grpSpPr>
          <a:xfrm>
            <a:off x="4855321" y="1448917"/>
            <a:ext cx="7029148" cy="4359000"/>
            <a:chOff x="4762305" y="928719"/>
            <a:chExt cx="7029148" cy="4359000"/>
          </a:xfrm>
        </p:grpSpPr>
        <p:sp>
          <p:nvSpPr>
            <p:cNvPr id="1345" name="Google Shape;1345;p50"/>
            <p:cNvSpPr txBox="1"/>
            <p:nvPr/>
          </p:nvSpPr>
          <p:spPr>
            <a:xfrm>
              <a:off x="5684953" y="928719"/>
              <a:ext cx="6106500" cy="43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rgbClr val="16253E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Если среди ваших клиентов есть те, кто заинтересован в аренде или покупке коммерческой недвижимости (</a:t>
              </a:r>
              <a:r>
                <a:rPr lang="ru-RU" sz="2200">
                  <a:solidFill>
                    <a:srgbClr val="00B0F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офисы, помещения свободного назначения, объекты общепита и т. д</a:t>
              </a:r>
              <a:r>
                <a:rPr lang="ru-RU" sz="2200">
                  <a:solidFill>
                    <a:srgbClr val="16253E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.) с бюджетом:</a:t>
              </a:r>
              <a:br>
                <a:rPr lang="ru-RU" sz="2200">
                  <a:solidFill>
                    <a:srgbClr val="16253E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br>
                <a:rPr lang="ru-RU" sz="2200">
                  <a:solidFill>
                    <a:srgbClr val="16253E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2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аренда от 500 тыс рублей</a:t>
              </a:r>
              <a:br>
                <a:rPr lang="ru-RU" sz="22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2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покупка от 50 млн рублей, </a:t>
              </a:r>
              <a:br>
                <a:rPr lang="ru-RU" sz="2200">
                  <a:solidFill>
                    <a:srgbClr val="FF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br>
                <a:rPr lang="ru-RU" sz="2200">
                  <a:solidFill>
                    <a:srgbClr val="16253E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200">
                  <a:solidFill>
                    <a:srgbClr val="16253E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но у вас отсутствует достаточный опыт работы с коммерческой недвижимостью, компания «АН Апекс Недвижимость» готова предложить свою профессиональную помощь в подборе подходящих объектов и поделиться комиссией.</a:t>
              </a:r>
              <a:endParaRPr/>
            </a:p>
          </p:txBody>
        </p:sp>
        <p:grpSp>
          <p:nvGrpSpPr>
            <p:cNvPr id="1346" name="Google Shape;1346;p50"/>
            <p:cNvGrpSpPr/>
            <p:nvPr/>
          </p:nvGrpSpPr>
          <p:grpSpPr>
            <a:xfrm>
              <a:off x="4762305" y="1441025"/>
              <a:ext cx="831209" cy="591214"/>
              <a:chOff x="2509876" y="2738011"/>
              <a:chExt cx="460537" cy="327567"/>
            </a:xfrm>
          </p:grpSpPr>
          <p:sp>
            <p:nvSpPr>
              <p:cNvPr id="1347" name="Google Shape;1347;p50"/>
              <p:cNvSpPr/>
              <p:nvPr/>
            </p:nvSpPr>
            <p:spPr>
              <a:xfrm rot="5400000">
                <a:off x="2665437" y="2760602"/>
                <a:ext cx="327567" cy="282385"/>
              </a:xfrm>
              <a:prstGeom prst="triangle">
                <a:avLst>
                  <a:gd fmla="val 50000" name="adj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CCB16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50"/>
              <p:cNvSpPr/>
              <p:nvPr/>
            </p:nvSpPr>
            <p:spPr>
              <a:xfrm rot="5400000">
                <a:off x="2495623" y="2830755"/>
                <a:ext cx="206657" cy="178152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pic>
        <p:nvPicPr>
          <p:cNvPr id="1349" name="Google Shape;1349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7687" y="3713888"/>
            <a:ext cx="2309683" cy="2309683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p50"/>
          <p:cNvSpPr txBox="1"/>
          <p:nvPr/>
        </p:nvSpPr>
        <p:spPr>
          <a:xfrm>
            <a:off x="400533" y="6116170"/>
            <a:ext cx="38768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https://www.apex-realty.ru/partners/</a:t>
            </a:r>
            <a:endParaRPr sz="180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51" name="Google Shape;1351;p50">
            <a:hlinkClick r:id="rId6"/>
          </p:cNvPr>
          <p:cNvSpPr/>
          <p:nvPr/>
        </p:nvSpPr>
        <p:spPr>
          <a:xfrm>
            <a:off x="400533" y="6126480"/>
            <a:ext cx="3866667" cy="3632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7" name="Google Shape;135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p51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59" name="Google Shape;135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0" name="Google Shape;1360;p51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1361" name="Google Shape;1361;p51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62" name="Google Shape;1362;p51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63" name="Google Shape;1363;p51"/>
          <p:cNvSpPr txBox="1"/>
          <p:nvPr/>
        </p:nvSpPr>
        <p:spPr>
          <a:xfrm>
            <a:off x="434734" y="2475878"/>
            <a:ext cx="4426109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Telegram</a:t>
            </a: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Владимир Молчанов|🏦 CRE</a:t>
            </a: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для брокеров</a:t>
            </a: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инвесторов</a:t>
            </a:r>
            <a:endParaRPr/>
          </a:p>
        </p:txBody>
      </p:sp>
      <p:grpSp>
        <p:nvGrpSpPr>
          <p:cNvPr id="1364" name="Google Shape;1364;p51"/>
          <p:cNvGrpSpPr/>
          <p:nvPr/>
        </p:nvGrpSpPr>
        <p:grpSpPr>
          <a:xfrm>
            <a:off x="4855321" y="1961223"/>
            <a:ext cx="831209" cy="591214"/>
            <a:chOff x="2509876" y="2738011"/>
            <a:chExt cx="460537" cy="327567"/>
          </a:xfrm>
        </p:grpSpPr>
        <p:sp>
          <p:nvSpPr>
            <p:cNvPr id="1365" name="Google Shape;1365;p51"/>
            <p:cNvSpPr/>
            <p:nvPr/>
          </p:nvSpPr>
          <p:spPr>
            <a:xfrm rot="5400000">
              <a:off x="2665437" y="2760602"/>
              <a:ext cx="327567" cy="282385"/>
            </a:xfrm>
            <a:prstGeom prst="triangle">
              <a:avLst>
                <a:gd fmla="val 50000" name="adj"/>
              </a:avLst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CCB16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51"/>
            <p:cNvSpPr/>
            <p:nvPr/>
          </p:nvSpPr>
          <p:spPr>
            <a:xfrm rot="5400000">
              <a:off x="2495623" y="2830755"/>
              <a:ext cx="206657" cy="178152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  <p:txBody>
            <a:bodyPr anchorCtr="0" anchor="ctr" bIns="40300" lIns="90000" spcFirstLastPara="1" rIns="90000" wrap="square" tIns="403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1367" name="Google Shape;1367;p51"/>
          <p:cNvSpPr txBox="1"/>
          <p:nvPr/>
        </p:nvSpPr>
        <p:spPr>
          <a:xfrm>
            <a:off x="400533" y="6116170"/>
            <a:ext cx="38768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https://t.me/realtor_commercial</a:t>
            </a:r>
            <a:endParaRPr/>
          </a:p>
        </p:txBody>
      </p:sp>
      <p:sp>
        <p:nvSpPr>
          <p:cNvPr id="1368" name="Google Shape;1368;p51">
            <a:hlinkClick r:id="rId5"/>
          </p:cNvPr>
          <p:cNvSpPr/>
          <p:nvPr/>
        </p:nvSpPr>
        <p:spPr>
          <a:xfrm>
            <a:off x="236730" y="6116170"/>
            <a:ext cx="38768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9" name="Google Shape;1369;p51"/>
          <p:cNvGrpSpPr/>
          <p:nvPr/>
        </p:nvGrpSpPr>
        <p:grpSpPr>
          <a:xfrm>
            <a:off x="6534539" y="1229309"/>
            <a:ext cx="3719605" cy="4780942"/>
            <a:chOff x="6466117" y="820268"/>
            <a:chExt cx="4240587" cy="5450579"/>
          </a:xfrm>
        </p:grpSpPr>
        <p:pic>
          <p:nvPicPr>
            <p:cNvPr id="1370" name="Google Shape;1370;p51"/>
            <p:cNvPicPr preferRelativeResize="0"/>
            <p:nvPr/>
          </p:nvPicPr>
          <p:blipFill rotWithShape="1">
            <a:blip r:embed="rId6">
              <a:alphaModFix/>
            </a:blip>
            <a:srcRect b="2051" l="4450" r="2911" t="20580"/>
            <a:stretch/>
          </p:blipFill>
          <p:spPr>
            <a:xfrm>
              <a:off x="6466117" y="2119595"/>
              <a:ext cx="4240587" cy="4151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1" name="Google Shape;1371;p51"/>
            <p:cNvPicPr preferRelativeResize="0"/>
            <p:nvPr/>
          </p:nvPicPr>
          <p:blipFill rotWithShape="1">
            <a:blip r:embed="rId7">
              <a:alphaModFix/>
            </a:blip>
            <a:srcRect b="80696" l="39099" r="39099" t="704"/>
            <a:stretch/>
          </p:blipFill>
          <p:spPr>
            <a:xfrm>
              <a:off x="8014614" y="820268"/>
              <a:ext cx="1143593" cy="1143593"/>
            </a:xfrm>
            <a:custGeom>
              <a:rect b="b" l="l" r="r" t="t"/>
              <a:pathLst>
                <a:path extrusionOk="0" h="967222" w="967222">
                  <a:moveTo>
                    <a:pt x="483611" y="0"/>
                  </a:moveTo>
                  <a:cubicBezTo>
                    <a:pt x="750702" y="0"/>
                    <a:pt x="967222" y="216520"/>
                    <a:pt x="967222" y="483611"/>
                  </a:cubicBezTo>
                  <a:cubicBezTo>
                    <a:pt x="967222" y="750702"/>
                    <a:pt x="750702" y="967222"/>
                    <a:pt x="483611" y="967222"/>
                  </a:cubicBezTo>
                  <a:cubicBezTo>
                    <a:pt x="216520" y="967222"/>
                    <a:pt x="0" y="750702"/>
                    <a:pt x="0" y="483611"/>
                  </a:cubicBezTo>
                  <a:cubicBezTo>
                    <a:pt x="0" y="216520"/>
                    <a:pt x="216520" y="0"/>
                    <a:pt x="483611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5" name="Google Shape;305;p6"/>
          <p:cNvGrpSpPr/>
          <p:nvPr/>
        </p:nvGrpSpPr>
        <p:grpSpPr>
          <a:xfrm>
            <a:off x="496800" y="2367476"/>
            <a:ext cx="11162160" cy="3625276"/>
            <a:chOff x="496800" y="1773695"/>
            <a:chExt cx="11162160" cy="3625276"/>
          </a:xfrm>
        </p:grpSpPr>
        <p:sp>
          <p:nvSpPr>
            <p:cNvPr id="306" name="Google Shape;306;p6"/>
            <p:cNvSpPr/>
            <p:nvPr/>
          </p:nvSpPr>
          <p:spPr>
            <a:xfrm>
              <a:off x="496800" y="1773695"/>
              <a:ext cx="11162160" cy="595987"/>
            </a:xfrm>
            <a:prstGeom prst="roundRect">
              <a:avLst>
                <a:gd fmla="val 0" name="adj"/>
              </a:avLst>
            </a:prstGeom>
            <a:gradFill>
              <a:gsLst>
                <a:gs pos="0">
                  <a:srgbClr val="6CE58F"/>
                </a:gs>
                <a:gs pos="50000">
                  <a:srgbClr val="49D471"/>
                </a:gs>
                <a:gs pos="100000">
                  <a:srgbClr val="26C353"/>
                </a:gs>
              </a:gsLst>
              <a:path path="circle">
                <a:fillToRect b="0%" l="100%" r="0%" t="100%"/>
              </a:path>
              <a:tileRect b="-100%" l="0%" r="-100%" t="0%"/>
            </a:gradFill>
            <a:ln>
              <a:noFill/>
            </a:ln>
          </p:spPr>
          <p:txBody>
            <a:bodyPr anchorCtr="0" anchor="ctr" bIns="40300" lIns="90000" spcFirstLastPara="1" rIns="90000" wrap="square" tIns="403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496800" y="2455611"/>
              <a:ext cx="11162160" cy="2943360"/>
            </a:xfrm>
            <a:prstGeom prst="roundRect">
              <a:avLst>
                <a:gd fmla="val 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8" name="Google Shape;308;p6"/>
            <p:cNvCxnSpPr/>
            <p:nvPr/>
          </p:nvCxnSpPr>
          <p:spPr>
            <a:xfrm>
              <a:off x="2596766" y="1889459"/>
              <a:ext cx="0" cy="39816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sp>
          <p:nvSpPr>
            <p:cNvPr id="309" name="Google Shape;309;p6"/>
            <p:cNvSpPr/>
            <p:nvPr/>
          </p:nvSpPr>
          <p:spPr>
            <a:xfrm>
              <a:off x="2672136" y="1779739"/>
              <a:ext cx="1343858" cy="6485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Нежилое</a:t>
              </a:r>
              <a:b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2021</a:t>
              </a: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797760" y="2838020"/>
              <a:ext cx="2010754" cy="7100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20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Окупаемость инвестиций</a:t>
              </a: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2884190" y="2993614"/>
              <a:ext cx="919750" cy="402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20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12 лет</a:t>
              </a:r>
              <a:endParaRPr/>
            </a:p>
          </p:txBody>
        </p:sp>
        <p:cxnSp>
          <p:nvCxnSpPr>
            <p:cNvPr id="312" name="Google Shape;312;p6"/>
            <p:cNvCxnSpPr/>
            <p:nvPr/>
          </p:nvCxnSpPr>
          <p:spPr>
            <a:xfrm>
              <a:off x="798120" y="3930496"/>
              <a:ext cx="1019196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313" name="Google Shape;313;p6"/>
            <p:cNvCxnSpPr/>
            <p:nvPr/>
          </p:nvCxnSpPr>
          <p:spPr>
            <a:xfrm>
              <a:off x="2596766" y="2542731"/>
              <a:ext cx="0" cy="277344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314" name="Google Shape;314;p6"/>
            <p:cNvCxnSpPr/>
            <p:nvPr/>
          </p:nvCxnSpPr>
          <p:spPr>
            <a:xfrm>
              <a:off x="4091364" y="2542731"/>
              <a:ext cx="0" cy="274176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sp>
          <p:nvSpPr>
            <p:cNvPr id="315" name="Google Shape;315;p6"/>
            <p:cNvSpPr/>
            <p:nvPr/>
          </p:nvSpPr>
          <p:spPr>
            <a:xfrm>
              <a:off x="797760" y="4268300"/>
              <a:ext cx="2010754" cy="7100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20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Доходность годовых</a:t>
              </a: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4166734" y="1779739"/>
              <a:ext cx="1343858" cy="6485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Нежилое</a:t>
              </a:r>
              <a:b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2022</a:t>
              </a: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5661332" y="1779739"/>
              <a:ext cx="1343858" cy="6485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Нежилое</a:t>
              </a:r>
              <a:b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2025</a:t>
              </a: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7155930" y="1779739"/>
              <a:ext cx="1343858" cy="6485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Квартира</a:t>
              </a:r>
              <a:b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2021</a:t>
              </a: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8650528" y="1779739"/>
              <a:ext cx="1343858" cy="6485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Квартира</a:t>
              </a:r>
              <a:b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2022</a:t>
              </a: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10145127" y="1779739"/>
              <a:ext cx="1343858" cy="6485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Квартира</a:t>
              </a:r>
              <a:b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b="0" lang="ru-RU" sz="1800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2025</a:t>
              </a:r>
              <a:endParaRPr/>
            </a:p>
          </p:txBody>
        </p:sp>
        <p:cxnSp>
          <p:nvCxnSpPr>
            <p:cNvPr id="321" name="Google Shape;321;p6"/>
            <p:cNvCxnSpPr/>
            <p:nvPr/>
          </p:nvCxnSpPr>
          <p:spPr>
            <a:xfrm>
              <a:off x="4091364" y="1889459"/>
              <a:ext cx="0" cy="39816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322" name="Google Shape;322;p6"/>
            <p:cNvCxnSpPr/>
            <p:nvPr/>
          </p:nvCxnSpPr>
          <p:spPr>
            <a:xfrm>
              <a:off x="5585962" y="1889459"/>
              <a:ext cx="0" cy="39816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323" name="Google Shape;323;p6"/>
            <p:cNvCxnSpPr/>
            <p:nvPr/>
          </p:nvCxnSpPr>
          <p:spPr>
            <a:xfrm>
              <a:off x="7080560" y="1889459"/>
              <a:ext cx="0" cy="39816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324" name="Google Shape;324;p6"/>
            <p:cNvCxnSpPr/>
            <p:nvPr/>
          </p:nvCxnSpPr>
          <p:spPr>
            <a:xfrm>
              <a:off x="8575158" y="1889459"/>
              <a:ext cx="0" cy="39816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325" name="Google Shape;325;p6"/>
            <p:cNvCxnSpPr/>
            <p:nvPr/>
          </p:nvCxnSpPr>
          <p:spPr>
            <a:xfrm>
              <a:off x="10069756" y="1889459"/>
              <a:ext cx="0" cy="39816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326" name="Google Shape;326;p6"/>
            <p:cNvCxnSpPr/>
            <p:nvPr/>
          </p:nvCxnSpPr>
          <p:spPr>
            <a:xfrm>
              <a:off x="5585962" y="2542731"/>
              <a:ext cx="0" cy="274176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327" name="Google Shape;327;p6"/>
            <p:cNvCxnSpPr/>
            <p:nvPr/>
          </p:nvCxnSpPr>
          <p:spPr>
            <a:xfrm>
              <a:off x="7080560" y="2542731"/>
              <a:ext cx="0" cy="274176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328" name="Google Shape;328;p6"/>
            <p:cNvCxnSpPr/>
            <p:nvPr/>
          </p:nvCxnSpPr>
          <p:spPr>
            <a:xfrm>
              <a:off x="8575158" y="2542731"/>
              <a:ext cx="0" cy="274176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329" name="Google Shape;329;p6"/>
            <p:cNvCxnSpPr/>
            <p:nvPr/>
          </p:nvCxnSpPr>
          <p:spPr>
            <a:xfrm>
              <a:off x="10069756" y="2542731"/>
              <a:ext cx="0" cy="274176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sp>
          <p:nvSpPr>
            <p:cNvPr id="330" name="Google Shape;330;p6"/>
            <p:cNvSpPr/>
            <p:nvPr/>
          </p:nvSpPr>
          <p:spPr>
            <a:xfrm>
              <a:off x="4378788" y="2993614"/>
              <a:ext cx="919750" cy="402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20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17 лет</a:t>
              </a: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5873386" y="2993614"/>
              <a:ext cx="919750" cy="402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20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13 лет</a:t>
              </a: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7367984" y="2993614"/>
              <a:ext cx="919750" cy="402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27</a:t>
              </a:r>
              <a:r>
                <a:rPr b="0" lang="ru-RU" sz="20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лет</a:t>
              </a: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8756555" y="2993614"/>
              <a:ext cx="1131804" cy="402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32</a:t>
              </a:r>
              <a:r>
                <a:rPr b="0" lang="ru-RU" sz="20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года</a:t>
              </a: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10357181" y="2993614"/>
              <a:ext cx="919750" cy="7100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28</a:t>
              </a:r>
              <a:r>
                <a:rPr b="0" lang="ru-RU" sz="20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лет</a:t>
              </a: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2884190" y="4406348"/>
              <a:ext cx="919750" cy="402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20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8.1%</a:t>
              </a: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4378788" y="4406348"/>
              <a:ext cx="919750" cy="402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20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5.8%</a:t>
              </a: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5873386" y="4406348"/>
              <a:ext cx="919750" cy="402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2000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7.8%</a:t>
              </a: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7367984" y="4406348"/>
              <a:ext cx="919750" cy="402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3.6%</a:t>
              </a: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8756555" y="4406348"/>
              <a:ext cx="1131804" cy="402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3.1%</a:t>
              </a: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10357181" y="4406348"/>
              <a:ext cx="919750" cy="402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3.5%</a:t>
              </a:r>
              <a:endParaRPr/>
            </a:p>
          </p:txBody>
        </p:sp>
      </p:grpSp>
      <p:sp>
        <p:nvSpPr>
          <p:cNvPr id="341" name="Google Shape;341;p6"/>
          <p:cNvSpPr txBox="1"/>
          <p:nvPr/>
        </p:nvSpPr>
        <p:spPr>
          <a:xfrm>
            <a:off x="403076" y="1252067"/>
            <a:ext cx="11272987" cy="812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Сравнение доходности и окупаемости квартиры</a:t>
            </a:r>
            <a:b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2600">
                <a:solidFill>
                  <a:srgbClr val="26C35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 нежилого помещения в новостройке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7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8" name="Google Shape;348;p7"/>
          <p:cNvSpPr txBox="1"/>
          <p:nvPr/>
        </p:nvSpPr>
        <p:spPr>
          <a:xfrm>
            <a:off x="434734" y="2331827"/>
            <a:ext cx="4426109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Быстрая оценка инвестиционной привлекательности объектов коммерческой недвижимости </a:t>
            </a:r>
            <a:endParaRPr/>
          </a:p>
        </p:txBody>
      </p:sp>
      <p:pic>
        <p:nvPicPr>
          <p:cNvPr id="349" name="Google Shape;34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0" name="Google Shape;350;p7"/>
          <p:cNvGrpSpPr/>
          <p:nvPr/>
        </p:nvGrpSpPr>
        <p:grpSpPr>
          <a:xfrm>
            <a:off x="5079196" y="1187867"/>
            <a:ext cx="5699776" cy="1848133"/>
            <a:chOff x="5148164" y="1352667"/>
            <a:chExt cx="5699776" cy="1848133"/>
          </a:xfrm>
        </p:grpSpPr>
        <p:sp>
          <p:nvSpPr>
            <p:cNvPr id="351" name="Google Shape;351;p7"/>
            <p:cNvSpPr txBox="1"/>
            <p:nvPr/>
          </p:nvSpPr>
          <p:spPr>
            <a:xfrm>
              <a:off x="5913362" y="2111271"/>
              <a:ext cx="4934578" cy="10895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(Кто собственник? Права собственности или возможность их возникновения, незаконные перепланировки и самострой, обременения и залоги)</a:t>
              </a:r>
              <a:endParaRPr/>
            </a:p>
          </p:txBody>
        </p:sp>
        <p:sp>
          <p:nvSpPr>
            <p:cNvPr id="352" name="Google Shape;352;p7"/>
            <p:cNvSpPr txBox="1"/>
            <p:nvPr/>
          </p:nvSpPr>
          <p:spPr>
            <a:xfrm>
              <a:off x="5913361" y="1352667"/>
              <a:ext cx="4338079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rgbClr val="26C353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Возможность работы с объектом с юридической точки зрения </a:t>
              </a:r>
              <a:endParaRPr/>
            </a:p>
          </p:txBody>
        </p:sp>
        <p:grpSp>
          <p:nvGrpSpPr>
            <p:cNvPr id="353" name="Google Shape;353;p7"/>
            <p:cNvGrpSpPr/>
            <p:nvPr/>
          </p:nvGrpSpPr>
          <p:grpSpPr>
            <a:xfrm>
              <a:off x="5148164" y="1352667"/>
              <a:ext cx="627120" cy="612720"/>
              <a:chOff x="914400" y="2011320"/>
              <a:chExt cx="627120" cy="612720"/>
            </a:xfrm>
          </p:grpSpPr>
          <p:sp>
            <p:nvSpPr>
              <p:cNvPr id="354" name="Google Shape;354;p7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7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356" name="Google Shape;356;p7"/>
          <p:cNvGrpSpPr/>
          <p:nvPr/>
        </p:nvGrpSpPr>
        <p:grpSpPr>
          <a:xfrm>
            <a:off x="5079196" y="3197097"/>
            <a:ext cx="5699776" cy="1349535"/>
            <a:chOff x="5148164" y="1352667"/>
            <a:chExt cx="5699776" cy="1349535"/>
          </a:xfrm>
        </p:grpSpPr>
        <p:sp>
          <p:nvSpPr>
            <p:cNvPr id="357" name="Google Shape;357;p7"/>
            <p:cNvSpPr txBox="1"/>
            <p:nvPr/>
          </p:nvSpPr>
          <p:spPr>
            <a:xfrm>
              <a:off x="5913362" y="2111271"/>
              <a:ext cx="4934578" cy="5909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(На сколько реальна стоимость</a:t>
              </a:r>
              <a:b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относительно рынка)</a:t>
              </a:r>
              <a:endParaRPr/>
            </a:p>
          </p:txBody>
        </p:sp>
        <p:sp>
          <p:nvSpPr>
            <p:cNvPr id="358" name="Google Shape;358;p7"/>
            <p:cNvSpPr txBox="1"/>
            <p:nvPr/>
          </p:nvSpPr>
          <p:spPr>
            <a:xfrm>
              <a:off x="5913361" y="1352667"/>
              <a:ext cx="4338079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rgbClr val="26C353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Окупаемость объекта недвижимости</a:t>
              </a:r>
              <a:endParaRPr/>
            </a:p>
          </p:txBody>
        </p:sp>
        <p:grpSp>
          <p:nvGrpSpPr>
            <p:cNvPr id="359" name="Google Shape;359;p7"/>
            <p:cNvGrpSpPr/>
            <p:nvPr/>
          </p:nvGrpSpPr>
          <p:grpSpPr>
            <a:xfrm>
              <a:off x="5148164" y="1352667"/>
              <a:ext cx="627120" cy="612720"/>
              <a:chOff x="914400" y="2011320"/>
              <a:chExt cx="627120" cy="612720"/>
            </a:xfrm>
          </p:grpSpPr>
          <p:sp>
            <p:nvSpPr>
              <p:cNvPr id="360" name="Google Shape;360;p7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362" name="Google Shape;362;p7"/>
          <p:cNvGrpSpPr/>
          <p:nvPr/>
        </p:nvGrpSpPr>
        <p:grpSpPr>
          <a:xfrm>
            <a:off x="5079196" y="4816716"/>
            <a:ext cx="6027836" cy="1598834"/>
            <a:chOff x="5148164" y="1352667"/>
            <a:chExt cx="6027836" cy="1598834"/>
          </a:xfrm>
        </p:grpSpPr>
        <p:sp>
          <p:nvSpPr>
            <p:cNvPr id="363" name="Google Shape;363;p7"/>
            <p:cNvSpPr txBox="1"/>
            <p:nvPr/>
          </p:nvSpPr>
          <p:spPr>
            <a:xfrm>
              <a:off x="5913362" y="2111271"/>
              <a:ext cx="5262638" cy="840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(Анализ локации – геомаркетинг, технические характеристики, наличие договоров</a:t>
              </a:r>
              <a:b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 коммунальщиками или управляющей и.т.д )</a:t>
              </a:r>
              <a:endParaRPr/>
            </a:p>
          </p:txBody>
        </p:sp>
        <p:sp>
          <p:nvSpPr>
            <p:cNvPr id="364" name="Google Shape;364;p7"/>
            <p:cNvSpPr txBox="1"/>
            <p:nvPr/>
          </p:nvSpPr>
          <p:spPr>
            <a:xfrm>
              <a:off x="5913361" y="1352667"/>
              <a:ext cx="4338079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rgbClr val="26C353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Коммерческие</a:t>
              </a:r>
              <a:br>
                <a:rPr lang="ru-RU" sz="2000">
                  <a:solidFill>
                    <a:srgbClr val="26C353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2000">
                  <a:solidFill>
                    <a:srgbClr val="26C353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и технические факторы </a:t>
              </a:r>
              <a:endParaRPr/>
            </a:p>
          </p:txBody>
        </p:sp>
        <p:grpSp>
          <p:nvGrpSpPr>
            <p:cNvPr id="365" name="Google Shape;365;p7"/>
            <p:cNvGrpSpPr/>
            <p:nvPr/>
          </p:nvGrpSpPr>
          <p:grpSpPr>
            <a:xfrm>
              <a:off x="5148164" y="1352667"/>
              <a:ext cx="627120" cy="612720"/>
              <a:chOff x="914400" y="2011320"/>
              <a:chExt cx="627120" cy="612720"/>
            </a:xfrm>
          </p:grpSpPr>
          <p:sp>
            <p:nvSpPr>
              <p:cNvPr id="366" name="Google Shape;366;p7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7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03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368" name="Google Shape;368;p7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369" name="Google Shape;369;p7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70" name="Google Shape;370;p7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8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77" name="Google Shape;377;p8"/>
          <p:cNvSpPr txBox="1"/>
          <p:nvPr/>
        </p:nvSpPr>
        <p:spPr>
          <a:xfrm>
            <a:off x="434734" y="1565849"/>
            <a:ext cx="4426109" cy="1338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Что важно узнать</a:t>
            </a:r>
            <a:b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перед началом работы?</a:t>
            </a:r>
            <a:endParaRPr/>
          </a:p>
        </p:txBody>
      </p:sp>
      <p:pic>
        <p:nvPicPr>
          <p:cNvPr id="378" name="Google Shape;37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9" name="Google Shape;379;p8"/>
          <p:cNvGrpSpPr/>
          <p:nvPr/>
        </p:nvGrpSpPr>
        <p:grpSpPr>
          <a:xfrm>
            <a:off x="5079196" y="1352500"/>
            <a:ext cx="6777843" cy="2650916"/>
            <a:chOff x="5148164" y="1352667"/>
            <a:chExt cx="6777843" cy="2650916"/>
          </a:xfrm>
        </p:grpSpPr>
        <p:sp>
          <p:nvSpPr>
            <p:cNvPr id="380" name="Google Shape;380;p8"/>
            <p:cNvSpPr txBox="1"/>
            <p:nvPr/>
          </p:nvSpPr>
          <p:spPr>
            <a:xfrm>
              <a:off x="5913362" y="2418534"/>
              <a:ext cx="4934578" cy="15850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Выписка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Договор аренды (если субаренда)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Договор с ДГИ, если ППА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ДДУ если переуступка</a:t>
              </a:r>
              <a:endParaRPr/>
            </a:p>
          </p:txBody>
        </p:sp>
        <p:sp>
          <p:nvSpPr>
            <p:cNvPr id="381" name="Google Shape;381;p8"/>
            <p:cNvSpPr txBox="1"/>
            <p:nvPr/>
          </p:nvSpPr>
          <p:spPr>
            <a:xfrm>
              <a:off x="5913360" y="1352667"/>
              <a:ext cx="60126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rgbClr val="26C353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Действительно ли юридическое лицо, которое Вам дает поручение на поиск клиента имеет какие-либо права на реализуемое помещение? </a:t>
              </a:r>
              <a:endParaRPr/>
            </a:p>
          </p:txBody>
        </p:sp>
        <p:grpSp>
          <p:nvGrpSpPr>
            <p:cNvPr id="382" name="Google Shape;382;p8"/>
            <p:cNvGrpSpPr/>
            <p:nvPr/>
          </p:nvGrpSpPr>
          <p:grpSpPr>
            <a:xfrm>
              <a:off x="5148164" y="1352667"/>
              <a:ext cx="627120" cy="612720"/>
              <a:chOff x="914400" y="2011320"/>
              <a:chExt cx="627120" cy="612720"/>
            </a:xfrm>
          </p:grpSpPr>
          <p:sp>
            <p:nvSpPr>
              <p:cNvPr id="383" name="Google Shape;383;p8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01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pic>
        <p:nvPicPr>
          <p:cNvPr id="385" name="Google Shape;38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4808" y="2708721"/>
            <a:ext cx="3675821" cy="36758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6" name="Google Shape;386;p8"/>
          <p:cNvGrpSpPr/>
          <p:nvPr/>
        </p:nvGrpSpPr>
        <p:grpSpPr>
          <a:xfrm>
            <a:off x="5079196" y="4126042"/>
            <a:ext cx="6777843" cy="2363657"/>
            <a:chOff x="5148164" y="1352667"/>
            <a:chExt cx="6777843" cy="2363657"/>
          </a:xfrm>
        </p:grpSpPr>
        <p:sp>
          <p:nvSpPr>
            <p:cNvPr id="387" name="Google Shape;387;p8"/>
            <p:cNvSpPr txBox="1"/>
            <p:nvPr/>
          </p:nvSpPr>
          <p:spPr>
            <a:xfrm>
              <a:off x="5913362" y="2259515"/>
              <a:ext cx="4934578" cy="14568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Собственник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Сотрудник (должен быть вписан</a:t>
              </a:r>
              <a:b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 договор)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ru-RU"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Посредник (доверенность)</a:t>
              </a:r>
              <a:endParaRPr/>
            </a:p>
          </p:txBody>
        </p:sp>
        <p:sp>
          <p:nvSpPr>
            <p:cNvPr id="388" name="Google Shape;388;p8"/>
            <p:cNvSpPr txBox="1"/>
            <p:nvPr/>
          </p:nvSpPr>
          <p:spPr>
            <a:xfrm>
              <a:off x="5913360" y="1352667"/>
              <a:ext cx="6012647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rgbClr val="26C353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Какое отношение имеет лицо, с которым Вы работаете к компании и помещению?</a:t>
              </a:r>
              <a:endParaRPr/>
            </a:p>
          </p:txBody>
        </p:sp>
        <p:grpSp>
          <p:nvGrpSpPr>
            <p:cNvPr id="389" name="Google Shape;389;p8"/>
            <p:cNvGrpSpPr/>
            <p:nvPr/>
          </p:nvGrpSpPr>
          <p:grpSpPr>
            <a:xfrm>
              <a:off x="5148164" y="1352667"/>
              <a:ext cx="627120" cy="612720"/>
              <a:chOff x="914400" y="2011320"/>
              <a:chExt cx="627120" cy="612720"/>
            </a:xfrm>
          </p:grpSpPr>
          <p:sp>
            <p:nvSpPr>
              <p:cNvPr id="390" name="Google Shape;390;p8"/>
              <p:cNvSpPr/>
              <p:nvPr/>
            </p:nvSpPr>
            <p:spPr>
              <a:xfrm>
                <a:off x="914400" y="2011320"/>
                <a:ext cx="558720" cy="558720"/>
              </a:xfrm>
              <a:prstGeom prst="rect">
                <a:avLst/>
              </a:prstGeom>
              <a:noFill/>
              <a:ln cap="flat" cmpd="sng" w="12600">
                <a:solidFill>
                  <a:srgbClr val="AEAEAE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6800" lIns="90000" spcFirstLastPara="1" rIns="90000" wrap="square" tIns="468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984240" y="2065320"/>
                <a:ext cx="557280" cy="558720"/>
              </a:xfrm>
              <a:prstGeom prst="rect">
                <a:avLst/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>
                    <a:solidFill>
                      <a:schemeClr val="dk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02</a:t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grpSp>
        <p:nvGrpSpPr>
          <p:cNvPr id="392" name="Google Shape;392;p8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393" name="Google Shape;393;p8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94" name="Google Shape;394;p8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002" y="6576647"/>
            <a:ext cx="1138061" cy="2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9"/>
          <p:cNvSpPr/>
          <p:nvPr/>
        </p:nvSpPr>
        <p:spPr>
          <a:xfrm>
            <a:off x="0" y="0"/>
            <a:ext cx="4860843" cy="6858000"/>
          </a:xfrm>
          <a:prstGeom prst="rect">
            <a:avLst/>
          </a:prstGeom>
          <a:gradFill>
            <a:gsLst>
              <a:gs pos="0">
                <a:srgbClr val="6CE58F"/>
              </a:gs>
              <a:gs pos="50000">
                <a:srgbClr val="49D471"/>
              </a:gs>
              <a:gs pos="100000">
                <a:srgbClr val="26C353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40300" lIns="90000" spcFirstLastPara="1" rIns="90000" wrap="square" tIns="403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01" name="Google Shape;40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60" y="221961"/>
            <a:ext cx="11663680" cy="785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2" name="Google Shape;402;p9"/>
          <p:cNvGrpSpPr/>
          <p:nvPr/>
        </p:nvGrpSpPr>
        <p:grpSpPr>
          <a:xfrm flipH="1">
            <a:off x="334959" y="1187867"/>
            <a:ext cx="4273558" cy="5301832"/>
            <a:chOff x="4826642" y="368301"/>
            <a:chExt cx="6849421" cy="6121398"/>
          </a:xfrm>
        </p:grpSpPr>
        <p:cxnSp>
          <p:nvCxnSpPr>
            <p:cNvPr id="403" name="Google Shape;403;p9"/>
            <p:cNvCxnSpPr/>
            <p:nvPr/>
          </p:nvCxnSpPr>
          <p:spPr>
            <a:xfrm rot="10800000">
              <a:off x="11676062" y="368302"/>
              <a:ext cx="1" cy="6121397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4" name="Google Shape;404;p9"/>
            <p:cNvCxnSpPr/>
            <p:nvPr/>
          </p:nvCxnSpPr>
          <p:spPr>
            <a:xfrm rot="10800000">
              <a:off x="4826642" y="368301"/>
              <a:ext cx="6849421" cy="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405" name="Google Shape;40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939" y="1372096"/>
            <a:ext cx="3636528" cy="5081091"/>
          </a:xfrm>
          <a:prstGeom prst="rect">
            <a:avLst/>
          </a:prstGeom>
          <a:noFill/>
          <a:ln cap="flat" cmpd="sng" w="635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06" name="Google Shape;406;p9"/>
          <p:cNvGrpSpPr/>
          <p:nvPr/>
        </p:nvGrpSpPr>
        <p:grpSpPr>
          <a:xfrm>
            <a:off x="4860842" y="1229058"/>
            <a:ext cx="6082548" cy="701731"/>
            <a:chOff x="4860842" y="1229058"/>
            <a:chExt cx="6082548" cy="701731"/>
          </a:xfrm>
        </p:grpSpPr>
        <p:sp>
          <p:nvSpPr>
            <p:cNvPr id="407" name="Google Shape;407;p9"/>
            <p:cNvSpPr txBox="1"/>
            <p:nvPr/>
          </p:nvSpPr>
          <p:spPr>
            <a:xfrm>
              <a:off x="5569218" y="1229058"/>
              <a:ext cx="5374172" cy="7017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Можно ссылаться на стандарт ассоциации КОКОН </a:t>
              </a:r>
              <a:endParaRPr/>
            </a:p>
          </p:txBody>
        </p:sp>
        <p:grpSp>
          <p:nvGrpSpPr>
            <p:cNvPr id="408" name="Google Shape;408;p9"/>
            <p:cNvGrpSpPr/>
            <p:nvPr/>
          </p:nvGrpSpPr>
          <p:grpSpPr>
            <a:xfrm>
              <a:off x="4860842" y="1383971"/>
              <a:ext cx="496335" cy="353028"/>
              <a:chOff x="2509876" y="2738011"/>
              <a:chExt cx="460537" cy="327567"/>
            </a:xfrm>
          </p:grpSpPr>
          <p:sp>
            <p:nvSpPr>
              <p:cNvPr id="409" name="Google Shape;409;p9"/>
              <p:cNvSpPr/>
              <p:nvPr/>
            </p:nvSpPr>
            <p:spPr>
              <a:xfrm rot="5400000">
                <a:off x="2665437" y="2760602"/>
                <a:ext cx="327567" cy="282385"/>
              </a:xfrm>
              <a:prstGeom prst="triangle">
                <a:avLst>
                  <a:gd fmla="val 50000" name="adj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CCB16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9"/>
              <p:cNvSpPr/>
              <p:nvPr/>
            </p:nvSpPr>
            <p:spPr>
              <a:xfrm rot="5400000">
                <a:off x="2495623" y="2830755"/>
                <a:ext cx="206657" cy="178152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6CE58F"/>
                  </a:gs>
                  <a:gs pos="50000">
                    <a:srgbClr val="49D471"/>
                  </a:gs>
                  <a:gs pos="100000">
                    <a:srgbClr val="26C353"/>
                  </a:gs>
                </a:gsLst>
                <a:path path="circle">
                  <a:fillToRect b="0%" l="100%" r="0%" t="100%"/>
                </a:path>
                <a:tileRect b="-100%" l="0%" r="-100%" t="0%"/>
              </a:gradFill>
              <a:ln>
                <a:noFill/>
              </a:ln>
            </p:spPr>
            <p:txBody>
              <a:bodyPr anchorCtr="0" anchor="ctr" bIns="40300" lIns="90000" spcFirstLastPara="1" rIns="90000" wrap="square" tIns="403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2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sp>
        <p:nvSpPr>
          <p:cNvPr id="411" name="Google Shape;411;p9"/>
          <p:cNvSpPr txBox="1"/>
          <p:nvPr/>
        </p:nvSpPr>
        <p:spPr>
          <a:xfrm>
            <a:off x="6402595" y="5610232"/>
            <a:ext cx="3517067" cy="707886"/>
          </a:xfrm>
          <a:prstGeom prst="rect">
            <a:avLst/>
          </a:prstGeom>
          <a:noFill/>
          <a:ln cap="flat" cmpd="sng" w="9525">
            <a:solidFill>
              <a:srgbClr val="26C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D1C2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https://crepartner.ru/remuneration_standards/</a:t>
            </a:r>
            <a:endParaRPr sz="2000">
              <a:solidFill>
                <a:srgbClr val="0D1C2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12" name="Google Shape;41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02595" y="2152499"/>
            <a:ext cx="3517067" cy="3236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2026-02-20T08:59:26Z</dcterms:created>
  <dc:creator>Валерия</dc:creator>
</cp:coreProperties>
</file>