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89" r:id="rId3"/>
    <p:sldId id="256" r:id="rId4"/>
    <p:sldId id="264" r:id="rId5"/>
    <p:sldId id="268" r:id="rId6"/>
    <p:sldId id="257" r:id="rId7"/>
    <p:sldId id="267" r:id="rId8"/>
    <p:sldId id="269" r:id="rId9"/>
    <p:sldId id="286" r:id="rId10"/>
    <p:sldId id="263" r:id="rId11"/>
    <p:sldId id="279" r:id="rId12"/>
    <p:sldId id="281" r:id="rId13"/>
    <p:sldId id="270" r:id="rId14"/>
    <p:sldId id="282" r:id="rId15"/>
    <p:sldId id="258" r:id="rId16"/>
    <p:sldId id="272" r:id="rId17"/>
    <p:sldId id="259" r:id="rId18"/>
    <p:sldId id="261" r:id="rId19"/>
    <p:sldId id="273" r:id="rId20"/>
    <p:sldId id="283" r:id="rId21"/>
    <p:sldId id="274" r:id="rId22"/>
    <p:sldId id="265" r:id="rId23"/>
    <p:sldId id="262" r:id="rId24"/>
    <p:sldId id="275" r:id="rId25"/>
    <p:sldId id="277" r:id="rId26"/>
    <p:sldId id="280" r:id="rId27"/>
    <p:sldId id="284" r:id="rId28"/>
    <p:sldId id="285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18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E05BB2-FA0A-4FF3-A3C1-C060BC2A8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" y="0"/>
            <a:ext cx="914267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292987" y="1488274"/>
            <a:ext cx="5060104" cy="1939851"/>
          </a:xfrm>
          <a:prstGeom prst="rect">
            <a:avLst/>
          </a:prstGeom>
        </p:spPr>
        <p:txBody>
          <a:bodyPr wrap="square" lIns="46570" tIns="23285" rIns="46570" bIns="23285">
            <a:spAutoFit/>
          </a:bodyPr>
          <a:lstStyle/>
          <a:p>
            <a:pPr>
              <a:defRPr/>
            </a:pPr>
            <a:r>
              <a:rPr lang="ru-RU" sz="41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МОСКОВСКИЙ РИЭЛТОРСКИЙ ФОРУМ 2026</a:t>
            </a:r>
            <a:endParaRPr lang="ru-RU" sz="41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618123" y="1722377"/>
            <a:ext cx="1879475" cy="262468"/>
          </a:xfrm>
          <a:prstGeom prst="rect">
            <a:avLst/>
          </a:prstGeom>
        </p:spPr>
        <p:txBody>
          <a:bodyPr wrap="none" lIns="46570" tIns="23285" rIns="46570" bIns="23285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выступления: 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426905" y="2052393"/>
            <a:ext cx="2261913" cy="601023"/>
          </a:xfrm>
          <a:prstGeom prst="rect">
            <a:avLst/>
          </a:prstGeom>
        </p:spPr>
        <p:txBody>
          <a:bodyPr wrap="square" lIns="46570" tIns="23285" rIns="46570" bIns="23285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 –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 СИБИРИ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>
            <a:off x="6270254" y="1534482"/>
            <a:ext cx="0" cy="14324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/>
          <p:cNvSpPr/>
          <p:nvPr/>
        </p:nvSpPr>
        <p:spPr bwMode="auto">
          <a:xfrm>
            <a:off x="7043480" y="332589"/>
            <a:ext cx="1739496" cy="416362"/>
          </a:xfrm>
          <a:prstGeom prst="roundRect">
            <a:avLst>
              <a:gd name="adj" fmla="val 9427"/>
            </a:avLst>
          </a:prstGeom>
          <a:solidFill>
            <a:srgbClr val="FFFFFF">
              <a:alpha val="20000"/>
            </a:srgbClr>
          </a:solidFill>
          <a:ln w="952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570" tIns="23285" rIns="46570" bIns="23285" rtlCol="0" anchor="ctr"/>
          <a:lstStyle>
            <a:defPPr>
              <a:defRPr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26-27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февраля 2026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0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" y="699382"/>
            <a:ext cx="9120786" cy="54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1446" y="188640"/>
            <a:ext cx="77724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ДОСТОПРИМЕЧАТЕЛЬНОСТИ Г.КРАСНОЯРСКА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" y="1738513"/>
            <a:ext cx="2911475" cy="2033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:\Users\KIAN\Desktop\КРАСНОЯРСК презентация\торгашинская лестн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07" y="1772813"/>
            <a:ext cx="3002285" cy="1999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4372" y="1024781"/>
            <a:ext cx="8800116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2 227 679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ПОСЕТИЛО ДОСТПРИМЕЧАТЕЛЬНОСТИ В 2025 ГОДУ 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Users\KIAN\Desktop\КРАСНОЯРСК презентация\царь рыб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" y="3923111"/>
            <a:ext cx="4524443" cy="2273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KIAN\Desktop\КРАСНОЯРСК презентация\Часовня_Параскевы_Пятницы_в_погожий_осенний_денё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92" y="1772813"/>
            <a:ext cx="3096383" cy="206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KIAN\Desktop\КРАСНОЯРСК презентация\центр Астафьев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33056"/>
            <a:ext cx="5328592" cy="2273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0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55948"/>
            <a:ext cx="6164083" cy="410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81446" y="188640"/>
            <a:ext cx="77724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" y="2326734"/>
            <a:ext cx="2696264" cy="248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 России федеральный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университет.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 университет восточной части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топ-15 ВУЗов страны.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28" y="1412776"/>
            <a:ext cx="9144000" cy="92444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масштабные исследования и научные открытия, современный </a:t>
            </a:r>
            <a:r>
              <a:rPr lang="ru-RU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экокампус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уникальная студенческая атмосфера, которая передается каждому последующему поколению.</a:t>
            </a:r>
          </a:p>
        </p:txBody>
      </p:sp>
    </p:spTree>
    <p:extLst>
      <p:ext uri="{BB962C8B-B14F-4D97-AF65-F5344CB8AC3E}">
        <p14:creationId xmlns:p14="http://schemas.microsoft.com/office/powerpoint/2010/main" val="113677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3" y="0"/>
            <a:ext cx="5574878" cy="3716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39831"/>
            <a:ext cx="5580111" cy="372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5040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ГАСТРОНОМИЧЕСКАЯ СТОЛИЦА РОССИИ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36096" y="1211005"/>
            <a:ext cx="370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школа кондитерского мастерства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05319" y="2204864"/>
            <a:ext cx="3281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школа гастрономии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9" y="4123068"/>
            <a:ext cx="3337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готовит специалистов в области менеджмента и гастрономии, способных успешно управлять ресторанами.</a:t>
            </a:r>
          </a:p>
        </p:txBody>
      </p:sp>
    </p:spTree>
    <p:extLst>
      <p:ext uri="{BB962C8B-B14F-4D97-AF65-F5344CB8AC3E}">
        <p14:creationId xmlns:p14="http://schemas.microsoft.com/office/powerpoint/2010/main" val="36525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9" y="1621586"/>
            <a:ext cx="7462962" cy="498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81446" y="188640"/>
            <a:ext cx="7772400" cy="4320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ШКОЛА ОТЕЛЬНОГО МЕНЕДЖМЕНТА</a:t>
            </a:r>
          </a:p>
          <a:p>
            <a:endParaRPr lang="ru-RU" sz="800" b="1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для управления гостиничным бизнесом в современных условиях, управленческий менеджмент</a:t>
            </a:r>
          </a:p>
        </p:txBody>
      </p:sp>
    </p:spTree>
    <p:extLst>
      <p:ext uri="{BB962C8B-B14F-4D97-AF65-F5344CB8AC3E}">
        <p14:creationId xmlns:p14="http://schemas.microsoft.com/office/powerpoint/2010/main" val="424722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81446" y="188640"/>
            <a:ext cx="7772400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РАЙОНЫ ГОРОДА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0872" y="5661248"/>
            <a:ext cx="8784976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город разделен на семь районов — три находятся на правом, а четыре — на левом берегу Енисея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1929"/>
            <a:ext cx="8208911" cy="474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9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796932"/>
            <a:ext cx="8820025" cy="603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5800" y="188640"/>
            <a:ext cx="7772400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РАСШИРЯЕТСЯ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361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50872" y="1484784"/>
            <a:ext cx="8784976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Застройку в городе проводят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застройщиков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0872" y="2595696"/>
            <a:ext cx="8784976" cy="10081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в эксплуатацию за 2024г и 2025г </a:t>
            </a:r>
            <a:r>
              <a:rPr lang="ru-RU" sz="28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0872" y="4077072"/>
            <a:ext cx="8784976" cy="20162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 открытых проектов в стройке </a:t>
            </a:r>
            <a:endParaRPr lang="ru-RU" sz="2800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</a:p>
          <a:p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сдача в 2026г</a:t>
            </a:r>
          </a:p>
          <a:p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сдача в 2027г</a:t>
            </a:r>
          </a:p>
          <a:p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1650" y="332656"/>
            <a:ext cx="8784976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ЗАСТРОЙКИ В КРАСНОЯРСКЕ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90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1650" y="332656"/>
            <a:ext cx="8784976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ЖИЛЫХ КОМПЛЕКСОВ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28262" y="1035347"/>
            <a:ext cx="334100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 +</a:t>
            </a:r>
            <a:endParaRPr lang="ru-RU" sz="36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KIAN\Downloads\2026-02-18_15-42-4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94" y="1792776"/>
            <a:ext cx="3770744" cy="476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60032" y="2492896"/>
            <a:ext cx="4116594" cy="3600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м²: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1-комн. 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152 000 / м²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2-комн.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145 000 / м²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3-комн.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138 000 / м²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чистовая отделка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6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5656" y="116632"/>
            <a:ext cx="334100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 +</a:t>
            </a:r>
            <a:endParaRPr lang="ru-RU" sz="36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KIAN\Downloads\2026-02-18_15-40-2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" y="908720"/>
            <a:ext cx="5004048" cy="299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KIAN\Downloads\2026-02-18_15-03-2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17032"/>
            <a:ext cx="5200238" cy="2981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027406" y="476672"/>
            <a:ext cx="3880736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м²: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1-комн. 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180 000 / м²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2-комн.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168 000 / м²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3-комн.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156 000 / м²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куб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1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575EDE-D419-46FF-95E8-8C5124F6E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"/>
            <a:ext cx="9144000" cy="68575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64890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6039" y="1484784"/>
            <a:ext cx="4248472" cy="4216539"/>
          </a:xfrm>
          <a:prstGeom prst="rect">
            <a:avLst/>
          </a:prstGeom>
          <a:ln>
            <a:solidFill>
              <a:srgbClr val="195342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Монастырская Ирина </a:t>
            </a:r>
            <a:r>
              <a:rPr lang="ru-RU" sz="2000" b="1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Валерьевна</a:t>
            </a:r>
          </a:p>
          <a:p>
            <a:pPr algn="ctr"/>
            <a:endParaRPr lang="ru-RU" sz="800" b="1" dirty="0">
              <a:solidFill>
                <a:srgbClr val="19534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 </a:t>
            </a:r>
            <a:r>
              <a:rPr lang="ru-RU" sz="1600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Вице – президент Российской Гильдии </a:t>
            </a:r>
            <a:r>
              <a:rPr lang="ru-RU" sz="1600" dirty="0" err="1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Риэлторов</a:t>
            </a:r>
            <a:endParaRPr lang="ru-RU" sz="1600" dirty="0" smtClean="0">
              <a:solidFill>
                <a:srgbClr val="19534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800" dirty="0">
              <a:solidFill>
                <a:srgbClr val="19534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 Полномочный представитель Президента РГР </a:t>
            </a:r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Сибирском Федеральном округе</a:t>
            </a:r>
          </a:p>
          <a:p>
            <a:pPr algn="just"/>
            <a:endParaRPr lang="ru-RU" sz="800" dirty="0">
              <a:solidFill>
                <a:srgbClr val="19534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 Обладатель почетного знака РГР им. Кудрявцева </a:t>
            </a:r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В.А.</a:t>
            </a:r>
          </a:p>
          <a:p>
            <a:pPr algn="just"/>
            <a:endParaRPr lang="ru-RU" sz="800" dirty="0" smtClean="0">
              <a:solidFill>
                <a:srgbClr val="19534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 </a:t>
            </a:r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Член </a:t>
            </a:r>
            <a:r>
              <a:rPr lang="ru-RU" sz="1600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Комитета по организации образовательной деятельности </a:t>
            </a:r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РГР</a:t>
            </a:r>
          </a:p>
          <a:p>
            <a:pPr algn="just"/>
            <a:endParaRPr lang="ru-RU" sz="800" dirty="0">
              <a:solidFill>
                <a:srgbClr val="19534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 Декан факультета «Юридические аспекты </a:t>
            </a:r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рынка недвижимости</a:t>
            </a:r>
            <a:r>
              <a:rPr lang="ru-RU" sz="1600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 Академии развития </a:t>
            </a:r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РГР</a:t>
            </a:r>
          </a:p>
          <a:p>
            <a:pPr algn="just"/>
            <a:endParaRPr lang="ru-RU" sz="800" dirty="0">
              <a:solidFill>
                <a:srgbClr val="19534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 Руководитель </a:t>
            </a:r>
            <a:r>
              <a:rPr lang="ru-RU" sz="1600" dirty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АН «КИАН», </a:t>
            </a:r>
            <a:r>
              <a:rPr lang="ru-RU" sz="1600" dirty="0" smtClean="0">
                <a:solidFill>
                  <a:srgbClr val="19534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компании 30 лет</a:t>
            </a:r>
          </a:p>
          <a:p>
            <a:endParaRPr lang="ru-RU" sz="800" dirty="0">
              <a:solidFill>
                <a:srgbClr val="19534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18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3299"/>
            <a:ext cx="4927887" cy="2730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2066" y="188640"/>
            <a:ext cx="3880736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066" y="116574"/>
            <a:ext cx="3880736" cy="33123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ДЛЯ ДЕТЕЙ И ИХ РОДИТЕЛЕЙ</a:t>
            </a:r>
          </a:p>
          <a:p>
            <a:pPr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</a:t>
            </a:r>
            <a:r>
              <a:rPr lang="ru-RU" sz="14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ради счастливого будущего. Мы возрождаем вечные семейные ценности и создаем новые: проживайте самые важные этапы жизни вместе со своими детьми! </a:t>
            </a:r>
            <a:r>
              <a:rPr lang="ru-RU" sz="1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 «Барбарис» есть все для детей и их родителей, а двор похож на парк развлечений с бесконечными вариантами для досуга семей любого возраста и состава.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37" y="3846456"/>
            <a:ext cx="4748380" cy="2563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3" y="3417283"/>
            <a:ext cx="5626026" cy="3421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124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5656" y="116632"/>
            <a:ext cx="334100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</a:t>
            </a:r>
            <a:endParaRPr lang="ru-RU" sz="36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27406" y="222790"/>
            <a:ext cx="4116594" cy="29523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м²: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1-комн. 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220 000 / м²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2-комн.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190 000 / м²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3-комн.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180 000 / м²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KIAN\Downloads\2026-02-18_15-36-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5" y="836712"/>
            <a:ext cx="5196428" cy="309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KIAN\Downloads\2026-02-18_15-36-5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3356992"/>
            <a:ext cx="5328592" cy="3437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1579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528" y="188640"/>
            <a:ext cx="8712968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застройщиков</a:t>
            </a:r>
            <a:endParaRPr lang="ru-RU" sz="32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1077430"/>
            <a:ext cx="8136904" cy="48965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Субсидированные ставки по госпрограммам </a:t>
            </a:r>
            <a:endParaRPr lang="ru-RU" sz="2800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от 3,9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800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весь </a:t>
            </a:r>
            <a:r>
              <a:rPr lang="ru-RU" sz="28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срок;</a:t>
            </a:r>
          </a:p>
          <a:p>
            <a:pPr algn="just"/>
            <a:endParaRPr lang="ru-RU" sz="2800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Субсидированные ставки по базовым ипотечным программам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11,4% </a:t>
            </a:r>
            <a:r>
              <a:rPr lang="ru-RU" sz="2800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весь </a:t>
            </a:r>
            <a:r>
              <a:rPr lang="ru-RU" sz="28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срок;</a:t>
            </a:r>
          </a:p>
          <a:p>
            <a:pPr algn="just"/>
            <a:endParaRPr lang="ru-RU" sz="2800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Трейд-ин;</a:t>
            </a:r>
          </a:p>
          <a:p>
            <a:pPr algn="just"/>
            <a:endParaRPr lang="ru-RU" sz="2800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Рассрочки;</a:t>
            </a:r>
          </a:p>
          <a:p>
            <a:pPr algn="just"/>
            <a:endParaRPr lang="ru-RU" sz="2800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Частичный первоначальный </a:t>
            </a:r>
            <a:r>
              <a:rPr lang="ru-RU" sz="28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взнос.</a:t>
            </a:r>
            <a:endParaRPr lang="ru-RU" sz="2800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73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KIAN\Downloads\2026-02-18_16-00-5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112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KIAN\Downloads\2026-02-18_16-04-1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10" y="1318260"/>
            <a:ext cx="5935980" cy="422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KIAN\Downloads\2026-02-18_16-04-1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764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KIAN\Downloads\2026-02-18_16-08-4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670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51354" y="130384"/>
            <a:ext cx="4641292" cy="7783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 </a:t>
            </a:r>
            <a:r>
              <a:rPr lang="ru-RU" sz="3200" b="1" dirty="0" err="1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Юдинский</a:t>
            </a:r>
            <a:endParaRPr lang="ru-RU" sz="3200" b="1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3645024"/>
            <a:ext cx="8064896" cy="23289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7026" y="908720"/>
            <a:ext cx="7769948" cy="17205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 продаж дом 1.1. (дом сдан)   98 000 за м2</a:t>
            </a:r>
          </a:p>
          <a:p>
            <a:pPr algn="l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Сегодня плюс 80%</a:t>
            </a:r>
          </a:p>
          <a:p>
            <a:pPr algn="l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 продаж дом 1.2. (70% готовность)  104 000 за м2</a:t>
            </a:r>
          </a:p>
          <a:p>
            <a:pPr algn="l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Сегодня плюс 65%</a:t>
            </a:r>
          </a:p>
          <a:p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KIAN\Downloads\2026-02-18_16-06-5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84" y="2629299"/>
            <a:ext cx="6092060" cy="41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5793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375756" y="1038307"/>
            <a:ext cx="439248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21-34 м²</a:t>
            </a:r>
            <a:endParaRPr lang="ru-RU" sz="2800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47387" y="260648"/>
            <a:ext cx="5249226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КВАРТИР</a:t>
            </a:r>
            <a:endParaRPr lang="ru-RU" sz="36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75756" y="1888182"/>
            <a:ext cx="439248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3568" y="1592987"/>
            <a:ext cx="7920880" cy="12384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домах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эконом+: 25 000-35 000 руб.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домах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комфорт+: 30 000-45 000 руб.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48601" y="2647754"/>
            <a:ext cx="439248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1-комн. 35-50 м²</a:t>
            </a:r>
            <a:endParaRPr lang="ru-RU" sz="2800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3212976"/>
            <a:ext cx="7920880" cy="14401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домах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эконом+: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5 000-40 000 руб.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домах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комфорт+: 38 000-55 000 руб.</a:t>
            </a:r>
          </a:p>
          <a:p>
            <a:pPr algn="l"/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домах бизнес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50 000-70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руб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356663" y="4634501"/>
            <a:ext cx="439248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-комн. </a:t>
            </a:r>
            <a:endParaRPr lang="ru-RU" sz="2800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41894" y="5157192"/>
            <a:ext cx="7920880" cy="9794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домах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эконом+: 40 000-45 000 руб.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домах </a:t>
            </a:r>
            <a:r>
              <a:rPr lang="ru-RU" sz="28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комфорт+: 40 000-65 000 руб. </a:t>
            </a:r>
            <a:endParaRPr lang="ru-RU" sz="28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73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375756" y="1888182"/>
            <a:ext cx="4392488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6512511" cy="569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19534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МОЙ КЕЙС</a:t>
            </a:r>
            <a:endParaRPr lang="ru-RU" sz="3200" dirty="0">
              <a:solidFill>
                <a:srgbClr val="19534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520" y="836712"/>
            <a:ext cx="3346704" cy="639762"/>
          </a:xfrm>
        </p:spPr>
        <p:txBody>
          <a:bodyPr/>
          <a:lstStyle/>
          <a:p>
            <a:r>
              <a:rPr lang="ru-RU" sz="28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28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23528" y="1700808"/>
            <a:ext cx="4608512" cy="396044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Квартира: СТУДИЯ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м²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Место: </a:t>
            </a:r>
            <a:r>
              <a:rPr lang="ru-RU" sz="2400" dirty="0" err="1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г.Санкт</a:t>
            </a: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-Петербург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 «Автограф»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Отделка: чистовая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Цена: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4 700 000 </a:t>
            </a: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сегодня: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9 000 000 </a:t>
            </a: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Аренда: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38 000</a:t>
            </a: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руб. (8%)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idx="1"/>
          </p:nvPr>
        </p:nvSpPr>
        <p:spPr>
          <a:xfrm>
            <a:off x="4860032" y="836712"/>
            <a:ext cx="3346704" cy="639762"/>
          </a:xfrm>
        </p:spPr>
        <p:txBody>
          <a:bodyPr/>
          <a:lstStyle/>
          <a:p>
            <a:r>
              <a:rPr lang="ru-RU" sz="28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28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6"/>
          <p:cNvSpPr>
            <a:spLocks noGrp="1"/>
          </p:cNvSpPr>
          <p:nvPr>
            <p:ph sz="half" idx="2"/>
          </p:nvPr>
        </p:nvSpPr>
        <p:spPr>
          <a:xfrm>
            <a:off x="4860032" y="1628800"/>
            <a:ext cx="4608512" cy="439248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Квартира: СТУДИЯ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м²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Место: </a:t>
            </a:r>
            <a:r>
              <a:rPr lang="ru-RU" sz="2400" dirty="0" err="1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г.Красноярск</a:t>
            </a:r>
            <a:endParaRPr lang="ru-RU" sz="2400" dirty="0" smtClean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sz="2400" dirty="0" err="1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</a:t>
            </a: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Отделка: «белый куб»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Цена: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00 000 </a:t>
            </a: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Ремонт: 700 000 руб.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сегодня: </a:t>
            </a:r>
            <a:r>
              <a:rPr lang="ru-RU" sz="2400" b="1" dirty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000 000 </a:t>
            </a: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Аренда: </a:t>
            </a:r>
            <a:r>
              <a:rPr lang="ru-RU" sz="24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</a:t>
            </a:r>
            <a:r>
              <a:rPr lang="ru-RU" sz="2400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руб. (10,5%)</a:t>
            </a:r>
          </a:p>
        </p:txBody>
      </p:sp>
    </p:spTree>
    <p:extLst>
      <p:ext uri="{BB962C8B-B14F-4D97-AF65-F5344CB8AC3E}">
        <p14:creationId xmlns:p14="http://schemas.microsoft.com/office/powerpoint/2010/main" val="207057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40"/>
            <a:ext cx="9144000" cy="685751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06" y="1196752"/>
            <a:ext cx="2484276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42" y="3861048"/>
            <a:ext cx="2439403" cy="271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563888" y="1196752"/>
            <a:ext cx="5309519" cy="30963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Монастырская</a:t>
            </a:r>
          </a:p>
          <a:p>
            <a:pPr>
              <a:lnSpc>
                <a:spcPct val="150000"/>
              </a:lnSpc>
            </a:pPr>
            <a:r>
              <a:rPr lang="ru-RU" sz="3200" b="1" i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Красноярск </a:t>
            </a:r>
          </a:p>
          <a:p>
            <a:pPr>
              <a:lnSpc>
                <a:spcPct val="200000"/>
              </a:lnSpc>
            </a:pPr>
            <a:r>
              <a:rPr lang="ru-RU" sz="3200" b="1" dirty="0" smtClean="0">
                <a:solidFill>
                  <a:srgbClr val="1953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+7905 976 83 26</a:t>
            </a:r>
            <a:endParaRPr lang="ru-RU" sz="3200" b="1" dirty="0">
              <a:solidFill>
                <a:srgbClr val="1953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63031" y="4045093"/>
            <a:ext cx="5309519" cy="234926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межрегиональных сделок в 2025 году: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рынок - 28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рынок - 32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77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KIAN\Desktop\КРАСНОЯРСК презентация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8" y="332656"/>
            <a:ext cx="8942304" cy="4545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184" y="5085184"/>
            <a:ext cx="8791632" cy="87625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b="1" dirty="0" smtClean="0">
                <a:ln>
                  <a:solidFill>
                    <a:srgbClr val="195342"/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– СЕРДЦЕ СИБИРИ</a:t>
            </a:r>
            <a:endParaRPr lang="ru-RU" sz="4000" b="1" dirty="0">
              <a:ln>
                <a:solidFill>
                  <a:srgbClr val="195342"/>
                </a:solidFill>
              </a:ln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KIAN\Desktop\КРАСНОЯРСК презентация\KrKr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" y="197550"/>
            <a:ext cx="9028663" cy="64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6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263"/>
            <a:ext cx="9144000" cy="513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2915816" y="150936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«Российское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могущество прирастать будет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Сибирью»                            М. Ломоносов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4293097"/>
            <a:ext cx="403244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</a:p>
          <a:p>
            <a:pPr algn="ctr"/>
            <a:r>
              <a:rPr lang="ru-RU" sz="1400" b="1" cap="none" dirty="0" smtClean="0">
                <a:ln w="11430" cmpd="sng">
                  <a:noFill/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cap="none" dirty="0" err="1" smtClean="0">
                <a:ln w="11430" cmpd="sng">
                  <a:noFill/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400" b="1" cap="none" dirty="0" smtClean="0">
                <a:ln w="11430" cmpd="sng">
                  <a:noFill/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b="1" dirty="0" smtClean="0">
                <a:ln w="11430" cmpd="sng">
                  <a:noFill/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b="1" dirty="0" err="1" smtClean="0">
                <a:ln w="11430" cmpd="sng">
                  <a:noFill/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г.Красноярска</a:t>
            </a:r>
            <a:endParaRPr lang="ru-RU" b="1" cap="none" dirty="0">
              <a:ln w="11430" cmpd="sng">
                <a:noFill/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93" y="4509120"/>
            <a:ext cx="529134" cy="52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01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KIAN\Desktop\КРАСНОЯРСК презентаци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8656"/>
            <a:ext cx="4464497" cy="379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4048" y="1484784"/>
            <a:ext cx="3865851" cy="4090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Красноярск расположен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обоих берегах Енисея на стыке Западносибирской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равнины, Среднесибирского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плоскогорья и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Алтайско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-Саянских гор, в котловине, образованной самыми северными отрогами Восточного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Саяна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крупным городом Восточной Сибири и Дальнего Востока.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Users\KIAN\Desktop\КРАСНОЯРСК презентация\Красноярск_(ночной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7" y="3968751"/>
            <a:ext cx="4272137" cy="2846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17082" y="404664"/>
            <a:ext cx="3865851" cy="8640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 в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1628 году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04" y="81564"/>
            <a:ext cx="6731793" cy="66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40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8" y="100410"/>
            <a:ext cx="8148324" cy="665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4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2111"/>
            <a:ext cx="2728874" cy="2682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4" y="4221088"/>
            <a:ext cx="3905250" cy="196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354557" y="1269082"/>
            <a:ext cx="4188027" cy="13681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сотрудников в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Красноярске –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4 700 человек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14760" y="4365104"/>
            <a:ext cx="4188027" cy="16651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штаб-квартире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 в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Красноярске число сотрудников – </a:t>
            </a: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человек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954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727</TotalTime>
  <Words>705</Words>
  <Application>Microsoft Office PowerPoint</Application>
  <PresentationFormat>Экран (4:3)</PresentationFormat>
  <Paragraphs>129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КРАСНОЯРСК – СЕРДЦЕ СИБИРИ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МОЙ КЕЙС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КРАСНОЯРСК – СЕРДЦЕ СИБИРИ</dc:title>
  <dc:creator>KIAN</dc:creator>
  <cp:lastModifiedBy>KIAN</cp:lastModifiedBy>
  <cp:revision>61</cp:revision>
  <dcterms:created xsi:type="dcterms:W3CDTF">2026-02-16T06:28:11Z</dcterms:created>
  <dcterms:modified xsi:type="dcterms:W3CDTF">2026-02-25T10:32:24Z</dcterms:modified>
</cp:coreProperties>
</file>