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05BB2-FA0A-4FF3-A3C1-C060BC2A8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" y="0"/>
            <a:ext cx="20101185" cy="11309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4164" y="2454274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719671" y="262391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770111" y="3085576"/>
            <a:ext cx="3968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имущество  супругов и юридическая чистота сделки. Наследственно-правовой аспект 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14166861" y="2530475"/>
            <a:ext cx="0" cy="2362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4090657" y="2702343"/>
            <a:ext cx="152408" cy="152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15485874" y="548464"/>
            <a:ext cx="3824475" cy="686611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7-9 февраля 2026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1A9F-C2F3-F136-2509-8912ABD6C680}"/>
              </a:ext>
            </a:extLst>
          </p:cNvPr>
          <p:cNvSpPr txBox="1"/>
          <p:nvPr/>
        </p:nvSpPr>
        <p:spPr>
          <a:xfrm>
            <a:off x="12261850" y="8591652"/>
            <a:ext cx="7618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Александровна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Комиссии МГНП по рассмотрению вопросов применения законодательства о наследстве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 г. Москвы с 2013 года</a:t>
            </a:r>
          </a:p>
          <a:p>
            <a:pPr algn="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К.ю.н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745807" y="1999758"/>
            <a:ext cx="18612486" cy="2215991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Недостоверность ЕГРН в случае смерти супруга или бывшего супруга титульного собственника объекта недвижимости</a:t>
            </a:r>
          </a:p>
        </p:txBody>
      </p:sp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C91FF637-3629-5D2B-C74D-E62D0B8A1303}"/>
              </a:ext>
            </a:extLst>
          </p:cNvPr>
          <p:cNvSpPr txBox="1">
            <a:spLocks/>
          </p:cNvSpPr>
          <p:nvPr/>
        </p:nvSpPr>
        <p:spPr bwMode="auto">
          <a:xfrm>
            <a:off x="3117849" y="4892675"/>
            <a:ext cx="11294891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ru-RU" sz="2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Со смертью одного или обоих супругов право общей совместной собственности не прекращается</a:t>
            </a:r>
            <a:endParaRPr lang="ru-RU" sz="24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ля того, чтобы «очистить» имущество от супружеской доли, необходимо оформлять наследство</a:t>
            </a:r>
          </a:p>
          <a:p>
            <a:pPr algn="just"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96553D-9BE9-BE44-5D87-1B5E5EE72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C106C-F1F8-6D99-4F4F-4A926E8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985" y="11127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B24215A-6E32-0587-4B53-EE29C4F8BA9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660650" y="2237258"/>
            <a:ext cx="14782800" cy="553998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Проблемы и решения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E0A0E1F8-FB64-9969-C051-4C7DCD269B50}"/>
              </a:ext>
            </a:extLst>
          </p:cNvPr>
          <p:cNvSpPr/>
          <p:nvPr/>
        </p:nvSpPr>
        <p:spPr bwMode="auto">
          <a:xfrm>
            <a:off x="298450" y="4681166"/>
            <a:ext cx="6247266" cy="2573710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Умер супруг титульного собственника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согласия пережившего супруга доля умершего супруга включается в его наследственную массу. 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93959B99-0AB2-C3AC-CF4F-F6E5B99F8EF7}"/>
              </a:ext>
            </a:extLst>
          </p:cNvPr>
          <p:cNvSpPr txBox="1">
            <a:spLocks/>
          </p:cNvSpPr>
          <p:nvPr/>
        </p:nvSpPr>
        <p:spPr bwMode="auto">
          <a:xfrm>
            <a:off x="9864235" y="6153532"/>
            <a:ext cx="97815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8E3C0CA-1938-069F-E1BE-E64193E7AD21}"/>
              </a:ext>
            </a:extLst>
          </p:cNvPr>
          <p:cNvSpPr/>
          <p:nvPr/>
        </p:nvSpPr>
        <p:spPr bwMode="auto">
          <a:xfrm>
            <a:off x="6699250" y="4681165"/>
            <a:ext cx="6094866" cy="2573712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Умер бывший супруг титульного собственника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/>
              <a:t>аключение соглашения между пережившим бывшим супругом и наследниками умершего супруга.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3540926D-798C-3765-8319-166EF82D1865}"/>
              </a:ext>
            </a:extLst>
          </p:cNvPr>
          <p:cNvSpPr/>
          <p:nvPr/>
        </p:nvSpPr>
        <p:spPr bwMode="auto">
          <a:xfrm>
            <a:off x="12947650" y="4681166"/>
            <a:ext cx="6698116" cy="2573712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Умерли оба супруга или бывших супруга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lang="ru-RU" sz="2400" dirty="0"/>
              <a:t>аключение соглашения между наследниками обоих супругов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3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E0781C4-F776-8B42-A359-6888D5E28A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FA51C6-CEA8-EACD-A4D9-3B435C162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92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C41994-A41D-6CD4-A525-4BEB5CC72DC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660650" y="2237258"/>
            <a:ext cx="14782800" cy="1661993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Отчуждение объекта титульным собственником без процедуры оформления наследства. </a:t>
            </a:r>
            <a:b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Возможно ли исправление ситуации?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0C8C1F70-5ADC-A369-7B83-742E9F0BC9CB}"/>
              </a:ext>
            </a:extLst>
          </p:cNvPr>
          <p:cNvSpPr txBox="1">
            <a:spLocks/>
          </p:cNvSpPr>
          <p:nvPr/>
        </p:nvSpPr>
        <p:spPr bwMode="auto">
          <a:xfrm>
            <a:off x="9864235" y="6153532"/>
            <a:ext cx="97815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451EA-8A90-8B97-8731-0B09EF912AB5}"/>
              </a:ext>
            </a:extLst>
          </p:cNvPr>
          <p:cNvSpPr txBox="1"/>
          <p:nvPr/>
        </p:nvSpPr>
        <p:spPr bwMode="auto">
          <a:xfrm>
            <a:off x="1787035" y="4445372"/>
            <a:ext cx="16154400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/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/>
              <a:t>Вариант 1.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/>
              <a:t>Супруг единственный наследник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/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/>
              <a:t>Вариант 2.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/>
              <a:t>Супруг не наследник либо не единственный наследник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03D14B1E-DAE8-B315-0764-791E41B06C41}"/>
              </a:ext>
            </a:extLst>
          </p:cNvPr>
          <p:cNvSpPr txBox="1">
            <a:spLocks/>
          </p:cNvSpPr>
          <p:nvPr/>
        </p:nvSpPr>
        <p:spPr bwMode="auto">
          <a:xfrm>
            <a:off x="3758456" y="5784200"/>
            <a:ext cx="11294891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1451EA-8A90-8B97-8731-0B09EF912AB5}"/>
              </a:ext>
            </a:extLst>
          </p:cNvPr>
          <p:cNvSpPr txBox="1"/>
          <p:nvPr/>
        </p:nvSpPr>
        <p:spPr bwMode="auto">
          <a:xfrm>
            <a:off x="1787035" y="7674490"/>
            <a:ext cx="161544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/>
              <a:t>Примеры из практики: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/>
              <a:t>- договор участия в долевом строительстве, заключенный во время брака, но право собственности на объект недвижимости по которому возникло после смерти супруга лица, заключившего договор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возвращение</a:t>
            </a:r>
            <a:r>
              <a:rPr kumimoji="0" lang="ru-RU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имущества </a:t>
            </a:r>
            <a:r>
              <a:rPr kumimoji="0" lang="ru-RU" sz="2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отчуждателю</a:t>
            </a:r>
            <a:r>
              <a:rPr kumimoji="0" lang="ru-RU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последующего оформления наследства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797F93-14C4-B5C7-3FF6-40B1EB04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1AAE7DB9-18E9-120D-59EC-A8A8ABC83FC9}"/>
              </a:ext>
            </a:extLst>
          </p:cNvPr>
          <p:cNvSpPr txBox="1">
            <a:spLocks/>
          </p:cNvSpPr>
          <p:nvPr/>
        </p:nvSpPr>
        <p:spPr bwMode="auto">
          <a:xfrm>
            <a:off x="4404604" y="4977566"/>
            <a:ext cx="11294891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/>
            </a:defPPr>
          </a:lstStyle>
          <a:p>
            <a:pPr algn="ctr">
              <a:defRPr/>
            </a:pPr>
            <a:r>
              <a:rPr lang="ru-RU" sz="4400" kern="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4400" kern="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400" b="1" kern="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Спасибо за 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7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229</Words>
  <Application>Microsoft Office PowerPoint</Application>
  <DocSecurity>0</DocSecurity>
  <PresentationFormat>Произвольный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Bookman Old Style</vt:lpstr>
      <vt:lpstr>Calibri</vt:lpstr>
      <vt:lpstr>Office Theme</vt:lpstr>
      <vt:lpstr>Презентация PowerPoint</vt:lpstr>
      <vt:lpstr>Проблема:   Недостоверность ЕГРН в случае смерти супруга или бывшего супруга титульного собственника объекта недвижимости</vt:lpstr>
      <vt:lpstr>Проблемы и решения</vt:lpstr>
      <vt:lpstr>Отчуждение объекта титульным собственником без процедуры оформления наследства.  Возможно ли исправление ситуации?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(24)</dc:title>
  <dc:creator>Ульяна</dc:creator>
  <cp:lastModifiedBy>Admin</cp:lastModifiedBy>
  <cp:revision>12</cp:revision>
  <dcterms:created xsi:type="dcterms:W3CDTF">2026-01-15T15:37:44Z</dcterms:created>
  <dcterms:modified xsi:type="dcterms:W3CDTF">2026-02-25T08:01:19Z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2026-01-15T00:00:00Z</vt:filetime>
  </property>
  <property fmtid="{D5CDD505-2E9C-101B-9397-08002B2CF9AE}" pid="3" name="LastSaved">
    <vt:filetime>2026-01-15T00:00:00Z</vt:filetime>
  </property>
</Properties>
</file>