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embeddedFontLst>
    <p:embeddedFont>
      <p:font typeface="Arial Black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j4LWnUT9BNc2HAH9k+PN58prcP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7EABA1-C994-4EA0-9F76-1D184821C282}">
  <a:tblStyle styleId="{5C7EABA1-C994-4EA0-9F76-1D184821C28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29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Relationship Id="rId4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Relationship Id="rId4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Relationship Id="rId4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Relationship Id="rId4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Relationship Id="rId4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jpg"/><Relationship Id="rId4" Type="http://schemas.openxmlformats.org/officeDocument/2006/relationships/image" Target="../media/image31.png"/><Relationship Id="rId5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94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718157" y="1706263"/>
            <a:ext cx="80295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МОСКОВСКИЙ РИЭЛТОРСКИЙ ФОРУМ 2026</a:t>
            </a:r>
            <a:endParaRPr b="0" i="0" sz="4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748092" y="1940727"/>
            <a:ext cx="152408" cy="152401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6833872" y="1679325"/>
            <a:ext cx="0" cy="2362199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"/>
          <p:cNvSpPr/>
          <p:nvPr/>
        </p:nvSpPr>
        <p:spPr>
          <a:xfrm>
            <a:off x="8280469" y="1631463"/>
            <a:ext cx="32688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Тема выступления: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384704" y="233832"/>
            <a:ext cx="3268844" cy="556744"/>
          </a:xfrm>
          <a:prstGeom prst="roundRect">
            <a:avLst>
              <a:gd fmla="val 9427" name="adj"/>
            </a:avLst>
          </a:prstGeom>
          <a:solidFill>
            <a:srgbClr val="FFFFFF">
              <a:alpha val="20000"/>
            </a:srgbClr>
          </a:solidFill>
          <a:ln cap="flat" cmpd="sng" w="9525">
            <a:solidFill>
              <a:srgbClr val="FFFFFF">
                <a:alpha val="50196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26-27 февраля 2026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183374" y="2188615"/>
            <a:ext cx="49132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Риэлтор vs Риэлтор: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битва за клиента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410064" y="1264492"/>
            <a:ext cx="46285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Клиенто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Ориентированность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6166698" y="1236323"/>
            <a:ext cx="45751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Клиенто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Центричность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493337" y="1929225"/>
            <a:ext cx="4716544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про то, </a:t>
            </a: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обслуживают.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Клиентоориентированный риэлтор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(вежливый исполнитель):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Быстро нашел 10 вариантов по запросу.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Показал их вовремя.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подробно рассказал.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 с документами.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5703216" y="1779687"/>
            <a:ext cx="599544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Это про понимание, эмпатию, заботу, смысл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Клиентоцентричный риэлтор (заботливый помощник):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Спросил не только про бюджет и метраж, но и про то, как вы живете.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Узнал, что у клиента маленький ребенок, и предложил квартиру не с красивым ремонтом, а с тихими соседями и двором без машин, потому что для него это оказалось важнее.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даже сказать: «Не берите эту квартиру, она вам не подойдет, потому что...» и сохранить доверие клиента.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Суть: «Понять клиента настолько глубоко, чтобы создать для него идеальное решение, даже если он сам пока не знает, что хочет именно этого».</a:t>
            </a:r>
            <a:endParaRPr/>
          </a:p>
        </p:txBody>
      </p:sp>
      <p:cxnSp>
        <p:nvCxnSpPr>
          <p:cNvPr id="199" name="Google Shape;199;p10"/>
          <p:cNvCxnSpPr/>
          <p:nvPr/>
        </p:nvCxnSpPr>
        <p:spPr>
          <a:xfrm>
            <a:off x="5486400" y="1759543"/>
            <a:ext cx="0" cy="383396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10"/>
          <p:cNvSpPr/>
          <p:nvPr/>
        </p:nvSpPr>
        <p:spPr>
          <a:xfrm>
            <a:off x="5326147" y="1998482"/>
            <a:ext cx="301656" cy="263952"/>
          </a:xfrm>
          <a:prstGeom prst="flowChartConnector">
            <a:avLst/>
          </a:prstGeom>
          <a:solidFill>
            <a:schemeClr val="accent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1109220" y="1926046"/>
            <a:ext cx="5378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1621410" y="1466614"/>
            <a:ext cx="992799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Семья из 4 человек (папа, мама, 2 детей) хочет купить квартиру. Бюджет ограничен, район известен примерно.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КлиентоОриентированный агент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Оперативно подбирает 10-15 вариантов по заданным параметрам (цена, метраж, район, состояние).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Организует просмотры, приезжает вовремя, вежлив.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На каждом объекте рассказывает о плюсах: «хороший ремонт», «тихий двор», «развитая инфраструктура».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Помогает с оформлением документов и ипотеки.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После сделки дарит сертификат в магазин техники и просит оставить отзыв.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Результат: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Семья купила квартиру. Они довольны сервисом. Но через год выясняется, что от школы, в которую пошли дети, нужно ехать на автобусе 40 минут, а ближайший нормальный парк для прогулок находится далеко. Просто в тот момент клиенты не задумывались над этими вопросами, а агент показывал то, что было в базе и подходило под заявленные параметры.</a:t>
            </a:r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461912" y="1144069"/>
            <a:ext cx="183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*кейс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/>
          <p:nvPr/>
        </p:nvSpPr>
        <p:spPr>
          <a:xfrm>
            <a:off x="1109220" y="1926046"/>
            <a:ext cx="5378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1451728" y="1582340"/>
            <a:ext cx="97536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КлиентоЦентричный агент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Действия: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На первой встрече задает вопросы не только про бюджет и метраж, а вопросы про образ жизни: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«Во сколько вы встаете?»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«Где работаете/учитесь?»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«Как добираетесь до работы/школы?»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«Чем любите заниматься в выходные?»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«В какие кружки и секции ходят дети?»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«Где больше всего времени проводите в квартире?/Где меньше, почему?»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«Часто ли приходят гости?»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«Кто из родственников или друзей живет поблизости? Важно ли вам быть от них в пешей доступности?»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461912" y="1144069"/>
            <a:ext cx="183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*кейс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 txBox="1"/>
          <p:nvPr/>
        </p:nvSpPr>
        <p:spPr>
          <a:xfrm>
            <a:off x="1109220" y="1926046"/>
            <a:ext cx="5378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 txBox="1"/>
          <p:nvPr/>
        </p:nvSpPr>
        <p:spPr>
          <a:xfrm>
            <a:off x="1451728" y="1476100"/>
            <a:ext cx="9879290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Выясняет, что мама работает из дома, папа работает сменами, в том числе ночными, в семье есть автомобиль, а дети ходят в музыкальную школу.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Агент предлагает не рассматривать конкретный дом, который просили клиенты, а посмотреть соседний квартал.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Аргумент: «В том доме, который вы хотели, тонкие стены (вы будете слышать соседей, это будет мешать работать дома и отдыхать), и общая парковка для нескольких 17 этажных домов и проблема припарковать машину ночью.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соседнем квартале квартиры дороже на 5%, но там подземный паркинг (для вашей машины всегда будет теплое место), в доме коворкинг для «удаленщиков», а музыкальная школа - через дорогу, и вам не придется возить детей через пробки».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Семья купила квартиру, которая дороже и в другом районе, но их ежедневный уровень комфорта (и качество жизни) вырос в разы. Они рекомендуют этого агента всем друзьям, даже спустя 5 лет.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/>
          <p:nvPr/>
        </p:nvSpPr>
        <p:spPr>
          <a:xfrm>
            <a:off x="3311951" y="3912123"/>
            <a:ext cx="1429731" cy="1348033"/>
          </a:xfrm>
          <a:prstGeom prst="flowChartConnector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</a:t>
            </a: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6279040" y="1666956"/>
            <a:ext cx="3675665" cy="3693771"/>
          </a:xfrm>
          <a:prstGeom prst="flowChartConnector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АГЕНТ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1096298" y="1440615"/>
            <a:ext cx="544495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рядом с агентом клиент себя чувствует: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Незначительным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Неважным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Глупым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Неинтересным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Непонятым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4864232" y="5807668"/>
            <a:ext cx="70229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 психика будет искать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избавление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из этого дискомфорта.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       избавлению от агента </a:t>
            </a:r>
            <a:endParaRPr/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5210" y="6007348"/>
            <a:ext cx="756522" cy="67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 txBox="1"/>
          <p:nvPr/>
        </p:nvSpPr>
        <p:spPr>
          <a:xfrm>
            <a:off x="1198775" y="1424660"/>
            <a:ext cx="97944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Победит тот агент, который поставит в центр работы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клиента и его ситуацию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не себя и свои услуги</a:t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3915267" y="2598622"/>
            <a:ext cx="4097517" cy="4013413"/>
          </a:xfrm>
          <a:prstGeom prst="flowChartConnector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АГЕНТ</a:t>
            </a:r>
            <a:endParaRPr/>
          </a:p>
        </p:txBody>
      </p:sp>
      <p:pic>
        <p:nvPicPr>
          <p:cNvPr id="241" name="Google Shape;2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5472" y="3591903"/>
            <a:ext cx="2128828" cy="202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/>
        </p:nvSpPr>
        <p:spPr>
          <a:xfrm>
            <a:off x="5527259" y="2899903"/>
            <a:ext cx="9252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АГЕНТ</a:t>
            </a:r>
            <a:endParaRPr/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2123" y="4242786"/>
            <a:ext cx="1024217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3432" y="4131087"/>
            <a:ext cx="1024217" cy="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28838" y="5795672"/>
            <a:ext cx="1024217" cy="49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6"/>
          <p:cNvSpPr txBox="1"/>
          <p:nvPr/>
        </p:nvSpPr>
        <p:spPr>
          <a:xfrm>
            <a:off x="2180199" y="1483723"/>
            <a:ext cx="80989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Навыки</a:t>
            </a:r>
            <a:r>
              <a:rPr b="1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клиентоЦентричного агента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8378" y="2650989"/>
            <a:ext cx="1600298" cy="160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69470" y="2646335"/>
            <a:ext cx="1837891" cy="174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5769" y="2836258"/>
            <a:ext cx="1363351" cy="13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4324" y="4368633"/>
            <a:ext cx="1363351" cy="79827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pic>
        <p:nvPicPr>
          <p:cNvPr id="256" name="Google Shape;25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88155" y="4258920"/>
            <a:ext cx="2109112" cy="907991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  <p:pic>
        <p:nvPicPr>
          <p:cNvPr id="257" name="Google Shape;257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8037" y="4368633"/>
            <a:ext cx="3460980" cy="63425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70196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/>
          <p:nvPr/>
        </p:nvSpPr>
        <p:spPr>
          <a:xfrm>
            <a:off x="2775406" y="1122030"/>
            <a:ext cx="709602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ДНК успешной коммуникации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761606" y="2767280"/>
            <a:ext cx="34238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Внимание (слушать)</a:t>
            </a:r>
            <a:endParaRPr/>
          </a:p>
        </p:txBody>
      </p:sp>
      <p:sp>
        <p:nvSpPr>
          <p:cNvPr id="265" name="Google Shape;265;p17"/>
          <p:cNvSpPr txBox="1"/>
          <p:nvPr/>
        </p:nvSpPr>
        <p:spPr>
          <a:xfrm>
            <a:off x="7748833" y="3124754"/>
            <a:ext cx="39455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Понимание (слышать)</a:t>
            </a:r>
            <a:endParaRPr/>
          </a:p>
        </p:txBody>
      </p:sp>
      <p:sp>
        <p:nvSpPr>
          <p:cNvPr id="266" name="Google Shape;266;p17"/>
          <p:cNvSpPr txBox="1"/>
          <p:nvPr/>
        </p:nvSpPr>
        <p:spPr>
          <a:xfrm>
            <a:off x="1555813" y="5180376"/>
            <a:ext cx="47676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Диалог в поле интересов клиента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(запрос/потребности/проблемы)</a:t>
            </a:r>
            <a:endParaRPr/>
          </a:p>
        </p:txBody>
      </p:sp>
      <p:pic>
        <p:nvPicPr>
          <p:cNvPr id="267" name="Google Shape;2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5501" y="1814209"/>
            <a:ext cx="4471981" cy="4471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8"/>
          <p:cNvSpPr txBox="1"/>
          <p:nvPr/>
        </p:nvSpPr>
        <p:spPr>
          <a:xfrm>
            <a:off x="923645" y="2032044"/>
            <a:ext cx="4232817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Слушать, чтобы понять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 в глаза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Уточняющие вопросы, стимулирующие рассказ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Фиксация ответов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2564091" y="4659694"/>
            <a:ext cx="7852528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Слышать не только слова, но и смыслы: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Распаковка понятий, которые использует клиент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Раскрытие оценочных фактов (рядом, быстро, хорошо, удобно и тд)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Понимание какой подробный смысл вкладывает клиент в свои слова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Анализировать ответы, находить несостыковки и скрытые потребности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5152" y="1568159"/>
            <a:ext cx="5081741" cy="273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"/>
          <p:cNvSpPr txBox="1"/>
          <p:nvPr/>
        </p:nvSpPr>
        <p:spPr>
          <a:xfrm>
            <a:off x="1257460" y="2321609"/>
            <a:ext cx="29978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ЗАПРОС: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ХОЧЕТ ПРОДАВЕЦ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6238590" y="2229275"/>
            <a:ext cx="486618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ПОТРЕБНОСТЬ: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ПОЧЕМУ/ЗАЧЕМ/ЧТО ДЛЯ НЕГО ВАЖНО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4834" y="3670531"/>
            <a:ext cx="9719941" cy="116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9"/>
          <p:cNvSpPr txBox="1"/>
          <p:nvPr/>
        </p:nvSpPr>
        <p:spPr>
          <a:xfrm>
            <a:off x="3825711" y="1308513"/>
            <a:ext cx="40920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Видеть разницу между: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418" y="1184420"/>
            <a:ext cx="3946906" cy="45753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959587" y="1734465"/>
            <a:ext cx="6578831" cy="364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Дипломированный бизнес-тренер и практик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16 летним опытом в недвижимости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Навыки - моя специализация. Учу работать с клиентами так, чтобы внешние факторы переставали диктовать результаты риэлторам.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 образовательной программы РГР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Спикер национального конгресса и форумов по недвижимости, спикер Академии Развития РГР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959587" y="1184420"/>
            <a:ext cx="4250735" cy="550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b="1" lang="ru-RU" sz="2800" u="non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Ксения Подольских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/>
          <p:nvPr/>
        </p:nvSpPr>
        <p:spPr>
          <a:xfrm>
            <a:off x="1902143" y="2721114"/>
            <a:ext cx="87930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«Человек идет к врачу, когда у него есть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потребность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быть здоровым 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проблемы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которые он не может решить самостоятельно»</a:t>
            </a:r>
            <a:endParaRPr/>
          </a:p>
        </p:txBody>
      </p:sp>
      <p:sp>
        <p:nvSpPr>
          <p:cNvPr id="291" name="Google Shape;291;p20"/>
          <p:cNvSpPr txBox="1"/>
          <p:nvPr/>
        </p:nvSpPr>
        <p:spPr>
          <a:xfrm>
            <a:off x="5656081" y="5750004"/>
            <a:ext cx="62450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*Этот принцип справедлив и для нашей сферы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1"/>
          <p:cNvSpPr txBox="1"/>
          <p:nvPr/>
        </p:nvSpPr>
        <p:spPr>
          <a:xfrm>
            <a:off x="3494383" y="1830342"/>
            <a:ext cx="53372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Ключевые проблемы продавцов:</a:t>
            </a:r>
            <a:endParaRPr/>
          </a:p>
        </p:txBody>
      </p:sp>
      <p:graphicFrame>
        <p:nvGraphicFramePr>
          <p:cNvPr id="298" name="Google Shape;298;p21"/>
          <p:cNvGraphicFramePr/>
          <p:nvPr/>
        </p:nvGraphicFramePr>
        <p:xfrm>
          <a:off x="2444161" y="2589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7831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Нет покупателя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Звонят и приходят в основном агенты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Просят неадекватный торг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Смотрят, но не покупают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Одновременное сращивание продажи и покупки – какие здесь две основные проблемы?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2"/>
          <p:cNvSpPr txBox="1"/>
          <p:nvPr/>
        </p:nvSpPr>
        <p:spPr>
          <a:xfrm>
            <a:off x="3766532" y="1203459"/>
            <a:ext cx="41058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Ключевые проблемы покупателя:</a:t>
            </a:r>
            <a:endParaRPr/>
          </a:p>
        </p:txBody>
      </p:sp>
      <p:graphicFrame>
        <p:nvGraphicFramePr>
          <p:cNvPr id="305" name="Google Shape;305;p22"/>
          <p:cNvGraphicFramePr/>
          <p:nvPr/>
        </p:nvGraphicFramePr>
        <p:xfrm>
          <a:off x="1319753" y="16936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9719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Фейки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Не соответствие фото/описание реальности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9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Риск потерять деньги (внесение задатков без просчетов ситуации, внесение авансов без проверки, сложные формы расчета, сертификаты, мат капиталы, цепочки сделок)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9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Риск купить «кота в мешке» (юридические скрытые проблемы, технические недостатки, скрытые дефекты, проблемные соседи и прочее)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Риски заплатить лишнее (завышенные цены от продавцов, двойные комиссии разных агентств, лишние расходы на сделке)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06" name="Google Shape;306;p22"/>
          <p:cNvGraphicFramePr/>
          <p:nvPr/>
        </p:nvGraphicFramePr>
        <p:xfrm>
          <a:off x="1319753" y="41726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9719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Нет подходящих вариантов, пересмотрели все что есть в интернете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Не успел купить понравившийся вариант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/>
                        <a:t>Не знает на что обращать внимание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3"/>
          <p:cNvSpPr txBox="1"/>
          <p:nvPr/>
        </p:nvSpPr>
        <p:spPr>
          <a:xfrm>
            <a:off x="1316610" y="2217219"/>
            <a:ext cx="993585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Ценность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агента базируется: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решении этих проблем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поиске и удовлетворении потребностей клиента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8" name="Google Shape;318;p24"/>
          <p:cNvGraphicFramePr/>
          <p:nvPr/>
        </p:nvGraphicFramePr>
        <p:xfrm>
          <a:off x="1451728" y="1737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1951350"/>
                <a:gridCol w="3676450"/>
                <a:gridCol w="41383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Проблемы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Почему такое происходит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Ресурсы агента (ваша ценность)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Мало покупателей, звонят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приходят в основном агенты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За новинками на рынке следят в первую очередь агенты. Поэтому именно они звонят и приходят первыми.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И на авито доминируют агентства. Когда покупатели ищут объект в 90% случаев они попадают к агенту, который им показывает свои варианты из базы.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Если объект не в базе риэлтор его не показывает своим покупателям, поэтому когда собственник продает сам обычно звонков мало.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Агент может создать спрос и увеличить интерес к объекту.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1 собственнику звонят от 5 до 15 агентов. Агентам звонят от 5-20 покупателей.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Собственники ждут звонки. Агент звонит покупателям сам: 30-40 звонков в неделю.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У агента есть дополнительные каналы поиска покупателей КРОМЕ ЦИАН.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Клиентские базы – у нас более 500 актуальных заявок в квартал, ипотечные покупатели – ежемесячно 10-15 заявок, продавцы, которые уже с нами продают и с нами же будут покупать – 150 объектов, рекомендации, клиенты коллег из других АН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19" name="Google Shape;319;p24"/>
          <p:cNvSpPr txBox="1"/>
          <p:nvPr/>
        </p:nvSpPr>
        <p:spPr>
          <a:xfrm>
            <a:off x="617565" y="1192971"/>
            <a:ext cx="54073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*Пример речевого модуля для диалога с клиентом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5"/>
          <p:cNvPicPr preferRelativeResize="0"/>
          <p:nvPr/>
        </p:nvPicPr>
        <p:blipFill rotWithShape="1">
          <a:blip r:embed="rId4">
            <a:alphaModFix/>
          </a:blip>
          <a:srcRect b="1874" l="0" r="0" t="0"/>
          <a:stretch/>
        </p:blipFill>
        <p:spPr>
          <a:xfrm>
            <a:off x="2668325" y="1902751"/>
            <a:ext cx="6855349" cy="330768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/>
          <p:nvPr/>
        </p:nvSpPr>
        <p:spPr>
          <a:xfrm>
            <a:off x="2668325" y="5449443"/>
            <a:ext cx="71139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«А когда… </a:t>
            </a:r>
            <a:r>
              <a:rPr b="1" i="0" lang="ru-RU" sz="2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b="1" i="0" lang="ru-RU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я всё время не хочу?»</a:t>
            </a:r>
            <a:r>
              <a:rPr b="0" i="0" lang="ru-RU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5398201" y="1317976"/>
            <a:ext cx="12121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CRM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6"/>
          <p:cNvSpPr txBox="1"/>
          <p:nvPr>
            <p:ph type="title"/>
          </p:nvPr>
        </p:nvSpPr>
        <p:spPr>
          <a:xfrm>
            <a:off x="1478070" y="1285621"/>
            <a:ext cx="8242043" cy="571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Самодиагностика (ответ да/нет)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1254907" y="1857498"/>
            <a:ext cx="1029092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Работаю ежедневно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Вношу все контакты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Вношу всю информацию по клиентам: дата первого контакта, запрос, потребности, трудности, мотивация, ключевые детали разговора, дата и тема следующего контакта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Вношу всю информацию по объектам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Больше 2-3 раз в неделю работаю на прогрев и поиск новых клиентов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Использую клиентскую базу как источник потенциальных покупателей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Формирую разные группы клиентов (входящий трафик, рекомендации, круг влияния, продавцы на эксклюзиве, исходящие ХЗ)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ru-RU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Ежемесячно анализирую свою работу, ключевые воронки и конверсии (Количество активностей/количество лидов, количество лидов/количество сделок, конверсия звонок-встреча, встреча-эксклюзив, показ-продажа и тд.)</a:t>
            </a:r>
            <a:endParaRPr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7"/>
          <p:cNvSpPr txBox="1"/>
          <p:nvPr/>
        </p:nvSpPr>
        <p:spPr>
          <a:xfrm>
            <a:off x="5847393" y="2778160"/>
            <a:ext cx="533908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🔥Создавать спрос, когда молчит циан/авито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🔥Сращивать сделки, там где сами продавцы и покупатели не видят возможности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🔥Находить новых клиентов, не зацикливаясь на ХЗ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🔥Вести переговоры по цене, понимая аналитику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🔥Отслеживать миграцию спроса и управлять вниманием покупателей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0046" y="2592939"/>
            <a:ext cx="3824013" cy="323220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 txBox="1"/>
          <p:nvPr/>
        </p:nvSpPr>
        <p:spPr>
          <a:xfrm>
            <a:off x="911257" y="1422142"/>
            <a:ext cx="10369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Клиентская база и качество работы с ней – исключительный ресурс, который открывает риэлтору совершенно другие возможности (которых нет ни у одного клиента):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/>
          <p:nvPr>
            <p:ph type="title"/>
          </p:nvPr>
        </p:nvSpPr>
        <p:spPr>
          <a:xfrm>
            <a:off x="3616974" y="1082233"/>
            <a:ext cx="4141286" cy="798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Аналитическое мышление</a:t>
            </a:r>
            <a:endParaRPr/>
          </a:p>
        </p:txBody>
      </p:sp>
      <p:pic>
        <p:nvPicPr>
          <p:cNvPr id="349" name="Google Shape;3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405" y="1746574"/>
            <a:ext cx="2891011" cy="289101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8"/>
          <p:cNvSpPr txBox="1"/>
          <p:nvPr/>
        </p:nvSpPr>
        <p:spPr>
          <a:xfrm>
            <a:off x="3616974" y="1988508"/>
            <a:ext cx="715494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вы оперируете данными, а не интуицией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Включается тогда, когда вы эти данные сначала собрали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Потом внесли в CRM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Далее регулярно анализируете и делаете выводы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итоге формируете точно просчитанную стратегию</a:t>
            </a:r>
            <a:endParaRPr/>
          </a:p>
        </p:txBody>
      </p:sp>
      <p:sp>
        <p:nvSpPr>
          <p:cNvPr id="351" name="Google Shape;351;p28"/>
          <p:cNvSpPr txBox="1"/>
          <p:nvPr/>
        </p:nvSpPr>
        <p:spPr>
          <a:xfrm>
            <a:off x="3616974" y="4179946"/>
            <a:ext cx="811647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Вместо «это дорого» – «за квартал ушли с рынка 20 объектов в ценовом диапазоне от … до …»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Вместо «нет покупателей – «анализ показал, что спрос клиентов мигрирует в эти сегменты.. чтобы поймать их внимание нужно…»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Вместо «давайте снижаться» – «за месяц мы получили 10 оферт от потенциальных покупателей, верхняя граница сегодняшнего рынка составила … анализ конкурентов показал что …12 из 20 собственников готовы скорректировать цену на 7-8% от заявленной» 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2035225" y="2044077"/>
            <a:ext cx="78764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самое главное УМЕТЬ ДОВОДИТЬ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свои знания до </a:t>
            </a:r>
            <a:r>
              <a:rPr b="1"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навыка (!)</a:t>
            </a:r>
            <a:endParaRPr/>
          </a:p>
        </p:txBody>
      </p:sp>
      <p:pic>
        <p:nvPicPr>
          <p:cNvPr id="358" name="Google Shape;3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0026" y="3353585"/>
            <a:ext cx="7151947" cy="198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2679021" y="1450179"/>
            <a:ext cx="18357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пандемии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949671" y="1373516"/>
            <a:ext cx="75129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9616421" y="2358875"/>
            <a:ext cx="18351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санкции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689164" y="2435937"/>
            <a:ext cx="15456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кризисы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302146" y="2096205"/>
            <a:ext cx="49946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Технологическая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революция</a:t>
            </a: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330948" y="3327919"/>
            <a:ext cx="10312924" cy="906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b="1" lang="ru-RU" sz="40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Время меняет правила игры и игроков</a:t>
            </a:r>
            <a:endParaRPr sz="2400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34560" l="0" r="0" t="22840"/>
          <a:stretch/>
        </p:blipFill>
        <p:spPr>
          <a:xfrm>
            <a:off x="2202294" y="1506624"/>
            <a:ext cx="762066" cy="41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8401" y="1464348"/>
            <a:ext cx="762066" cy="40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0671" y="2530597"/>
            <a:ext cx="762066" cy="40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35388" y="2446426"/>
            <a:ext cx="762066" cy="40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6811" y="2197242"/>
            <a:ext cx="762066" cy="40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1002580" y="4695915"/>
            <a:ext cx="49867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Изменился рынок недвижимости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6924486" y="4741535"/>
            <a:ext cx="44211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Изменились наш клиенты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3059980" y="5473476"/>
            <a:ext cx="73584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trike="sng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Остались прежними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стратегии и методы работы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3904464" y="5887350"/>
            <a:ext cx="22530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ИЗМЕНИЛИСЬ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5638" y="5895569"/>
            <a:ext cx="701101" cy="3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7300" y="4783264"/>
            <a:ext cx="701101" cy="33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029" y="4741535"/>
            <a:ext cx="701101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4" name="Google Shape;364;p30"/>
          <p:cNvGraphicFramePr/>
          <p:nvPr/>
        </p:nvGraphicFramePr>
        <p:xfrm>
          <a:off x="963105" y="1612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3421925"/>
                <a:gridCol w="3421925"/>
                <a:gridCol w="3421925"/>
              </a:tblGrid>
              <a:tr h="35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Знания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Умения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Навыки</a:t>
                      </a:r>
                      <a:endParaRPr b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3147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Владение теоретической базой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Дают общее представление и понимание вопроса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Спасают от грубых ошибок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Способность осознанно применять знания на практике для решения конкретных задач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Требует концентрации и последовательных действий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Нужен алгоритм и размышления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Умения превращают теорию в практический результат. Это мост между знанием и навыком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Действия, доведенные до автоматизма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Выполняются быстро, точно, легко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Минимум затрат умственной энергии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Максимум эффективности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Позволяют влиять на  результаты (увеличивать доход)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5677" y="1439735"/>
            <a:ext cx="9281338" cy="375443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1"/>
          <p:cNvSpPr txBox="1"/>
          <p:nvPr/>
        </p:nvSpPr>
        <p:spPr>
          <a:xfrm>
            <a:off x="9095830" y="2510701"/>
            <a:ext cx="16214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12-20% людей</a:t>
            </a:r>
            <a:endParaRPr/>
          </a:p>
        </p:txBody>
      </p:sp>
      <p:sp>
        <p:nvSpPr>
          <p:cNvPr id="372" name="Google Shape;372;p31"/>
          <p:cNvSpPr txBox="1"/>
          <p:nvPr/>
        </p:nvSpPr>
        <p:spPr>
          <a:xfrm>
            <a:off x="9095830" y="3481998"/>
            <a:ext cx="20277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людей</a:t>
            </a:r>
            <a:endParaRPr/>
          </a:p>
        </p:txBody>
      </p:sp>
      <p:sp>
        <p:nvSpPr>
          <p:cNvPr id="373" name="Google Shape;373;p31"/>
          <p:cNvSpPr txBox="1"/>
          <p:nvPr/>
        </p:nvSpPr>
        <p:spPr>
          <a:xfrm>
            <a:off x="2846811" y="5437026"/>
            <a:ext cx="73667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Знают - все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Умеют - некоторые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Доводят до автоматизма и делают круто - ЕДИНИЦЫ</a:t>
            </a:r>
            <a:endParaRPr/>
          </a:p>
        </p:txBody>
      </p:sp>
      <p:sp>
        <p:nvSpPr>
          <p:cNvPr descr="Picture background" id="374" name="Google Shape;374;p3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 txBox="1"/>
          <p:nvPr/>
        </p:nvSpPr>
        <p:spPr>
          <a:xfrm>
            <a:off x="4421662" y="1757486"/>
            <a:ext cx="685328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старому уже не будет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Рынок не будет легче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Клиенты не станут глупее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Технологии не перестанут развиваться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Информации не станет меньше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Конкуренты не будут слабее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4506503" y="4353676"/>
            <a:ext cx="70512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Всё будет наоборот!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те, кто сможет доводить свои знания до навыков  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будут </a:t>
            </a: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ВСЕГДА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круче тех, кто просто знает и немножко умеет)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4492" y="1757486"/>
            <a:ext cx="2614796" cy="3804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3"/>
          <p:cNvSpPr txBox="1"/>
          <p:nvPr/>
        </p:nvSpPr>
        <p:spPr>
          <a:xfrm>
            <a:off x="638568" y="1048023"/>
            <a:ext cx="5524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Эксперимент)</a:t>
            </a:r>
            <a:endParaRPr/>
          </a:p>
        </p:txBody>
      </p:sp>
      <p:pic>
        <p:nvPicPr>
          <p:cNvPr id="389" name="Google Shape;3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5678" y="1785886"/>
            <a:ext cx="4024091" cy="402409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90" name="Google Shape;390;p33"/>
          <p:cNvSpPr txBox="1"/>
          <p:nvPr/>
        </p:nvSpPr>
        <p:spPr>
          <a:xfrm>
            <a:off x="6161520" y="2701623"/>
            <a:ext cx="4981795" cy="319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Оцените ответ по 10 бальной шкале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Аргументированность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Убедительность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Быстрота ответа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Внутреннее напряжение/дискомфорт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Использование техник работы с возражением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Если бы вы сами были клиентом и услышали такой ответ, повлиял бы он на ваше решение?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6096000" y="1785886"/>
            <a:ext cx="49817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минуту напишите ответ на возражение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4"/>
          <p:cNvSpPr txBox="1"/>
          <p:nvPr>
            <p:ph type="title"/>
          </p:nvPr>
        </p:nvSpPr>
        <p:spPr>
          <a:xfrm>
            <a:off x="1191946" y="2360984"/>
            <a:ext cx="6241330" cy="3082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Современный агент продает, не потому что рынок хороший.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потому что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ХОРОШ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умеет продавать в любой рынок.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475" y="2374170"/>
            <a:ext cx="3304318" cy="329822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 txBox="1"/>
          <p:nvPr/>
        </p:nvSpPr>
        <p:spPr>
          <a:xfrm>
            <a:off x="1455218" y="1718564"/>
            <a:ext cx="9405835" cy="402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b="1" lang="ru-RU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Спасибо за работу!</a:t>
            </a:r>
            <a:r>
              <a:rPr b="1" lang="ru-RU" sz="3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1590" y="1465783"/>
            <a:ext cx="1979587" cy="84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4"/>
          <p:cNvGraphicFramePr/>
          <p:nvPr/>
        </p:nvGraphicFramePr>
        <p:xfrm>
          <a:off x="1722749" y="1467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3978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Информационная доступность:</a:t>
                      </a: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покупатели и продавцы имеют доступ к базам данных, истории цен, отзывам.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2" name="Google Shape;132;p4"/>
          <p:cNvGraphicFramePr/>
          <p:nvPr/>
        </p:nvGraphicFramePr>
        <p:xfrm>
          <a:off x="7005330" y="16006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226350"/>
              </a:tblGrid>
              <a:tr h="377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Монополия риэлтора на информацию ПОЧТИ пропала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3" name="Google Shape;133;p4"/>
          <p:cNvGraphicFramePr/>
          <p:nvPr/>
        </p:nvGraphicFramePr>
        <p:xfrm>
          <a:off x="1722749" y="322771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006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Искажение и фейки: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информации — море, правды — мало. Все всё видят, но  это обрывки, фейки, «магниты»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4" name="Google Shape;134;p4"/>
          <p:cNvGraphicFramePr/>
          <p:nvPr/>
        </p:nvGraphicFramePr>
        <p:xfrm>
          <a:off x="1722749" y="50430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39781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Экономическая нестабильность: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высокие ставки, рост цен, непредсказуемость льготных программ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5" name="Google Shape;135;p4"/>
          <p:cNvGraphicFramePr/>
          <p:nvPr/>
        </p:nvGraphicFramePr>
        <p:xfrm>
          <a:off x="7039894" y="34994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216925"/>
              </a:tblGrid>
              <a:tr h="392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Клиент приходит не за данными, а за ИСТИНОЙ (профессиональной)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6" name="Google Shape;136;p4"/>
          <p:cNvGraphicFramePr/>
          <p:nvPr/>
        </p:nvGraphicFramePr>
        <p:xfrm>
          <a:off x="7058748" y="53088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198075"/>
              </a:tblGrid>
              <a:tr h="39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Клиенту нужен глубокий анализ и просчет рисков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9140" y="1869498"/>
            <a:ext cx="1310754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9140" y="3703623"/>
            <a:ext cx="1310754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7994" y="5510286"/>
            <a:ext cx="1310754" cy="23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27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5"/>
          <p:cNvGraphicFramePr/>
          <p:nvPr/>
        </p:nvGraphicFramePr>
        <p:xfrm>
          <a:off x="1440402" y="155162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3860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Уменьшение объёма денег 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и как следствие клиенты гораздо труднее с ними расстаются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6" name="Google Shape;146;p5"/>
          <p:cNvGraphicFramePr/>
          <p:nvPr/>
        </p:nvGraphicFramePr>
        <p:xfrm>
          <a:off x="6495265" y="13867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725975"/>
              </a:tblGrid>
              <a:tr h="3929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Торг или добавление средств -  если клиент </a:t>
                      </a: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сам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понимает выгодность и обоснованность этого (становится в этом тоже экспертом)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7" name="Google Shape;147;p5"/>
          <p:cNvGraphicFramePr/>
          <p:nvPr/>
        </p:nvGraphicFramePr>
        <p:xfrm>
          <a:off x="1440402" y="31584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3889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Кризис доверия: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высокое сопротивление продаже услуг (не доверяют по умолчанию)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8" name="Google Shape;148;p5"/>
          <p:cNvGraphicFramePr/>
          <p:nvPr/>
        </p:nvGraphicFramePr>
        <p:xfrm>
          <a:off x="1440401" y="48525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38985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Клиенты уставшие, напряженные, агрессивные, информированные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9" name="Google Shape;149;p5"/>
          <p:cNvGraphicFramePr/>
          <p:nvPr/>
        </p:nvGraphicFramePr>
        <p:xfrm>
          <a:off x="6495265" y="32388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782525"/>
              </a:tblGrid>
              <a:tr h="39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Клиент не ищет посредника, он ищет решение свой проблемы (задачи)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0" name="Google Shape;150;p5"/>
          <p:cNvGraphicFramePr/>
          <p:nvPr/>
        </p:nvGraphicFramePr>
        <p:xfrm>
          <a:off x="6504691" y="45915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{5C7EABA1-C994-4EA0-9F76-1D184821C282}</a:tableStyleId>
              </a:tblPr>
              <a:tblGrid>
                <a:gridCol w="4782525"/>
              </a:tblGrid>
              <a:tr h="39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Нервный срыв на уровне страны.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Наш клиент — это уставший человек в стрессе, который ищет определенности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6997" y="3469448"/>
            <a:ext cx="1310754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6424" y="5049298"/>
            <a:ext cx="1310754" cy="23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6997" y="1792430"/>
            <a:ext cx="1310754" cy="23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2036274" y="1374330"/>
            <a:ext cx="32288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«старый» формат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6929341" y="1374330"/>
            <a:ext cx="37407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«новый» формат</a:t>
            </a:r>
            <a:endParaRPr/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7470" y="1933728"/>
            <a:ext cx="3652622" cy="365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7952" y="1933728"/>
            <a:ext cx="3785472" cy="378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6096000" y="1888569"/>
            <a:ext cx="5100519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информационного посредника → в стратега-аналитика – использует информацию и делает выводы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продавца услуг → в решателя и владельца нужных ресурсов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традиционного агента → в IT менеджера.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Принцип «мы сделаем БОЛЬШЕ, чем можете вы»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1977371" y="5557318"/>
            <a:ext cx="97614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7434"/>
                </a:solidFill>
                <a:latin typeface="Calibri"/>
                <a:ea typeface="Calibri"/>
                <a:cs typeface="Calibri"/>
                <a:sym typeface="Calibri"/>
              </a:rPr>
              <a:t>Это не два разных риэлтора. Это риэлторы с разными навыками.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718139" y="1888569"/>
            <a:ext cx="465972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Работает как «обладатель и передатчик информации»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лавный инструмент — «настойчивость», а не экспертиза. Блокнот и ручка, а не аналитическая база данных.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Делает то, что может сделать сам клиент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Продает услугу, а не решение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Работает по принципу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«мы ВСЁ сделаем за вас»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997372" y="1376583"/>
            <a:ext cx="3913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Риэлтор «старого» формата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6338873" y="1376583"/>
            <a:ext cx="3652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Риэлтор «нового» формата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868837" y="1590809"/>
            <a:ext cx="104543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Те, кто продолжают использовать стратегии 5-10 летней давности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теряют клиентов и деньги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1918" y="2533926"/>
            <a:ext cx="5468164" cy="325550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5084067" y="6051150"/>
            <a:ext cx="25169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…пока-пока денежки ☹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/>
        </p:nvSpPr>
        <p:spPr>
          <a:xfrm>
            <a:off x="711723" y="2449300"/>
            <a:ext cx="52460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Клиенто</a:t>
            </a:r>
            <a:r>
              <a:rPr b="1" lang="ru-R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Ориентированность</a:t>
            </a:r>
            <a:endParaRPr b="1"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6954624" y="2449299"/>
            <a:ext cx="4240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Клиенто</a:t>
            </a:r>
            <a:r>
              <a:rPr b="1" lang="ru-RU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Центричность</a:t>
            </a:r>
            <a:endParaRPr b="1" sz="2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1957633" y="3682905"/>
            <a:ext cx="82767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Понимание разницы между ними - ваше конкурентное преимущество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2413262" y="1461917"/>
            <a:ext cx="75980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 </a:t>
            </a: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отформатировать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подход к клиенту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2025-08-16T11:28:12Z</dcterms:created>
  <dc:creator>Дарья Пискунова</dc:creator>
</cp:coreProperties>
</file>