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543" r:id="rId3"/>
    <p:sldId id="257" r:id="rId4"/>
    <p:sldId id="258" r:id="rId5"/>
    <p:sldId id="260" r:id="rId6"/>
    <p:sldId id="259" r:id="rId7"/>
    <p:sldId id="498" r:id="rId8"/>
    <p:sldId id="542" r:id="rId9"/>
    <p:sldId id="537" r:id="rId10"/>
    <p:sldId id="497" r:id="rId11"/>
    <p:sldId id="538" r:id="rId12"/>
    <p:sldId id="530" r:id="rId13"/>
    <p:sldId id="541" r:id="rId14"/>
    <p:sldId id="381" r:id="rId15"/>
    <p:sldId id="500" r:id="rId16"/>
    <p:sldId id="540" r:id="rId17"/>
    <p:sldId id="531" r:id="rId18"/>
    <p:sldId id="532" r:id="rId19"/>
    <p:sldId id="533" r:id="rId20"/>
    <p:sldId id="539" r:id="rId21"/>
    <p:sldId id="382" r:id="rId22"/>
    <p:sldId id="503" r:id="rId23"/>
    <p:sldId id="534" r:id="rId24"/>
    <p:sldId id="521" r:id="rId25"/>
    <p:sldId id="419" r:id="rId26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B93"/>
    <a:srgbClr val="F9DB47"/>
    <a:srgbClr val="27C453"/>
    <a:srgbClr val="009A0D"/>
    <a:srgbClr val="5DDE82"/>
    <a:srgbClr val="F5F5EE"/>
    <a:srgbClr val="62ED8A"/>
    <a:srgbClr val="044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50"/>
  </p:normalViewPr>
  <p:slideViewPr>
    <p:cSldViewPr>
      <p:cViewPr varScale="1">
        <p:scale>
          <a:sx n="48" d="100"/>
          <a:sy n="48" d="100"/>
        </p:scale>
        <p:origin x="797" y="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56B9F1-958B-0045-9635-E64A545A35F8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</dgm:pt>
    <dgm:pt modelId="{F42BF5E3-BA5A-4C44-91DE-19749657CE39}">
      <dgm:prSet phldrT="[Текст]"/>
      <dgm:spPr>
        <a:solidFill>
          <a:srgbClr val="5DDE82"/>
        </a:solidFill>
        <a:ln>
          <a:noFill/>
        </a:ln>
      </dgm:spPr>
      <dgm:t>
        <a:bodyPr/>
        <a:lstStyle/>
        <a:p>
          <a:r>
            <a:rPr lang="ru-RU" dirty="0">
              <a:latin typeface=""/>
            </a:rPr>
            <a:t>Практика правоприменения</a:t>
          </a:r>
        </a:p>
      </dgm:t>
    </dgm:pt>
    <dgm:pt modelId="{54D340A8-B3D2-9B49-95B1-FEED12120B04}" type="parTrans" cxnId="{E7F2406E-6153-914D-8611-2D0A15605F30}">
      <dgm:prSet/>
      <dgm:spPr/>
      <dgm:t>
        <a:bodyPr/>
        <a:lstStyle/>
        <a:p>
          <a:endParaRPr lang="ru-RU"/>
        </a:p>
      </dgm:t>
    </dgm:pt>
    <dgm:pt modelId="{2B178EF7-5C9B-1E4D-B82C-06B0F2998553}" type="sibTrans" cxnId="{E7F2406E-6153-914D-8611-2D0A15605F30}">
      <dgm:prSet/>
      <dgm:spPr>
        <a:blipFill dpi="0" rotWithShape="1">
          <a:blip xmlns:r="http://schemas.openxmlformats.org/officeDocument/2006/relationships" r:embed="rId1">
            <a:grayscl/>
          </a:blip>
          <a:srcRect/>
          <a:stretch>
            <a:fillRect t="-9000" b="-71000"/>
          </a:stretch>
        </a:blipFill>
        <a:ln>
          <a:noFill/>
        </a:ln>
      </dgm:spPr>
      <dgm:t>
        <a:bodyPr/>
        <a:lstStyle/>
        <a:p>
          <a:endParaRPr lang="ru-RU">
            <a:latin typeface=""/>
          </a:endParaRPr>
        </a:p>
      </dgm:t>
    </dgm:pt>
    <dgm:pt modelId="{79472B4E-C6A9-634B-B235-6B66280D8CA5}">
      <dgm:prSet phldrT="[Текст]"/>
      <dgm:spPr>
        <a:solidFill>
          <a:srgbClr val="009A0D"/>
        </a:solidFill>
        <a:ln>
          <a:noFill/>
        </a:ln>
      </dgm:spPr>
      <dgm:t>
        <a:bodyPr/>
        <a:lstStyle/>
        <a:p>
          <a:r>
            <a:rPr lang="ru-RU" dirty="0">
              <a:latin typeface=""/>
            </a:rPr>
            <a:t>Основные риски и способы их минимизировать</a:t>
          </a:r>
        </a:p>
      </dgm:t>
    </dgm:pt>
    <dgm:pt modelId="{130CD9A3-B8EA-854C-8E5B-37E4740788A5}" type="parTrans" cxnId="{1F8F37CE-168B-F84E-9B4C-8B1998B4F289}">
      <dgm:prSet/>
      <dgm:spPr/>
      <dgm:t>
        <a:bodyPr/>
        <a:lstStyle/>
        <a:p>
          <a:endParaRPr lang="ru-RU"/>
        </a:p>
      </dgm:t>
    </dgm:pt>
    <dgm:pt modelId="{49516538-CDA0-A045-B4C6-3E0E5C9C6A2D}" type="sibTrans" cxnId="{1F8F37CE-168B-F84E-9B4C-8B1998B4F289}">
      <dgm:prSet/>
      <dgm:spPr>
        <a:blipFill>
          <a:blip xmlns:r="http://schemas.openxmlformats.org/officeDocument/2006/relationships" r:embed="rId2">
            <a:grayscl/>
          </a:blip>
          <a:srcRect/>
          <a:stretch>
            <a:fillRect t="-8000" b="-8000"/>
          </a:stretch>
        </a:blipFill>
        <a:ln>
          <a:noFill/>
        </a:ln>
      </dgm:spPr>
      <dgm:t>
        <a:bodyPr/>
        <a:lstStyle/>
        <a:p>
          <a:endParaRPr lang="ru-RU">
            <a:latin typeface=""/>
          </a:endParaRPr>
        </a:p>
      </dgm:t>
    </dgm:pt>
    <dgm:pt modelId="{4F0216B2-CC7B-6743-9741-617DC38367C9}">
      <dgm:prSet phldrT="[Текст]"/>
      <dgm:spPr>
        <a:solidFill>
          <a:srgbClr val="27C453"/>
        </a:solidFill>
        <a:ln>
          <a:noFill/>
        </a:ln>
      </dgm:spPr>
      <dgm:t>
        <a:bodyPr/>
        <a:lstStyle/>
        <a:p>
          <a:r>
            <a:rPr lang="ru-RU" dirty="0">
              <a:latin typeface=""/>
            </a:rPr>
            <a:t>Нормативно – правовая база, последние изменения законодательства по теме</a:t>
          </a:r>
        </a:p>
      </dgm:t>
    </dgm:pt>
    <dgm:pt modelId="{BEFA9D29-6637-374F-AA1E-93D332449641}" type="parTrans" cxnId="{0A6862EE-9EF8-7148-9C7C-6FB1E3A159F8}">
      <dgm:prSet/>
      <dgm:spPr/>
      <dgm:t>
        <a:bodyPr/>
        <a:lstStyle/>
        <a:p>
          <a:endParaRPr lang="ru-RU"/>
        </a:p>
      </dgm:t>
    </dgm:pt>
    <dgm:pt modelId="{A99E45AB-2231-D349-9629-1EFDDA6F311C}" type="sibTrans" cxnId="{0A6862EE-9EF8-7148-9C7C-6FB1E3A159F8}">
      <dgm:prSet/>
      <dgm:spPr>
        <a:blipFill dpi="0" rotWithShape="1">
          <a:blip xmlns:r="http://schemas.openxmlformats.org/officeDocument/2006/relationships" r:embed="rId3">
            <a:grayscl/>
          </a:blip>
          <a:srcRect/>
          <a:stretch>
            <a:fillRect t="-26000" b="-35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976F91BE-EFED-6F47-A4F6-3BEB1BA6D4F3}" type="pres">
      <dgm:prSet presAssocID="{1F56B9F1-958B-0045-9635-E64A545A35F8}" presName="Name0" presStyleCnt="0">
        <dgm:presLayoutVars>
          <dgm:chMax val="21"/>
          <dgm:chPref val="21"/>
        </dgm:presLayoutVars>
      </dgm:prSet>
      <dgm:spPr/>
    </dgm:pt>
    <dgm:pt modelId="{AF456D29-8346-6B4D-8C2F-FA89529BC720}" type="pres">
      <dgm:prSet presAssocID="{F42BF5E3-BA5A-4C44-91DE-19749657CE39}" presName="text1" presStyleCnt="0"/>
      <dgm:spPr/>
    </dgm:pt>
    <dgm:pt modelId="{36CA676D-513C-C848-86F9-936E10210C73}" type="pres">
      <dgm:prSet presAssocID="{F42BF5E3-BA5A-4C44-91DE-19749657CE39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CD8CDAF-56A1-684F-B327-6150BEA13D50}" type="pres">
      <dgm:prSet presAssocID="{F42BF5E3-BA5A-4C44-91DE-19749657CE39}" presName="textaccent1" presStyleCnt="0"/>
      <dgm:spPr/>
    </dgm:pt>
    <dgm:pt modelId="{5D8B0DC6-F6FD-7D45-9626-74CA9F366A37}" type="pres">
      <dgm:prSet presAssocID="{F42BF5E3-BA5A-4C44-91DE-19749657CE39}" presName="accentRepeatNode" presStyleLbl="solidAlignAcc1" presStyleIdx="0" presStyleCnt="6"/>
      <dgm:spPr>
        <a:ln>
          <a:noFill/>
        </a:ln>
      </dgm:spPr>
    </dgm:pt>
    <dgm:pt modelId="{90DD755B-BEB3-8F4D-814D-0833110C866B}" type="pres">
      <dgm:prSet presAssocID="{2B178EF7-5C9B-1E4D-B82C-06B0F2998553}" presName="image1" presStyleCnt="0"/>
      <dgm:spPr/>
    </dgm:pt>
    <dgm:pt modelId="{FE1B5111-57A4-0544-B313-F915D79ADBBD}" type="pres">
      <dgm:prSet presAssocID="{2B178EF7-5C9B-1E4D-B82C-06B0F2998553}" presName="imageRepeatNode" presStyleLbl="alignAcc1" presStyleIdx="0" presStyleCnt="3"/>
      <dgm:spPr/>
    </dgm:pt>
    <dgm:pt modelId="{4CA5AAB0-58E1-C145-A60B-37C04421FB44}" type="pres">
      <dgm:prSet presAssocID="{2B178EF7-5C9B-1E4D-B82C-06B0F2998553}" presName="imageaccent1" presStyleCnt="0"/>
      <dgm:spPr/>
    </dgm:pt>
    <dgm:pt modelId="{2351987B-9F3D-DF4E-B365-8FA8CB2C5776}" type="pres">
      <dgm:prSet presAssocID="{2B178EF7-5C9B-1E4D-B82C-06B0F2998553}" presName="accentRepeatNode" presStyleLbl="solidAlignAcc1" presStyleIdx="1" presStyleCnt="6"/>
      <dgm:spPr>
        <a:ln>
          <a:noFill/>
        </a:ln>
      </dgm:spPr>
    </dgm:pt>
    <dgm:pt modelId="{DCE536ED-F6A6-2B43-A8E8-A83A71498F8B}" type="pres">
      <dgm:prSet presAssocID="{79472B4E-C6A9-634B-B235-6B66280D8CA5}" presName="text2" presStyleCnt="0"/>
      <dgm:spPr/>
    </dgm:pt>
    <dgm:pt modelId="{58297656-582F-A84A-AD8B-479FB403D122}" type="pres">
      <dgm:prSet presAssocID="{79472B4E-C6A9-634B-B235-6B66280D8CA5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F845693-81C0-D140-97EE-DE329387E0E6}" type="pres">
      <dgm:prSet presAssocID="{79472B4E-C6A9-634B-B235-6B66280D8CA5}" presName="textaccent2" presStyleCnt="0"/>
      <dgm:spPr/>
    </dgm:pt>
    <dgm:pt modelId="{F2F23B12-5623-C545-BA22-DC24333956ED}" type="pres">
      <dgm:prSet presAssocID="{79472B4E-C6A9-634B-B235-6B66280D8CA5}" presName="accentRepeatNode" presStyleLbl="solidAlignAcc1" presStyleIdx="2" presStyleCnt="6"/>
      <dgm:spPr>
        <a:ln>
          <a:noFill/>
        </a:ln>
      </dgm:spPr>
    </dgm:pt>
    <dgm:pt modelId="{45A61751-74D2-A045-AA25-FB0A0F0800A8}" type="pres">
      <dgm:prSet presAssocID="{49516538-CDA0-A045-B4C6-3E0E5C9C6A2D}" presName="image2" presStyleCnt="0"/>
      <dgm:spPr/>
    </dgm:pt>
    <dgm:pt modelId="{954C0CF0-E5B4-A54C-896D-21391AC07B9D}" type="pres">
      <dgm:prSet presAssocID="{49516538-CDA0-A045-B4C6-3E0E5C9C6A2D}" presName="imageRepeatNode" presStyleLbl="alignAcc1" presStyleIdx="1" presStyleCnt="3"/>
      <dgm:spPr/>
    </dgm:pt>
    <dgm:pt modelId="{BFDEAF6C-B110-4547-92A2-9DD3E63D220E}" type="pres">
      <dgm:prSet presAssocID="{49516538-CDA0-A045-B4C6-3E0E5C9C6A2D}" presName="imageaccent2" presStyleCnt="0"/>
      <dgm:spPr/>
    </dgm:pt>
    <dgm:pt modelId="{8C6F62CF-CB3A-1A40-AE23-411A4E16D104}" type="pres">
      <dgm:prSet presAssocID="{49516538-CDA0-A045-B4C6-3E0E5C9C6A2D}" presName="accentRepeatNode" presStyleLbl="solidAlignAcc1" presStyleIdx="3" presStyleCnt="6"/>
      <dgm:spPr>
        <a:ln>
          <a:noFill/>
        </a:ln>
      </dgm:spPr>
    </dgm:pt>
    <dgm:pt modelId="{46788AB5-E89D-AD4B-AB4D-DE22A33A8DC0}" type="pres">
      <dgm:prSet presAssocID="{4F0216B2-CC7B-6743-9741-617DC38367C9}" presName="text3" presStyleCnt="0"/>
      <dgm:spPr/>
    </dgm:pt>
    <dgm:pt modelId="{F64B3C4D-0B41-6B4A-A924-547380AE39A8}" type="pres">
      <dgm:prSet presAssocID="{4F0216B2-CC7B-6743-9741-617DC38367C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E084134-8EF4-6C4C-970B-532A8C1F411D}" type="pres">
      <dgm:prSet presAssocID="{4F0216B2-CC7B-6743-9741-617DC38367C9}" presName="textaccent3" presStyleCnt="0"/>
      <dgm:spPr/>
    </dgm:pt>
    <dgm:pt modelId="{0F50D1FB-A7B8-5340-93C8-E718807FC41F}" type="pres">
      <dgm:prSet presAssocID="{4F0216B2-CC7B-6743-9741-617DC38367C9}" presName="accentRepeatNode" presStyleLbl="solidAlignAcc1" presStyleIdx="4" presStyleCnt="6"/>
      <dgm:spPr>
        <a:ln>
          <a:noFill/>
        </a:ln>
      </dgm:spPr>
    </dgm:pt>
    <dgm:pt modelId="{E0164CC6-F2DC-184A-9ED9-F190C65C85C2}" type="pres">
      <dgm:prSet presAssocID="{A99E45AB-2231-D349-9629-1EFDDA6F311C}" presName="image3" presStyleCnt="0"/>
      <dgm:spPr/>
    </dgm:pt>
    <dgm:pt modelId="{86257B2F-A2B5-B843-B057-AF4F7F4E5476}" type="pres">
      <dgm:prSet presAssocID="{A99E45AB-2231-D349-9629-1EFDDA6F311C}" presName="imageRepeatNode" presStyleLbl="alignAcc1" presStyleIdx="2" presStyleCnt="3" custScaleY="98295"/>
      <dgm:spPr/>
    </dgm:pt>
    <dgm:pt modelId="{0242AF37-A4EB-7043-906D-687E25389828}" type="pres">
      <dgm:prSet presAssocID="{A99E45AB-2231-D349-9629-1EFDDA6F311C}" presName="imageaccent3" presStyleCnt="0"/>
      <dgm:spPr/>
    </dgm:pt>
    <dgm:pt modelId="{58EF6B72-E562-504A-AB5C-6B9FCF6BF693}" type="pres">
      <dgm:prSet presAssocID="{A99E45AB-2231-D349-9629-1EFDDA6F311C}" presName="accentRepeatNode" presStyleLbl="solidAlignAcc1" presStyleIdx="5" presStyleCnt="6"/>
      <dgm:spPr>
        <a:ln>
          <a:noFill/>
        </a:ln>
      </dgm:spPr>
    </dgm:pt>
  </dgm:ptLst>
  <dgm:cxnLst>
    <dgm:cxn modelId="{6FAC9E0F-4851-F048-A9C0-E69E0FDFC07F}" type="presOf" srcId="{A99E45AB-2231-D349-9629-1EFDDA6F311C}" destId="{86257B2F-A2B5-B843-B057-AF4F7F4E5476}" srcOrd="0" destOrd="0" presId="urn:microsoft.com/office/officeart/2008/layout/HexagonCluster"/>
    <dgm:cxn modelId="{E20C4A5B-99AF-3E46-BD5D-D66B503838E3}" type="presOf" srcId="{F42BF5E3-BA5A-4C44-91DE-19749657CE39}" destId="{36CA676D-513C-C848-86F9-936E10210C73}" srcOrd="0" destOrd="0" presId="urn:microsoft.com/office/officeart/2008/layout/HexagonCluster"/>
    <dgm:cxn modelId="{2145736D-4F9A-1E41-AD13-D8E68B4F7E4D}" type="presOf" srcId="{49516538-CDA0-A045-B4C6-3E0E5C9C6A2D}" destId="{954C0CF0-E5B4-A54C-896D-21391AC07B9D}" srcOrd="0" destOrd="0" presId="urn:microsoft.com/office/officeart/2008/layout/HexagonCluster"/>
    <dgm:cxn modelId="{E7F2406E-6153-914D-8611-2D0A15605F30}" srcId="{1F56B9F1-958B-0045-9635-E64A545A35F8}" destId="{F42BF5E3-BA5A-4C44-91DE-19749657CE39}" srcOrd="0" destOrd="0" parTransId="{54D340A8-B3D2-9B49-95B1-FEED12120B04}" sibTransId="{2B178EF7-5C9B-1E4D-B82C-06B0F2998553}"/>
    <dgm:cxn modelId="{7592857A-E3C9-EB4F-8F75-DEA04E856B08}" type="presOf" srcId="{79472B4E-C6A9-634B-B235-6B66280D8CA5}" destId="{58297656-582F-A84A-AD8B-479FB403D122}" srcOrd="0" destOrd="0" presId="urn:microsoft.com/office/officeart/2008/layout/HexagonCluster"/>
    <dgm:cxn modelId="{1BA49CAB-E453-5449-A15C-A1E70444AC66}" type="presOf" srcId="{1F56B9F1-958B-0045-9635-E64A545A35F8}" destId="{976F91BE-EFED-6F47-A4F6-3BEB1BA6D4F3}" srcOrd="0" destOrd="0" presId="urn:microsoft.com/office/officeart/2008/layout/HexagonCluster"/>
    <dgm:cxn modelId="{69B0F9B7-34A3-E640-8A31-B7A0E9E82AED}" type="presOf" srcId="{2B178EF7-5C9B-1E4D-B82C-06B0F2998553}" destId="{FE1B5111-57A4-0544-B313-F915D79ADBBD}" srcOrd="0" destOrd="0" presId="urn:microsoft.com/office/officeart/2008/layout/HexagonCluster"/>
    <dgm:cxn modelId="{DFBE2EB9-E073-BD4F-9FAF-25678401C10B}" type="presOf" srcId="{4F0216B2-CC7B-6743-9741-617DC38367C9}" destId="{F64B3C4D-0B41-6B4A-A924-547380AE39A8}" srcOrd="0" destOrd="0" presId="urn:microsoft.com/office/officeart/2008/layout/HexagonCluster"/>
    <dgm:cxn modelId="{1F8F37CE-168B-F84E-9B4C-8B1998B4F289}" srcId="{1F56B9F1-958B-0045-9635-E64A545A35F8}" destId="{79472B4E-C6A9-634B-B235-6B66280D8CA5}" srcOrd="1" destOrd="0" parTransId="{130CD9A3-B8EA-854C-8E5B-37E4740788A5}" sibTransId="{49516538-CDA0-A045-B4C6-3E0E5C9C6A2D}"/>
    <dgm:cxn modelId="{0A6862EE-9EF8-7148-9C7C-6FB1E3A159F8}" srcId="{1F56B9F1-958B-0045-9635-E64A545A35F8}" destId="{4F0216B2-CC7B-6743-9741-617DC38367C9}" srcOrd="2" destOrd="0" parTransId="{BEFA9D29-6637-374F-AA1E-93D332449641}" sibTransId="{A99E45AB-2231-D349-9629-1EFDDA6F311C}"/>
    <dgm:cxn modelId="{6BFBACA2-F5D4-2548-897D-E73FF0C5F629}" type="presParOf" srcId="{976F91BE-EFED-6F47-A4F6-3BEB1BA6D4F3}" destId="{AF456D29-8346-6B4D-8C2F-FA89529BC720}" srcOrd="0" destOrd="0" presId="urn:microsoft.com/office/officeart/2008/layout/HexagonCluster"/>
    <dgm:cxn modelId="{F1DF2458-0E98-6940-9B22-E198AC518230}" type="presParOf" srcId="{AF456D29-8346-6B4D-8C2F-FA89529BC720}" destId="{36CA676D-513C-C848-86F9-936E10210C73}" srcOrd="0" destOrd="0" presId="urn:microsoft.com/office/officeart/2008/layout/HexagonCluster"/>
    <dgm:cxn modelId="{8BE2D543-85B8-F443-BFDF-83D739527A18}" type="presParOf" srcId="{976F91BE-EFED-6F47-A4F6-3BEB1BA6D4F3}" destId="{0CD8CDAF-56A1-684F-B327-6150BEA13D50}" srcOrd="1" destOrd="0" presId="urn:microsoft.com/office/officeart/2008/layout/HexagonCluster"/>
    <dgm:cxn modelId="{179C266B-357C-2944-B7C3-C7B69088157D}" type="presParOf" srcId="{0CD8CDAF-56A1-684F-B327-6150BEA13D50}" destId="{5D8B0DC6-F6FD-7D45-9626-74CA9F366A37}" srcOrd="0" destOrd="0" presId="urn:microsoft.com/office/officeart/2008/layout/HexagonCluster"/>
    <dgm:cxn modelId="{6538200F-EBBF-C142-B698-BD48ABA9D02F}" type="presParOf" srcId="{976F91BE-EFED-6F47-A4F6-3BEB1BA6D4F3}" destId="{90DD755B-BEB3-8F4D-814D-0833110C866B}" srcOrd="2" destOrd="0" presId="urn:microsoft.com/office/officeart/2008/layout/HexagonCluster"/>
    <dgm:cxn modelId="{E5926ACF-E661-BE4F-A344-CC8EA169AFBB}" type="presParOf" srcId="{90DD755B-BEB3-8F4D-814D-0833110C866B}" destId="{FE1B5111-57A4-0544-B313-F915D79ADBBD}" srcOrd="0" destOrd="0" presId="urn:microsoft.com/office/officeart/2008/layout/HexagonCluster"/>
    <dgm:cxn modelId="{CC5321E2-049A-F045-BB7A-FEB687B44C2A}" type="presParOf" srcId="{976F91BE-EFED-6F47-A4F6-3BEB1BA6D4F3}" destId="{4CA5AAB0-58E1-C145-A60B-37C04421FB44}" srcOrd="3" destOrd="0" presId="urn:microsoft.com/office/officeart/2008/layout/HexagonCluster"/>
    <dgm:cxn modelId="{2F69F157-0B88-744B-BE10-35AFFEC319E6}" type="presParOf" srcId="{4CA5AAB0-58E1-C145-A60B-37C04421FB44}" destId="{2351987B-9F3D-DF4E-B365-8FA8CB2C5776}" srcOrd="0" destOrd="0" presId="urn:microsoft.com/office/officeart/2008/layout/HexagonCluster"/>
    <dgm:cxn modelId="{831AC5A8-D733-0645-8139-2FED93C38B04}" type="presParOf" srcId="{976F91BE-EFED-6F47-A4F6-3BEB1BA6D4F3}" destId="{DCE536ED-F6A6-2B43-A8E8-A83A71498F8B}" srcOrd="4" destOrd="0" presId="urn:microsoft.com/office/officeart/2008/layout/HexagonCluster"/>
    <dgm:cxn modelId="{76912C38-9995-B344-AE98-576F769B29EC}" type="presParOf" srcId="{DCE536ED-F6A6-2B43-A8E8-A83A71498F8B}" destId="{58297656-582F-A84A-AD8B-479FB403D122}" srcOrd="0" destOrd="0" presId="urn:microsoft.com/office/officeart/2008/layout/HexagonCluster"/>
    <dgm:cxn modelId="{C6BF1987-0A95-3D45-86C5-9739D75A4534}" type="presParOf" srcId="{976F91BE-EFED-6F47-A4F6-3BEB1BA6D4F3}" destId="{EF845693-81C0-D140-97EE-DE329387E0E6}" srcOrd="5" destOrd="0" presId="urn:microsoft.com/office/officeart/2008/layout/HexagonCluster"/>
    <dgm:cxn modelId="{B0E5CC3F-0265-884D-BCE1-9856C6E6D3BF}" type="presParOf" srcId="{EF845693-81C0-D140-97EE-DE329387E0E6}" destId="{F2F23B12-5623-C545-BA22-DC24333956ED}" srcOrd="0" destOrd="0" presId="urn:microsoft.com/office/officeart/2008/layout/HexagonCluster"/>
    <dgm:cxn modelId="{3F7C7CFC-5558-DE45-A4DC-B5BC7DEB6D84}" type="presParOf" srcId="{976F91BE-EFED-6F47-A4F6-3BEB1BA6D4F3}" destId="{45A61751-74D2-A045-AA25-FB0A0F0800A8}" srcOrd="6" destOrd="0" presId="urn:microsoft.com/office/officeart/2008/layout/HexagonCluster"/>
    <dgm:cxn modelId="{BD4A3F7A-9D81-4C47-900D-ED74606ECC22}" type="presParOf" srcId="{45A61751-74D2-A045-AA25-FB0A0F0800A8}" destId="{954C0CF0-E5B4-A54C-896D-21391AC07B9D}" srcOrd="0" destOrd="0" presId="urn:microsoft.com/office/officeart/2008/layout/HexagonCluster"/>
    <dgm:cxn modelId="{F392E96F-649B-9146-8C63-11FB0EA88A67}" type="presParOf" srcId="{976F91BE-EFED-6F47-A4F6-3BEB1BA6D4F3}" destId="{BFDEAF6C-B110-4547-92A2-9DD3E63D220E}" srcOrd="7" destOrd="0" presId="urn:microsoft.com/office/officeart/2008/layout/HexagonCluster"/>
    <dgm:cxn modelId="{08593AB9-6FCC-E446-A3EE-3AF445DD9103}" type="presParOf" srcId="{BFDEAF6C-B110-4547-92A2-9DD3E63D220E}" destId="{8C6F62CF-CB3A-1A40-AE23-411A4E16D104}" srcOrd="0" destOrd="0" presId="urn:microsoft.com/office/officeart/2008/layout/HexagonCluster"/>
    <dgm:cxn modelId="{EB70C1CD-0D25-1F4D-9AB1-6799784B2F8B}" type="presParOf" srcId="{976F91BE-EFED-6F47-A4F6-3BEB1BA6D4F3}" destId="{46788AB5-E89D-AD4B-AB4D-DE22A33A8DC0}" srcOrd="8" destOrd="0" presId="urn:microsoft.com/office/officeart/2008/layout/HexagonCluster"/>
    <dgm:cxn modelId="{4EB4C674-9B56-1045-8171-66150B90F733}" type="presParOf" srcId="{46788AB5-E89D-AD4B-AB4D-DE22A33A8DC0}" destId="{F64B3C4D-0B41-6B4A-A924-547380AE39A8}" srcOrd="0" destOrd="0" presId="urn:microsoft.com/office/officeart/2008/layout/HexagonCluster"/>
    <dgm:cxn modelId="{88D29359-013A-2740-A256-E64B1B08CB78}" type="presParOf" srcId="{976F91BE-EFED-6F47-A4F6-3BEB1BA6D4F3}" destId="{2E084134-8EF4-6C4C-970B-532A8C1F411D}" srcOrd="9" destOrd="0" presId="urn:microsoft.com/office/officeart/2008/layout/HexagonCluster"/>
    <dgm:cxn modelId="{83954B5B-DEAC-6E4A-9E8F-DEA9EDEECC79}" type="presParOf" srcId="{2E084134-8EF4-6C4C-970B-532A8C1F411D}" destId="{0F50D1FB-A7B8-5340-93C8-E718807FC41F}" srcOrd="0" destOrd="0" presId="urn:microsoft.com/office/officeart/2008/layout/HexagonCluster"/>
    <dgm:cxn modelId="{83F9B313-066C-7E44-9415-CAAF80E310DF}" type="presParOf" srcId="{976F91BE-EFED-6F47-A4F6-3BEB1BA6D4F3}" destId="{E0164CC6-F2DC-184A-9ED9-F190C65C85C2}" srcOrd="10" destOrd="0" presId="urn:microsoft.com/office/officeart/2008/layout/HexagonCluster"/>
    <dgm:cxn modelId="{FE7FAF84-D6F8-DD4F-962B-DE2693E3D05A}" type="presParOf" srcId="{E0164CC6-F2DC-184A-9ED9-F190C65C85C2}" destId="{86257B2F-A2B5-B843-B057-AF4F7F4E5476}" srcOrd="0" destOrd="0" presId="urn:microsoft.com/office/officeart/2008/layout/HexagonCluster"/>
    <dgm:cxn modelId="{C2517429-5058-2045-9D18-8321001B6105}" type="presParOf" srcId="{976F91BE-EFED-6F47-A4F6-3BEB1BA6D4F3}" destId="{0242AF37-A4EB-7043-906D-687E25389828}" srcOrd="11" destOrd="0" presId="urn:microsoft.com/office/officeart/2008/layout/HexagonCluster"/>
    <dgm:cxn modelId="{A7A0876A-61FB-9948-895F-CDACCF34F253}" type="presParOf" srcId="{0242AF37-A4EB-7043-906D-687E25389828}" destId="{58EF6B72-E562-504A-AB5C-6B9FCF6BF69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C0EAAA-B254-4E96-923D-17C121339318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A47C022D-6D91-406A-8F8C-A760620BC15F}">
      <dgm:prSet phldrT="[Текст]"/>
      <dgm:spPr>
        <a:solidFill>
          <a:srgbClr val="27C453"/>
        </a:solidFill>
      </dgm:spPr>
      <dgm:t>
        <a:bodyPr/>
        <a:lstStyle/>
        <a:p>
          <a:r>
            <a:rPr lang="ru-RU" dirty="0"/>
            <a:t>Гражданский кодекс РФ</a:t>
          </a:r>
        </a:p>
      </dgm:t>
    </dgm:pt>
    <dgm:pt modelId="{9B55DF13-B672-487E-AF78-98534CAFAC6E}" type="parTrans" cxnId="{8B6FDF79-7085-47FF-8D89-CB69B0715FA7}">
      <dgm:prSet/>
      <dgm:spPr/>
      <dgm:t>
        <a:bodyPr/>
        <a:lstStyle/>
        <a:p>
          <a:endParaRPr lang="ru-RU"/>
        </a:p>
      </dgm:t>
    </dgm:pt>
    <dgm:pt modelId="{D54E1932-F133-49A7-BFCF-AFA5C944D060}" type="sibTrans" cxnId="{8B6FDF79-7085-47FF-8D89-CB69B0715FA7}">
      <dgm:prSet/>
      <dgm:spPr/>
      <dgm:t>
        <a:bodyPr/>
        <a:lstStyle/>
        <a:p>
          <a:endParaRPr lang="ru-RU"/>
        </a:p>
      </dgm:t>
    </dgm:pt>
    <dgm:pt modelId="{D239A8B4-4637-4B36-B0B8-F64D6424BCB4}">
      <dgm:prSet phldrT="[Текст]"/>
      <dgm:spPr/>
      <dgm:t>
        <a:bodyPr/>
        <a:lstStyle/>
        <a:p>
          <a:r>
            <a:rPr lang="ru-RU" dirty="0">
              <a:solidFill>
                <a:srgbClr val="8B8B93"/>
              </a:solidFill>
            </a:rPr>
            <a:t>Основные положения о праве собственности и совместном владении </a:t>
          </a:r>
        </a:p>
      </dgm:t>
    </dgm:pt>
    <dgm:pt modelId="{011CB1EF-67F3-4F2B-BFC7-77F9EE938A63}" type="parTrans" cxnId="{10388540-F6FE-418D-BFD1-19D98350CF64}">
      <dgm:prSet/>
      <dgm:spPr/>
      <dgm:t>
        <a:bodyPr/>
        <a:lstStyle/>
        <a:p>
          <a:endParaRPr lang="ru-RU"/>
        </a:p>
      </dgm:t>
    </dgm:pt>
    <dgm:pt modelId="{DA209D6F-CB48-4F0C-8670-FBDDD0382A8E}" type="sibTrans" cxnId="{10388540-F6FE-418D-BFD1-19D98350CF64}">
      <dgm:prSet/>
      <dgm:spPr/>
      <dgm:t>
        <a:bodyPr/>
        <a:lstStyle/>
        <a:p>
          <a:endParaRPr lang="ru-RU"/>
        </a:p>
      </dgm:t>
    </dgm:pt>
    <dgm:pt modelId="{3C6CBC20-8139-44CD-AEF9-4ADC6AAF52B9}">
      <dgm:prSet phldrT="[Текст]"/>
      <dgm:spPr>
        <a:solidFill>
          <a:srgbClr val="27C453"/>
        </a:solidFill>
      </dgm:spPr>
      <dgm:t>
        <a:bodyPr/>
        <a:lstStyle/>
        <a:p>
          <a:r>
            <a:rPr lang="ru-RU" dirty="0"/>
            <a:t>Семейный кодекс РФ</a:t>
          </a:r>
        </a:p>
      </dgm:t>
    </dgm:pt>
    <dgm:pt modelId="{26913C56-6ADD-4C2D-89BF-40A715EBE424}" type="parTrans" cxnId="{34C80BAC-DD1B-47CB-91A4-96CE7215DDB4}">
      <dgm:prSet/>
      <dgm:spPr/>
      <dgm:t>
        <a:bodyPr/>
        <a:lstStyle/>
        <a:p>
          <a:endParaRPr lang="ru-RU"/>
        </a:p>
      </dgm:t>
    </dgm:pt>
    <dgm:pt modelId="{EE323565-40A3-473A-8B68-01B6B0E9C210}" type="sibTrans" cxnId="{34C80BAC-DD1B-47CB-91A4-96CE7215DDB4}">
      <dgm:prSet/>
      <dgm:spPr/>
      <dgm:t>
        <a:bodyPr/>
        <a:lstStyle/>
        <a:p>
          <a:endParaRPr lang="ru-RU"/>
        </a:p>
      </dgm:t>
    </dgm:pt>
    <dgm:pt modelId="{BADD9821-86B2-4919-BD26-18923C884EC1}">
      <dgm:prSet phldrT="[Текст]"/>
      <dgm:spPr/>
      <dgm:t>
        <a:bodyPr/>
        <a:lstStyle/>
        <a:p>
          <a:r>
            <a:rPr lang="ru-RU" dirty="0">
              <a:solidFill>
                <a:srgbClr val="8B8B93"/>
              </a:solidFill>
            </a:rPr>
            <a:t>Закреплён режим совместной собственности супругов</a:t>
          </a:r>
        </a:p>
      </dgm:t>
    </dgm:pt>
    <dgm:pt modelId="{4FFFEC02-9961-430E-8F66-931D9C1B16F6}" type="parTrans" cxnId="{50FFA426-C347-41D6-8A18-11603489931E}">
      <dgm:prSet/>
      <dgm:spPr/>
      <dgm:t>
        <a:bodyPr/>
        <a:lstStyle/>
        <a:p>
          <a:endParaRPr lang="ru-RU"/>
        </a:p>
      </dgm:t>
    </dgm:pt>
    <dgm:pt modelId="{5EB59CC2-854B-403D-88F2-D129CF3C698C}" type="sibTrans" cxnId="{50FFA426-C347-41D6-8A18-11603489931E}">
      <dgm:prSet/>
      <dgm:spPr/>
      <dgm:t>
        <a:bodyPr/>
        <a:lstStyle/>
        <a:p>
          <a:endParaRPr lang="ru-RU"/>
        </a:p>
      </dgm:t>
    </dgm:pt>
    <dgm:pt modelId="{3DA596C0-9758-4CED-A3F5-B5BB62A85074}">
      <dgm:prSet/>
      <dgm:spPr/>
      <dgm:t>
        <a:bodyPr/>
        <a:lstStyle/>
        <a:p>
          <a:r>
            <a:rPr lang="ru-RU" dirty="0">
              <a:solidFill>
                <a:srgbClr val="8B8B93"/>
              </a:solidFill>
            </a:rPr>
            <a:t>Регистрация сделок </a:t>
          </a:r>
        </a:p>
      </dgm:t>
    </dgm:pt>
    <dgm:pt modelId="{96D4DB63-1D85-4CA7-AD5B-951E1BBBA360}" type="parTrans" cxnId="{6545DAB1-26F2-45FA-AFF2-72C7318BF45C}">
      <dgm:prSet/>
      <dgm:spPr/>
      <dgm:t>
        <a:bodyPr/>
        <a:lstStyle/>
        <a:p>
          <a:endParaRPr lang="ru-RU"/>
        </a:p>
      </dgm:t>
    </dgm:pt>
    <dgm:pt modelId="{0EB92F75-A512-4686-AF9E-2A24249D0E35}" type="sibTrans" cxnId="{6545DAB1-26F2-45FA-AFF2-72C7318BF45C}">
      <dgm:prSet/>
      <dgm:spPr/>
      <dgm:t>
        <a:bodyPr/>
        <a:lstStyle/>
        <a:p>
          <a:endParaRPr lang="ru-RU"/>
        </a:p>
      </dgm:t>
    </dgm:pt>
    <dgm:pt modelId="{364F3C2D-DC53-47A2-A265-1201F151284E}">
      <dgm:prSet/>
      <dgm:spPr>
        <a:solidFill>
          <a:srgbClr val="27C453"/>
        </a:solidFill>
      </dgm:spPr>
      <dgm:t>
        <a:bodyPr/>
        <a:lstStyle/>
        <a:p>
          <a:pPr algn="l"/>
          <a:r>
            <a:rPr lang="ru-RU" dirty="0"/>
            <a:t>Федеральный закон «О государственной регистрации недвижимости»</a:t>
          </a:r>
        </a:p>
      </dgm:t>
    </dgm:pt>
    <dgm:pt modelId="{CE5BB8DA-A9E8-419C-903E-F514E5ACF1AF}" type="sibTrans" cxnId="{1FA0A0B1-E320-44EB-A42C-09EDDDA8B94B}">
      <dgm:prSet/>
      <dgm:spPr/>
      <dgm:t>
        <a:bodyPr/>
        <a:lstStyle/>
        <a:p>
          <a:endParaRPr lang="ru-RU"/>
        </a:p>
      </dgm:t>
    </dgm:pt>
    <dgm:pt modelId="{34ED1480-AD5A-46F1-9A41-FC674CFB91AF}" type="parTrans" cxnId="{1FA0A0B1-E320-44EB-A42C-09EDDDA8B94B}">
      <dgm:prSet/>
      <dgm:spPr/>
      <dgm:t>
        <a:bodyPr/>
        <a:lstStyle/>
        <a:p>
          <a:endParaRPr lang="ru-RU"/>
        </a:p>
      </dgm:t>
    </dgm:pt>
    <dgm:pt modelId="{C9398850-D85A-4FEC-8BBF-0B09BFA53C31}">
      <dgm:prSet/>
      <dgm:spPr/>
      <dgm:t>
        <a:bodyPr/>
        <a:lstStyle/>
        <a:p>
          <a:r>
            <a:rPr lang="ru-RU" dirty="0">
              <a:solidFill>
                <a:srgbClr val="8B8B93"/>
              </a:solidFill>
            </a:rPr>
            <a:t>Вопросы пользования жильём членами семьи собственника </a:t>
          </a:r>
        </a:p>
      </dgm:t>
    </dgm:pt>
    <dgm:pt modelId="{C9D98AF7-4441-4AA8-BEE7-A1E50E9A7B1C}" type="sibTrans" cxnId="{5E1B4745-3047-4099-9149-DC653E05C798}">
      <dgm:prSet/>
      <dgm:spPr/>
      <dgm:t>
        <a:bodyPr/>
        <a:lstStyle/>
        <a:p>
          <a:endParaRPr lang="ru-RU"/>
        </a:p>
      </dgm:t>
    </dgm:pt>
    <dgm:pt modelId="{74B3C6F4-9533-4A68-B8BD-270064E13877}" type="parTrans" cxnId="{5E1B4745-3047-4099-9149-DC653E05C798}">
      <dgm:prSet/>
      <dgm:spPr/>
      <dgm:t>
        <a:bodyPr/>
        <a:lstStyle/>
        <a:p>
          <a:endParaRPr lang="ru-RU"/>
        </a:p>
      </dgm:t>
    </dgm:pt>
    <dgm:pt modelId="{B78D8816-EC74-4C52-8724-088C1C594B1A}">
      <dgm:prSet phldrT="[Текст]"/>
      <dgm:spPr>
        <a:solidFill>
          <a:srgbClr val="27C453"/>
        </a:solidFill>
      </dgm:spPr>
      <dgm:t>
        <a:bodyPr/>
        <a:lstStyle/>
        <a:p>
          <a:r>
            <a:rPr lang="ru-RU" dirty="0"/>
            <a:t>Жилищный кодекс РФ</a:t>
          </a:r>
        </a:p>
      </dgm:t>
    </dgm:pt>
    <dgm:pt modelId="{D35AD398-EAFA-47DC-88BD-3AD87578B10C}" type="sibTrans" cxnId="{BF71A8C7-242C-49F0-8724-21BA2702C287}">
      <dgm:prSet/>
      <dgm:spPr/>
      <dgm:t>
        <a:bodyPr/>
        <a:lstStyle/>
        <a:p>
          <a:endParaRPr lang="ru-RU"/>
        </a:p>
      </dgm:t>
    </dgm:pt>
    <dgm:pt modelId="{2A80E570-97A0-434B-9678-569AB8DA8BB6}" type="parTrans" cxnId="{BF71A8C7-242C-49F0-8724-21BA2702C287}">
      <dgm:prSet/>
      <dgm:spPr/>
      <dgm:t>
        <a:bodyPr/>
        <a:lstStyle/>
        <a:p>
          <a:endParaRPr lang="ru-RU"/>
        </a:p>
      </dgm:t>
    </dgm:pt>
    <dgm:pt modelId="{632956A8-98EE-4E7D-9A2B-14637F53C029}" type="pres">
      <dgm:prSet presAssocID="{71C0EAAA-B254-4E96-923D-17C121339318}" presName="linear" presStyleCnt="0">
        <dgm:presLayoutVars>
          <dgm:animLvl val="lvl"/>
          <dgm:resizeHandles val="exact"/>
        </dgm:presLayoutVars>
      </dgm:prSet>
      <dgm:spPr/>
    </dgm:pt>
    <dgm:pt modelId="{6CEC3AAF-6ADC-4CE1-A13E-F7A6896F01BF}" type="pres">
      <dgm:prSet presAssocID="{A47C022D-6D91-406A-8F8C-A760620BC15F}" presName="parentText" presStyleLbl="node1" presStyleIdx="0" presStyleCnt="4" custLinFactNeighborX="-1016" custLinFactNeighborY="-1147">
        <dgm:presLayoutVars>
          <dgm:chMax val="0"/>
          <dgm:bulletEnabled val="1"/>
        </dgm:presLayoutVars>
      </dgm:prSet>
      <dgm:spPr/>
    </dgm:pt>
    <dgm:pt modelId="{EF2A29F9-1962-4761-9812-92F0E9217440}" type="pres">
      <dgm:prSet presAssocID="{A47C022D-6D91-406A-8F8C-A760620BC15F}" presName="childText" presStyleLbl="revTx" presStyleIdx="0" presStyleCnt="4">
        <dgm:presLayoutVars>
          <dgm:bulletEnabled val="1"/>
        </dgm:presLayoutVars>
      </dgm:prSet>
      <dgm:spPr/>
    </dgm:pt>
    <dgm:pt modelId="{7ACB7DB7-BE49-4AB6-ADC0-4A6155D4663C}" type="pres">
      <dgm:prSet presAssocID="{3C6CBC20-8139-44CD-AEF9-4ADC6AAF52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E8E382B-479A-454A-9602-F18CF9B1933F}" type="pres">
      <dgm:prSet presAssocID="{3C6CBC20-8139-44CD-AEF9-4ADC6AAF52B9}" presName="childText" presStyleLbl="revTx" presStyleIdx="1" presStyleCnt="4">
        <dgm:presLayoutVars>
          <dgm:bulletEnabled val="1"/>
        </dgm:presLayoutVars>
      </dgm:prSet>
      <dgm:spPr/>
    </dgm:pt>
    <dgm:pt modelId="{BDC587F2-3602-42F6-AF1B-F202E39FE00A}" type="pres">
      <dgm:prSet presAssocID="{B78D8816-EC74-4C52-8724-088C1C594B1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6D79BA2-9F9A-4C18-9A0E-21A83740214C}" type="pres">
      <dgm:prSet presAssocID="{B78D8816-EC74-4C52-8724-088C1C594B1A}" presName="childText" presStyleLbl="revTx" presStyleIdx="2" presStyleCnt="4">
        <dgm:presLayoutVars>
          <dgm:bulletEnabled val="1"/>
        </dgm:presLayoutVars>
      </dgm:prSet>
      <dgm:spPr/>
    </dgm:pt>
    <dgm:pt modelId="{0BEDBEED-EDCB-4A72-8897-9EDB6D95881B}" type="pres">
      <dgm:prSet presAssocID="{364F3C2D-DC53-47A2-A265-1201F151284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08E7D1D-0F31-46AE-A297-BEBF4B776F06}" type="pres">
      <dgm:prSet presAssocID="{364F3C2D-DC53-47A2-A265-1201F151284E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B632C14-496E-40CD-A7CF-9EE4130B7C16}" type="presOf" srcId="{B78D8816-EC74-4C52-8724-088C1C594B1A}" destId="{BDC587F2-3602-42F6-AF1B-F202E39FE00A}" srcOrd="0" destOrd="0" presId="urn:microsoft.com/office/officeart/2005/8/layout/vList2"/>
    <dgm:cxn modelId="{50FFA426-C347-41D6-8A18-11603489931E}" srcId="{3C6CBC20-8139-44CD-AEF9-4ADC6AAF52B9}" destId="{BADD9821-86B2-4919-BD26-18923C884EC1}" srcOrd="0" destOrd="0" parTransId="{4FFFEC02-9961-430E-8F66-931D9C1B16F6}" sibTransId="{5EB59CC2-854B-403D-88F2-D129CF3C698C}"/>
    <dgm:cxn modelId="{10388540-F6FE-418D-BFD1-19D98350CF64}" srcId="{A47C022D-6D91-406A-8F8C-A760620BC15F}" destId="{D239A8B4-4637-4B36-B0B8-F64D6424BCB4}" srcOrd="0" destOrd="0" parTransId="{011CB1EF-67F3-4F2B-BFC7-77F9EE938A63}" sibTransId="{DA209D6F-CB48-4F0C-8670-FBDDD0382A8E}"/>
    <dgm:cxn modelId="{5E1B4745-3047-4099-9149-DC653E05C798}" srcId="{B78D8816-EC74-4C52-8724-088C1C594B1A}" destId="{C9398850-D85A-4FEC-8BBF-0B09BFA53C31}" srcOrd="0" destOrd="0" parTransId="{74B3C6F4-9533-4A68-B8BD-270064E13877}" sibTransId="{C9D98AF7-4441-4AA8-BEE7-A1E50E9A7B1C}"/>
    <dgm:cxn modelId="{2FE7E256-C62B-428A-9CDF-3932E7368B3D}" type="presOf" srcId="{71C0EAAA-B254-4E96-923D-17C121339318}" destId="{632956A8-98EE-4E7D-9A2B-14637F53C029}" srcOrd="0" destOrd="0" presId="urn:microsoft.com/office/officeart/2005/8/layout/vList2"/>
    <dgm:cxn modelId="{8B6FDF79-7085-47FF-8D89-CB69B0715FA7}" srcId="{71C0EAAA-B254-4E96-923D-17C121339318}" destId="{A47C022D-6D91-406A-8F8C-A760620BC15F}" srcOrd="0" destOrd="0" parTransId="{9B55DF13-B672-487E-AF78-98534CAFAC6E}" sibTransId="{D54E1932-F133-49A7-BFCF-AFA5C944D060}"/>
    <dgm:cxn modelId="{0AAA7BA6-F797-4EB9-998A-D1708A1BE936}" type="presOf" srcId="{BADD9821-86B2-4919-BD26-18923C884EC1}" destId="{9E8E382B-479A-454A-9602-F18CF9B1933F}" srcOrd="0" destOrd="0" presId="urn:microsoft.com/office/officeart/2005/8/layout/vList2"/>
    <dgm:cxn modelId="{34C80BAC-DD1B-47CB-91A4-96CE7215DDB4}" srcId="{71C0EAAA-B254-4E96-923D-17C121339318}" destId="{3C6CBC20-8139-44CD-AEF9-4ADC6AAF52B9}" srcOrd="1" destOrd="0" parTransId="{26913C56-6ADD-4C2D-89BF-40A715EBE424}" sibTransId="{EE323565-40A3-473A-8B68-01B6B0E9C210}"/>
    <dgm:cxn modelId="{1FA0A0B1-E320-44EB-A42C-09EDDDA8B94B}" srcId="{71C0EAAA-B254-4E96-923D-17C121339318}" destId="{364F3C2D-DC53-47A2-A265-1201F151284E}" srcOrd="3" destOrd="0" parTransId="{34ED1480-AD5A-46F1-9A41-FC674CFB91AF}" sibTransId="{CE5BB8DA-A9E8-419C-903E-F514E5ACF1AF}"/>
    <dgm:cxn modelId="{6545DAB1-26F2-45FA-AFF2-72C7318BF45C}" srcId="{364F3C2D-DC53-47A2-A265-1201F151284E}" destId="{3DA596C0-9758-4CED-A3F5-B5BB62A85074}" srcOrd="0" destOrd="0" parTransId="{96D4DB63-1D85-4CA7-AD5B-951E1BBBA360}" sibTransId="{0EB92F75-A512-4686-AF9E-2A24249D0E35}"/>
    <dgm:cxn modelId="{0DB74AB5-B4E5-491C-9D55-180548C930FA}" type="presOf" srcId="{3C6CBC20-8139-44CD-AEF9-4ADC6AAF52B9}" destId="{7ACB7DB7-BE49-4AB6-ADC0-4A6155D4663C}" srcOrd="0" destOrd="0" presId="urn:microsoft.com/office/officeart/2005/8/layout/vList2"/>
    <dgm:cxn modelId="{BF60D8C5-7FD4-464D-9441-651DFA3445C1}" type="presOf" srcId="{D239A8B4-4637-4B36-B0B8-F64D6424BCB4}" destId="{EF2A29F9-1962-4761-9812-92F0E9217440}" srcOrd="0" destOrd="0" presId="urn:microsoft.com/office/officeart/2005/8/layout/vList2"/>
    <dgm:cxn modelId="{BF71A8C7-242C-49F0-8724-21BA2702C287}" srcId="{71C0EAAA-B254-4E96-923D-17C121339318}" destId="{B78D8816-EC74-4C52-8724-088C1C594B1A}" srcOrd="2" destOrd="0" parTransId="{2A80E570-97A0-434B-9678-569AB8DA8BB6}" sibTransId="{D35AD398-EAFA-47DC-88BD-3AD87578B10C}"/>
    <dgm:cxn modelId="{22DEB1DC-5BBD-470A-A3E1-4E4F3A64AD60}" type="presOf" srcId="{3DA596C0-9758-4CED-A3F5-B5BB62A85074}" destId="{708E7D1D-0F31-46AE-A297-BEBF4B776F06}" srcOrd="0" destOrd="0" presId="urn:microsoft.com/office/officeart/2005/8/layout/vList2"/>
    <dgm:cxn modelId="{F8B53AE3-CA14-41FB-A66A-6B703C52B01A}" type="presOf" srcId="{364F3C2D-DC53-47A2-A265-1201F151284E}" destId="{0BEDBEED-EDCB-4A72-8897-9EDB6D95881B}" srcOrd="0" destOrd="0" presId="urn:microsoft.com/office/officeart/2005/8/layout/vList2"/>
    <dgm:cxn modelId="{C28D68EF-E06A-4AEC-817E-F22BE04CE119}" type="presOf" srcId="{C9398850-D85A-4FEC-8BBF-0B09BFA53C31}" destId="{D6D79BA2-9F9A-4C18-9A0E-21A83740214C}" srcOrd="0" destOrd="0" presId="urn:microsoft.com/office/officeart/2005/8/layout/vList2"/>
    <dgm:cxn modelId="{075021F5-EDF4-432C-997F-231A0BE9BB9C}" type="presOf" srcId="{A47C022D-6D91-406A-8F8C-A760620BC15F}" destId="{6CEC3AAF-6ADC-4CE1-A13E-F7A6896F01BF}" srcOrd="0" destOrd="0" presId="urn:microsoft.com/office/officeart/2005/8/layout/vList2"/>
    <dgm:cxn modelId="{67F2BC80-D497-4D50-A081-7D101E799FCB}" type="presParOf" srcId="{632956A8-98EE-4E7D-9A2B-14637F53C029}" destId="{6CEC3AAF-6ADC-4CE1-A13E-F7A6896F01BF}" srcOrd="0" destOrd="0" presId="urn:microsoft.com/office/officeart/2005/8/layout/vList2"/>
    <dgm:cxn modelId="{90C9AF66-2AED-4DB6-B6FE-2EE1CE79F154}" type="presParOf" srcId="{632956A8-98EE-4E7D-9A2B-14637F53C029}" destId="{EF2A29F9-1962-4761-9812-92F0E9217440}" srcOrd="1" destOrd="0" presId="urn:microsoft.com/office/officeart/2005/8/layout/vList2"/>
    <dgm:cxn modelId="{56B066A2-72D2-410F-8B58-2CC46C7815A9}" type="presParOf" srcId="{632956A8-98EE-4E7D-9A2B-14637F53C029}" destId="{7ACB7DB7-BE49-4AB6-ADC0-4A6155D4663C}" srcOrd="2" destOrd="0" presId="urn:microsoft.com/office/officeart/2005/8/layout/vList2"/>
    <dgm:cxn modelId="{AF8ADB9E-645A-4E8C-B14A-D2C520B523C0}" type="presParOf" srcId="{632956A8-98EE-4E7D-9A2B-14637F53C029}" destId="{9E8E382B-479A-454A-9602-F18CF9B1933F}" srcOrd="3" destOrd="0" presId="urn:microsoft.com/office/officeart/2005/8/layout/vList2"/>
    <dgm:cxn modelId="{66FD489D-CA92-4F5D-B26D-7A26877CC0E4}" type="presParOf" srcId="{632956A8-98EE-4E7D-9A2B-14637F53C029}" destId="{BDC587F2-3602-42F6-AF1B-F202E39FE00A}" srcOrd="4" destOrd="0" presId="urn:microsoft.com/office/officeart/2005/8/layout/vList2"/>
    <dgm:cxn modelId="{F6629565-B848-41CB-B3AC-652A0C38B4E7}" type="presParOf" srcId="{632956A8-98EE-4E7D-9A2B-14637F53C029}" destId="{D6D79BA2-9F9A-4C18-9A0E-21A83740214C}" srcOrd="5" destOrd="0" presId="urn:microsoft.com/office/officeart/2005/8/layout/vList2"/>
    <dgm:cxn modelId="{3A65DFE3-A036-4C62-909C-B66AFF5B5754}" type="presParOf" srcId="{632956A8-98EE-4E7D-9A2B-14637F53C029}" destId="{0BEDBEED-EDCB-4A72-8897-9EDB6D95881B}" srcOrd="6" destOrd="0" presId="urn:microsoft.com/office/officeart/2005/8/layout/vList2"/>
    <dgm:cxn modelId="{30531337-2C04-4D8C-BC1C-3FEBD9CAB2B6}" type="presParOf" srcId="{632956A8-98EE-4E7D-9A2B-14637F53C029}" destId="{708E7D1D-0F31-46AE-A297-BEBF4B776F0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A676D-513C-C848-86F9-936E10210C73}">
      <dsp:nvSpPr>
        <dsp:cNvPr id="0" name=""/>
        <dsp:cNvSpPr/>
      </dsp:nvSpPr>
      <dsp:spPr>
        <a:xfrm>
          <a:off x="4001746" y="5306905"/>
          <a:ext cx="3758372" cy="3240372"/>
        </a:xfrm>
        <a:prstGeom prst="hexagon">
          <a:avLst>
            <a:gd name="adj" fmla="val 25000"/>
            <a:gd name="vf" fmla="val 115470"/>
          </a:avLst>
        </a:prstGeom>
        <a:solidFill>
          <a:srgbClr val="5DDE8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"/>
            </a:rPr>
            <a:t>Практика правоприменения</a:t>
          </a:r>
        </a:p>
      </dsp:txBody>
      <dsp:txXfrm>
        <a:off x="4584975" y="5809750"/>
        <a:ext cx="2591914" cy="2234682"/>
      </dsp:txXfrm>
    </dsp:sp>
    <dsp:sp modelId="{5D8B0DC6-F6FD-7D45-9626-74CA9F366A37}">
      <dsp:nvSpPr>
        <dsp:cNvPr id="0" name=""/>
        <dsp:cNvSpPr/>
      </dsp:nvSpPr>
      <dsp:spPr>
        <a:xfrm>
          <a:off x="4099383" y="6737463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B5111-57A4-0544-B313-F915D79ADBBD}">
      <dsp:nvSpPr>
        <dsp:cNvPr id="0" name=""/>
        <dsp:cNvSpPr/>
      </dsp:nvSpPr>
      <dsp:spPr>
        <a:xfrm>
          <a:off x="789073" y="3566435"/>
          <a:ext cx="3758372" cy="3240372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grayscl/>
          </a:blip>
          <a:srcRect/>
          <a:stretch>
            <a:fillRect t="-9000" b="-71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1987B-9F3D-DF4E-B365-8FA8CB2C5776}">
      <dsp:nvSpPr>
        <dsp:cNvPr id="0" name=""/>
        <dsp:cNvSpPr/>
      </dsp:nvSpPr>
      <dsp:spPr>
        <a:xfrm>
          <a:off x="3347709" y="6378753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97656-582F-A84A-AD8B-479FB403D122}">
      <dsp:nvSpPr>
        <dsp:cNvPr id="0" name=""/>
        <dsp:cNvSpPr/>
      </dsp:nvSpPr>
      <dsp:spPr>
        <a:xfrm>
          <a:off x="7203719" y="3527910"/>
          <a:ext cx="3758372" cy="3240372"/>
        </a:xfrm>
        <a:prstGeom prst="hexagon">
          <a:avLst>
            <a:gd name="adj" fmla="val 25000"/>
            <a:gd name="vf" fmla="val 115470"/>
          </a:avLst>
        </a:prstGeom>
        <a:solidFill>
          <a:srgbClr val="009A0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"/>
            </a:rPr>
            <a:t>Основные риски и способы их минимизировать</a:t>
          </a:r>
        </a:p>
      </dsp:txBody>
      <dsp:txXfrm>
        <a:off x="7786948" y="4030755"/>
        <a:ext cx="2591914" cy="2234682"/>
      </dsp:txXfrm>
    </dsp:sp>
    <dsp:sp modelId="{F2F23B12-5623-C545-BA22-DC24333956ED}">
      <dsp:nvSpPr>
        <dsp:cNvPr id="0" name=""/>
        <dsp:cNvSpPr/>
      </dsp:nvSpPr>
      <dsp:spPr>
        <a:xfrm>
          <a:off x="9773054" y="6336804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0CF0-E5B4-A54C-896D-21391AC07B9D}">
      <dsp:nvSpPr>
        <dsp:cNvPr id="0" name=""/>
        <dsp:cNvSpPr/>
      </dsp:nvSpPr>
      <dsp:spPr>
        <a:xfrm>
          <a:off x="10405692" y="5306905"/>
          <a:ext cx="3758372" cy="324037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grayscl/>
          </a:blip>
          <a:srcRect/>
          <a:stretch>
            <a:fillRect t="-8000" b="-8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F62CF-CB3A-1A40-AE23-411A4E16D104}">
      <dsp:nvSpPr>
        <dsp:cNvPr id="0" name=""/>
        <dsp:cNvSpPr/>
      </dsp:nvSpPr>
      <dsp:spPr>
        <a:xfrm>
          <a:off x="10503329" y="6737463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4B3C4D-0B41-6B4A-A924-547380AE39A8}">
      <dsp:nvSpPr>
        <dsp:cNvPr id="0" name=""/>
        <dsp:cNvSpPr/>
      </dsp:nvSpPr>
      <dsp:spPr>
        <a:xfrm>
          <a:off x="4001746" y="1756621"/>
          <a:ext cx="3758372" cy="3240372"/>
        </a:xfrm>
        <a:prstGeom prst="hexagon">
          <a:avLst>
            <a:gd name="adj" fmla="val 25000"/>
            <a:gd name="vf" fmla="val 115470"/>
          </a:avLst>
        </a:prstGeom>
        <a:solidFill>
          <a:srgbClr val="27C45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"/>
            </a:rPr>
            <a:t>Нормативно – правовая база, последние изменения законодательства по теме</a:t>
          </a:r>
        </a:p>
      </dsp:txBody>
      <dsp:txXfrm>
        <a:off x="4584975" y="2259466"/>
        <a:ext cx="2591914" cy="2234682"/>
      </dsp:txXfrm>
    </dsp:sp>
    <dsp:sp modelId="{0F50D1FB-A7B8-5340-93C8-E718807FC41F}">
      <dsp:nvSpPr>
        <dsp:cNvPr id="0" name=""/>
        <dsp:cNvSpPr/>
      </dsp:nvSpPr>
      <dsp:spPr>
        <a:xfrm>
          <a:off x="6549682" y="1826822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57B2F-A2B5-B843-B057-AF4F7F4E5476}">
      <dsp:nvSpPr>
        <dsp:cNvPr id="0" name=""/>
        <dsp:cNvSpPr/>
      </dsp:nvSpPr>
      <dsp:spPr>
        <a:xfrm>
          <a:off x="7203719" y="13812"/>
          <a:ext cx="3758372" cy="3185124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grayscl/>
          </a:blip>
          <a:srcRect/>
          <a:stretch>
            <a:fillRect t="-26000" b="-35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F6B72-E562-504A-AB5C-6B9FCF6BF693}">
      <dsp:nvSpPr>
        <dsp:cNvPr id="0" name=""/>
        <dsp:cNvSpPr/>
      </dsp:nvSpPr>
      <dsp:spPr>
        <a:xfrm>
          <a:off x="7314731" y="1409041"/>
          <a:ext cx="440037" cy="37925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C3AAF-6ADC-4CE1-A13E-F7A6896F01BF}">
      <dsp:nvSpPr>
        <dsp:cNvPr id="0" name=""/>
        <dsp:cNvSpPr/>
      </dsp:nvSpPr>
      <dsp:spPr>
        <a:xfrm>
          <a:off x="0" y="1447802"/>
          <a:ext cx="17774593" cy="1079325"/>
        </a:xfrm>
        <a:prstGeom prst="roundRect">
          <a:avLst/>
        </a:prstGeom>
        <a:solidFill>
          <a:srgbClr val="27C45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Гражданский кодекс РФ</a:t>
          </a:r>
        </a:p>
      </dsp:txBody>
      <dsp:txXfrm>
        <a:off x="52688" y="1500490"/>
        <a:ext cx="17669217" cy="973949"/>
      </dsp:txXfrm>
    </dsp:sp>
    <dsp:sp modelId="{EF2A29F9-1962-4761-9812-92F0E9217440}">
      <dsp:nvSpPr>
        <dsp:cNvPr id="0" name=""/>
        <dsp:cNvSpPr/>
      </dsp:nvSpPr>
      <dsp:spPr>
        <a:xfrm>
          <a:off x="0" y="2535675"/>
          <a:ext cx="17774593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3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 dirty="0">
              <a:solidFill>
                <a:srgbClr val="8B8B93"/>
              </a:solidFill>
            </a:rPr>
            <a:t>Основные положения о праве собственности и совместном владении </a:t>
          </a:r>
        </a:p>
      </dsp:txBody>
      <dsp:txXfrm>
        <a:off x="0" y="2535675"/>
        <a:ext cx="17774593" cy="745200"/>
      </dsp:txXfrm>
    </dsp:sp>
    <dsp:sp modelId="{7ACB7DB7-BE49-4AB6-ADC0-4A6155D4663C}">
      <dsp:nvSpPr>
        <dsp:cNvPr id="0" name=""/>
        <dsp:cNvSpPr/>
      </dsp:nvSpPr>
      <dsp:spPr>
        <a:xfrm>
          <a:off x="0" y="3280875"/>
          <a:ext cx="17774593" cy="1079325"/>
        </a:xfrm>
        <a:prstGeom prst="roundRect">
          <a:avLst/>
        </a:prstGeom>
        <a:solidFill>
          <a:srgbClr val="27C45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Семейный кодекс РФ</a:t>
          </a:r>
        </a:p>
      </dsp:txBody>
      <dsp:txXfrm>
        <a:off x="52688" y="3333563"/>
        <a:ext cx="17669217" cy="973949"/>
      </dsp:txXfrm>
    </dsp:sp>
    <dsp:sp modelId="{9E8E382B-479A-454A-9602-F18CF9B1933F}">
      <dsp:nvSpPr>
        <dsp:cNvPr id="0" name=""/>
        <dsp:cNvSpPr/>
      </dsp:nvSpPr>
      <dsp:spPr>
        <a:xfrm>
          <a:off x="0" y="4360200"/>
          <a:ext cx="17774593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3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 dirty="0">
              <a:solidFill>
                <a:srgbClr val="8B8B93"/>
              </a:solidFill>
            </a:rPr>
            <a:t>Закреплён режим совместной собственности супругов</a:t>
          </a:r>
        </a:p>
      </dsp:txBody>
      <dsp:txXfrm>
        <a:off x="0" y="4360200"/>
        <a:ext cx="17774593" cy="745200"/>
      </dsp:txXfrm>
    </dsp:sp>
    <dsp:sp modelId="{BDC587F2-3602-42F6-AF1B-F202E39FE00A}">
      <dsp:nvSpPr>
        <dsp:cNvPr id="0" name=""/>
        <dsp:cNvSpPr/>
      </dsp:nvSpPr>
      <dsp:spPr>
        <a:xfrm>
          <a:off x="0" y="5105400"/>
          <a:ext cx="17774593" cy="1079325"/>
        </a:xfrm>
        <a:prstGeom prst="roundRect">
          <a:avLst/>
        </a:prstGeom>
        <a:solidFill>
          <a:srgbClr val="27C45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Жилищный кодекс РФ</a:t>
          </a:r>
        </a:p>
      </dsp:txBody>
      <dsp:txXfrm>
        <a:off x="52688" y="5158088"/>
        <a:ext cx="17669217" cy="973949"/>
      </dsp:txXfrm>
    </dsp:sp>
    <dsp:sp modelId="{D6D79BA2-9F9A-4C18-9A0E-21A83740214C}">
      <dsp:nvSpPr>
        <dsp:cNvPr id="0" name=""/>
        <dsp:cNvSpPr/>
      </dsp:nvSpPr>
      <dsp:spPr>
        <a:xfrm>
          <a:off x="0" y="6184725"/>
          <a:ext cx="17774593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3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 dirty="0">
              <a:solidFill>
                <a:srgbClr val="8B8B93"/>
              </a:solidFill>
            </a:rPr>
            <a:t>Вопросы пользования жильём членами семьи собственника </a:t>
          </a:r>
        </a:p>
      </dsp:txBody>
      <dsp:txXfrm>
        <a:off x="0" y="6184725"/>
        <a:ext cx="17774593" cy="745200"/>
      </dsp:txXfrm>
    </dsp:sp>
    <dsp:sp modelId="{0BEDBEED-EDCB-4A72-8897-9EDB6D95881B}">
      <dsp:nvSpPr>
        <dsp:cNvPr id="0" name=""/>
        <dsp:cNvSpPr/>
      </dsp:nvSpPr>
      <dsp:spPr>
        <a:xfrm>
          <a:off x="0" y="6929925"/>
          <a:ext cx="17774593" cy="1079325"/>
        </a:xfrm>
        <a:prstGeom prst="roundRect">
          <a:avLst/>
        </a:prstGeom>
        <a:solidFill>
          <a:srgbClr val="27C45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 dirty="0"/>
            <a:t>Федеральный закон «О государственной регистрации недвижимости»</a:t>
          </a:r>
        </a:p>
      </dsp:txBody>
      <dsp:txXfrm>
        <a:off x="52688" y="6982613"/>
        <a:ext cx="17669217" cy="973949"/>
      </dsp:txXfrm>
    </dsp:sp>
    <dsp:sp modelId="{708E7D1D-0F31-46AE-A297-BEBF4B776F06}">
      <dsp:nvSpPr>
        <dsp:cNvPr id="0" name=""/>
        <dsp:cNvSpPr/>
      </dsp:nvSpPr>
      <dsp:spPr>
        <a:xfrm>
          <a:off x="0" y="8009250"/>
          <a:ext cx="17774593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4343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 dirty="0">
              <a:solidFill>
                <a:srgbClr val="8B8B93"/>
              </a:solidFill>
            </a:rPr>
            <a:t>Регистрация сделок </a:t>
          </a:r>
        </a:p>
      </dsp:txBody>
      <dsp:txXfrm>
        <a:off x="0" y="8009250"/>
        <a:ext cx="17774593" cy="74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CE21B-F038-F04B-8771-E2399F6B2DBD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15854-51ED-8249-AB7D-8C0F8359C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7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92BDE-9D24-4344-80B2-9F3F4BDEA89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25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3013" y="4265551"/>
            <a:ext cx="15078075" cy="1522640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3013" y="5940027"/>
            <a:ext cx="15078075" cy="609056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61" indent="0" algn="ctr">
              <a:buNone/>
              <a:defRPr sz="3298"/>
            </a:lvl2pPr>
            <a:lvl3pPr marL="1507921" indent="0" algn="ctr">
              <a:buNone/>
              <a:defRPr sz="2968"/>
            </a:lvl3pPr>
            <a:lvl4pPr marL="2261882" indent="0" algn="ctr">
              <a:buNone/>
              <a:defRPr sz="2638"/>
            </a:lvl4pPr>
            <a:lvl5pPr marL="3015841" indent="0" algn="ctr">
              <a:buNone/>
              <a:defRPr sz="2638"/>
            </a:lvl5pPr>
            <a:lvl6pPr marL="3769802" indent="0" algn="ctr">
              <a:buNone/>
              <a:defRPr sz="2638"/>
            </a:lvl6pPr>
            <a:lvl7pPr marL="4523763" indent="0" algn="ctr">
              <a:buNone/>
              <a:defRPr sz="2638"/>
            </a:lvl7pPr>
            <a:lvl8pPr marL="5277723" indent="0" algn="ctr">
              <a:buNone/>
              <a:defRPr sz="2638"/>
            </a:lvl8pPr>
            <a:lvl9pPr marL="6031684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304571"/>
          </a:xfrm>
        </p:spPr>
        <p:txBody>
          <a:bodyPr/>
          <a:lstStyle/>
          <a:p>
            <a:pPr defTabSz="1005280"/>
            <a:fld id="{E11706D7-8F9A-4FA9-B6EF-1A895EB32401}" type="datetimeFigureOut">
              <a:rPr lang="ru-RU" sz="1979" smtClean="0">
                <a:solidFill>
                  <a:prstClr val="black">
                    <a:tint val="75000"/>
                  </a:prstClr>
                </a:solidFill>
              </a:rPr>
              <a:pPr defTabSz="1005280"/>
              <a:t>23.02.2026</a:t>
            </a:fld>
            <a:endParaRPr lang="ru-RU" sz="197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304571"/>
          </a:xfrm>
        </p:spPr>
        <p:txBody>
          <a:bodyPr/>
          <a:lstStyle/>
          <a:p>
            <a:pPr defTabSz="1005280"/>
            <a:endParaRPr lang="ru-RU" sz="197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474954" y="10517696"/>
            <a:ext cx="4623943" cy="304571"/>
          </a:xfrm>
        </p:spPr>
        <p:txBody>
          <a:bodyPr/>
          <a:lstStyle/>
          <a:p>
            <a:pPr defTabSz="1005280"/>
            <a:fld id="{6FAD7C25-51B7-4BFE-A0AB-D305AABA8416}" type="slidenum">
              <a:rPr lang="ru-RU" sz="1979" smtClean="0">
                <a:solidFill>
                  <a:prstClr val="black">
                    <a:tint val="75000"/>
                  </a:prstClr>
                </a:solidFill>
              </a:rPr>
              <a:pPr defTabSz="1005280"/>
              <a:t>‹#›</a:t>
            </a:fld>
            <a:endParaRPr lang="ru-RU" sz="197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4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E05BB2-FA0A-4FF3-A3C1-C060BC2A8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" y="0"/>
            <a:ext cx="20101185" cy="113093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450850" y="2378075"/>
            <a:ext cx="106270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7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МОСКОВСКИЙ РИЭЛТОРСКИЙ ФОРУМ 2026</a:t>
            </a:r>
            <a:endParaRPr lang="ru-RU" sz="7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520978" y="2292861"/>
            <a:ext cx="78935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выступления: 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1527328" y="3540045"/>
            <a:ext cx="85753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риски</a:t>
            </a:r>
          </a:p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совершении сделок </a:t>
            </a:r>
          </a:p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недвижимостью </a:t>
            </a:r>
          </a:p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наличии споров </a:t>
            </a:r>
          </a:p>
          <a:p>
            <a:pPr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разделе совместного имущества продавца </a:t>
            </a:r>
          </a:p>
          <a:p>
            <a:pPr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10814050" y="2369062"/>
            <a:ext cx="0" cy="32856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 bwMode="auto">
          <a:xfrm>
            <a:off x="10737846" y="2724493"/>
            <a:ext cx="152408" cy="1524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: скругленные углы 25"/>
          <p:cNvSpPr/>
          <p:nvPr/>
        </p:nvSpPr>
        <p:spPr bwMode="auto">
          <a:xfrm>
            <a:off x="15538450" y="560573"/>
            <a:ext cx="3824475" cy="686611"/>
          </a:xfrm>
          <a:prstGeom prst="roundRect">
            <a:avLst>
              <a:gd name="adj" fmla="val 9427"/>
            </a:avLst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latin typeface="Arial" panose="020B0604020202020204" pitchFamily="34" charset="0"/>
                <a:cs typeface="Arial" panose="020B0604020202020204" pitchFamily="34" charset="0"/>
              </a:rPr>
              <a:t>25-27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февраля 2026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BDD30A-74C2-F7DE-B4D8-2AE431869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B383A-771E-6628-19BF-BFAA4869A228}"/>
              </a:ext>
            </a:extLst>
          </p:cNvPr>
          <p:cNvSpPr txBox="1"/>
          <p:nvPr/>
        </p:nvSpPr>
        <p:spPr bwMode="auto">
          <a:xfrm>
            <a:off x="2724280" y="2392464"/>
            <a:ext cx="14715030" cy="5979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80">
              <a:defRPr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algn="ctr" defTabSz="1005280">
              <a:defRPr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В СИЛУ СТАТЬИ 292 ГК РФ ПЕРЕХОД ПРАВА СОБСТВЕННОСТИ ПРЕКРАЩАЕТ ПРАВО ПОЛЬЗОВАНИЯ ЖИЛЫМ ПОМЕЩЕНИЕМ БЫВШИХ ЧЛЕНОВ СЕМЬИ, </a:t>
            </a:r>
          </a:p>
          <a:p>
            <a:pPr algn="ctr" defTabSz="1005280">
              <a:defRPr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algn="ctr" defTabSz="1005280">
              <a:defRPr/>
            </a:pPr>
            <a:r>
              <a:rPr lang="ru-RU" sz="5277" b="1" dirty="0">
                <a:solidFill>
                  <a:srgbClr val="8B8B93"/>
                </a:solidFill>
                <a:latin typeface=""/>
              </a:rPr>
              <a:t>НО</a:t>
            </a:r>
            <a:r>
              <a:rPr lang="ru-RU" sz="3298" dirty="0">
                <a:solidFill>
                  <a:srgbClr val="8B8B93"/>
                </a:solidFill>
                <a:latin typeface=""/>
              </a:rPr>
              <a:t> </a:t>
            </a:r>
          </a:p>
          <a:p>
            <a:pPr algn="ctr" defTabSz="1005280">
              <a:defRPr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algn="ctr" defTabSz="1005280">
              <a:defRPr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ЕСЛИ БЫВШИЙ ЧЛЕН СЕМЬИ ОТКАЗАЛСЯ ОТ ПРИВАТИЗАЦИИ, НО ИМЕЛ РАВНЫЕ ПРАВА С НОВЫМ СОБСТВЕННИКОМ НА МОМЕНТ ПРИВАТИЗАЦИИ, ОН СОХРАНЯЕТ БЕССРОЧНОЕ ПРАВО ПОЛЬЗОВАНИЯ ЖИЛЬЁМ</a:t>
            </a:r>
            <a:endParaRPr lang="ru-RU" sz="5936" dirty="0">
              <a:solidFill>
                <a:srgbClr val="8B8B93"/>
              </a:solidFill>
              <a:latin typeface="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39010" y="8806216"/>
            <a:ext cx="8285570" cy="1394603"/>
          </a:xfrm>
          <a:prstGeom prst="roundRect">
            <a:avLst/>
          </a:prstGeom>
          <a:solidFill>
            <a:srgbClr val="62E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80"/>
            <a:r>
              <a:rPr lang="ru-RU" sz="3298" dirty="0">
                <a:solidFill>
                  <a:schemeClr val="bg1"/>
                </a:solidFill>
                <a:latin typeface=""/>
              </a:rPr>
              <a:t>Риск: сожитель без возможности выселения</a:t>
            </a:r>
            <a:endParaRPr lang="ru-RU" sz="3958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78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0FF89-A053-EFB3-250D-FD751EF1D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03CB15-D180-55E7-1246-F8E51F09A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30C78-F2CC-771D-E132-F954373B2ED7}"/>
              </a:ext>
            </a:extLst>
          </p:cNvPr>
          <p:cNvSpPr txBox="1"/>
          <p:nvPr/>
        </p:nvSpPr>
        <p:spPr bwMode="auto">
          <a:xfrm>
            <a:off x="3553243" y="4390386"/>
            <a:ext cx="13057103" cy="252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80">
              <a:defRPr/>
            </a:pPr>
            <a:r>
              <a:rPr lang="ru-RU" sz="5277" dirty="0">
                <a:solidFill>
                  <a:srgbClr val="8B8B93"/>
                </a:solidFill>
                <a:latin typeface=""/>
              </a:rPr>
              <a:t>РИСКИ ПРИ ПОКУПКЕ НЕДВИЖИМОСТИ ПРИ БАНКРОТСТВЕ СУПРУГА И НАЛИЧИИ ИПОТЕКИ</a:t>
            </a:r>
          </a:p>
        </p:txBody>
      </p:sp>
    </p:spTree>
    <p:extLst>
      <p:ext uri="{BB962C8B-B14F-4D97-AF65-F5344CB8AC3E}">
        <p14:creationId xmlns:p14="http://schemas.microsoft.com/office/powerpoint/2010/main" val="420643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D5ACFD-A1E5-86EA-1743-245A52A5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671179" y="2759076"/>
            <a:ext cx="14821232" cy="5282752"/>
          </a:xfrm>
          <a:prstGeom prst="roundRect">
            <a:avLst/>
          </a:prstGeom>
          <a:solidFill>
            <a:srgbClr val="F9D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979"/>
              </a:spcAft>
            </a:pPr>
            <a:r>
              <a:rPr lang="ru-RU" sz="4000" dirty="0">
                <a:solidFill>
                  <a:srgbClr val="8B8B93"/>
                </a:solidFill>
                <a:latin typeface=""/>
              </a:rPr>
              <a:t>При банкротстве одного супруга его доля в общем имуществе включается в конкурсную массу </a:t>
            </a:r>
          </a:p>
          <a:p>
            <a:pPr algn="ctr">
              <a:spcAft>
                <a:spcPts val="1979"/>
              </a:spcAft>
            </a:pPr>
            <a:r>
              <a:rPr lang="ru-RU" sz="4000" dirty="0">
                <a:solidFill>
                  <a:srgbClr val="8B8B93"/>
                </a:solidFill>
                <a:latin typeface=""/>
              </a:rPr>
              <a:t>Если недвижимость в ипотеке, обязательства по кредиту сохраняются за обоими супругами, и при невыплате банк может вернуть залог</a:t>
            </a:r>
          </a:p>
          <a:p>
            <a:pPr algn="ctr">
              <a:spcAft>
                <a:spcPts val="1979"/>
              </a:spcAft>
            </a:pPr>
            <a:r>
              <a:rPr lang="ru-RU" sz="4000" dirty="0">
                <a:solidFill>
                  <a:srgbClr val="8B8B93"/>
                </a:solidFill>
                <a:latin typeface=""/>
              </a:rPr>
              <a:t>Сделки с имуществом должника во время банкротства часто оспариваются как фиктивные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50294" y="8838882"/>
            <a:ext cx="13203511" cy="758527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80"/>
            <a:r>
              <a:rPr lang="ru-RU" sz="3079" dirty="0">
                <a:solidFill>
                  <a:srgbClr val="8B8B93"/>
                </a:solidFill>
                <a:latin typeface=""/>
                <a:cs typeface="Arial" panose="020B0604020202020204" pitchFamily="34" charset="0"/>
              </a:rPr>
              <a:t>ВОЗМОЖНО УГОЛОВНОЕ НАКАЗАНИЕ ПО СТ. 159, СТ. 195 УК РФ</a:t>
            </a:r>
            <a:endParaRPr lang="ru-RU" sz="3079" kern="1200" dirty="0">
              <a:solidFill>
                <a:srgbClr val="8B8B93"/>
              </a:solidFill>
              <a:latin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2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04D4D-9367-B995-70F5-29F1B2B91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3ACDF8-3A34-B41E-92ED-29C5D0A31E7C}"/>
              </a:ext>
            </a:extLst>
          </p:cNvPr>
          <p:cNvSpPr txBox="1">
            <a:spLocks/>
          </p:cNvSpPr>
          <p:nvPr/>
        </p:nvSpPr>
        <p:spPr>
          <a:xfrm>
            <a:off x="603250" y="1823131"/>
            <a:ext cx="15084979" cy="91345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6000" b="0" i="0">
                <a:solidFill>
                  <a:srgbClr val="414054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sz="5936" dirty="0">
                <a:solidFill>
                  <a:srgbClr val="8B8B93"/>
                </a:solidFill>
                <a:latin typeface=""/>
              </a:rPr>
              <a:t>ЧТО ДОЛЖНО НАСТОРОЖИТЬ?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EC9EA16-71D1-DE4E-F6AC-4068187FF897}"/>
              </a:ext>
            </a:extLst>
          </p:cNvPr>
          <p:cNvSpPr/>
          <p:nvPr/>
        </p:nvSpPr>
        <p:spPr>
          <a:xfrm>
            <a:off x="1212850" y="3444875"/>
            <a:ext cx="4953000" cy="1371600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"/>
              </a:rPr>
              <a:t>ЗАНИЖЕННАЯ ЦЕНА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F55DE3E-C3D1-48B7-9975-9B9EFB4BDE3C}"/>
              </a:ext>
            </a:extLst>
          </p:cNvPr>
          <p:cNvSpPr/>
          <p:nvPr/>
        </p:nvSpPr>
        <p:spPr>
          <a:xfrm>
            <a:off x="4489450" y="4547904"/>
            <a:ext cx="4953000" cy="1371600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"/>
              </a:rPr>
              <a:t>НАЛИЧНЫЙ РАСЧЁТ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48685CEE-427E-4312-241E-FA9D87C66404}"/>
              </a:ext>
            </a:extLst>
          </p:cNvPr>
          <p:cNvSpPr/>
          <p:nvPr/>
        </p:nvSpPr>
        <p:spPr>
          <a:xfrm>
            <a:off x="7741771" y="5654675"/>
            <a:ext cx="4953000" cy="1371600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"/>
              </a:rPr>
              <a:t>СРОЧНАЯ ПРОДАЖА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740F4FE-3A37-1F4C-1035-4779B814DC79}"/>
              </a:ext>
            </a:extLst>
          </p:cNvPr>
          <p:cNvSpPr/>
          <p:nvPr/>
        </p:nvSpPr>
        <p:spPr>
          <a:xfrm>
            <a:off x="10960848" y="6761446"/>
            <a:ext cx="4953000" cy="1371600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"/>
              </a:rPr>
              <a:t>ПРОПИСАННЫЕ ЛИЦА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1F2D5521-7FA4-2191-F235-4DB02966ED02}"/>
              </a:ext>
            </a:extLst>
          </p:cNvPr>
          <p:cNvSpPr/>
          <p:nvPr/>
        </p:nvSpPr>
        <p:spPr>
          <a:xfrm>
            <a:off x="14395450" y="7784040"/>
            <a:ext cx="4953000" cy="1713198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"/>
              </a:rPr>
              <a:t>ПОВЕДЕНИЕ ПРОДАВЦА ПРИ СДЕЛКЕ</a:t>
            </a:r>
          </a:p>
        </p:txBody>
      </p:sp>
    </p:spTree>
    <p:extLst>
      <p:ext uri="{BB962C8B-B14F-4D97-AF65-F5344CB8AC3E}">
        <p14:creationId xmlns:p14="http://schemas.microsoft.com/office/powerpoint/2010/main" val="988121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903E47-AF42-59DD-E868-0353E1387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2" name="Скругленный прямоугольник 14">
            <a:extLst>
              <a:ext uri="{FF2B5EF4-FFF2-40B4-BE49-F238E27FC236}">
                <a16:creationId xmlns:a16="http://schemas.microsoft.com/office/drawing/2014/main" id="{6A36B46A-CDD7-BB66-395A-E27DB3298927}"/>
              </a:ext>
            </a:extLst>
          </p:cNvPr>
          <p:cNvSpPr/>
          <p:nvPr/>
        </p:nvSpPr>
        <p:spPr bwMode="auto">
          <a:xfrm>
            <a:off x="11661724" y="3603702"/>
            <a:ext cx="7389533" cy="1147452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algn="r" defTabSz="1005280"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ИСТОРИЯ РЕГИСТРАЦИИ ПРАВА И ПЕРЕХОДА СОБСТВЕННОСТИ</a:t>
            </a:r>
          </a:p>
        </p:txBody>
      </p:sp>
      <p:sp>
        <p:nvSpPr>
          <p:cNvPr id="3" name="Скругленный прямоугольник 17">
            <a:extLst>
              <a:ext uri="{FF2B5EF4-FFF2-40B4-BE49-F238E27FC236}">
                <a16:creationId xmlns:a16="http://schemas.microsoft.com/office/drawing/2014/main" id="{9867FFDD-D23E-274A-EC11-9031F5797C0B}"/>
              </a:ext>
            </a:extLst>
          </p:cNvPr>
          <p:cNvSpPr/>
          <p:nvPr/>
        </p:nvSpPr>
        <p:spPr bwMode="auto">
          <a:xfrm>
            <a:off x="13508991" y="6057567"/>
            <a:ext cx="6410769" cy="1511821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rIns="59363" rtlCol="0" anchor="ctr"/>
          <a:lstStyle/>
          <a:p>
            <a:pPr marL="225130" algn="r" defTabSz="1005280"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СУДЕБНЫЕ ДЕЛА, В КОТОРЫХ ФИГУРИРУЮТ ИМЕНА ИЛИ ФАМИЛИИ СУПРУГОВ</a:t>
            </a:r>
            <a:endParaRPr lang="en-US" sz="2638" dirty="0">
              <a:solidFill>
                <a:srgbClr val="414054"/>
              </a:solidFill>
              <a:latin typeface=""/>
            </a:endParaRPr>
          </a:p>
        </p:txBody>
      </p:sp>
      <p:sp>
        <p:nvSpPr>
          <p:cNvPr id="4" name="Скругленный прямоугольник 18">
            <a:extLst>
              <a:ext uri="{FF2B5EF4-FFF2-40B4-BE49-F238E27FC236}">
                <a16:creationId xmlns:a16="http://schemas.microsoft.com/office/drawing/2014/main" id="{A4A211DD-2058-A5D8-24C3-7420258EE356}"/>
              </a:ext>
            </a:extLst>
          </p:cNvPr>
          <p:cNvSpPr/>
          <p:nvPr/>
        </p:nvSpPr>
        <p:spPr bwMode="auto">
          <a:xfrm>
            <a:off x="351973" y="6022239"/>
            <a:ext cx="7825968" cy="1543000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1780875" rtlCol="0" anchor="ctr"/>
          <a:lstStyle/>
          <a:p>
            <a:pPr marL="23561" defTabSz="1005280">
              <a:lnSpc>
                <a:spcPts val="2474"/>
              </a:lnSpc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НАЛАЧИЕ НОТАРИАЛЬНОГО СОГЛАСИЯ СУПРУГА </a:t>
            </a:r>
          </a:p>
        </p:txBody>
      </p:sp>
      <p:sp>
        <p:nvSpPr>
          <p:cNvPr id="5" name="Скругленный прямоугольник 19">
            <a:extLst>
              <a:ext uri="{FF2B5EF4-FFF2-40B4-BE49-F238E27FC236}">
                <a16:creationId xmlns:a16="http://schemas.microsoft.com/office/drawing/2014/main" id="{75375678-95C2-4052-2F2D-4AC76F003C60}"/>
              </a:ext>
            </a:extLst>
          </p:cNvPr>
          <p:cNvSpPr/>
          <p:nvPr/>
        </p:nvSpPr>
        <p:spPr bwMode="auto">
          <a:xfrm>
            <a:off x="1126984" y="3611607"/>
            <a:ext cx="7636491" cy="1937846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1187250" rtlCol="0" anchor="ctr"/>
          <a:lstStyle/>
          <a:p>
            <a:pPr defTabSz="1005280"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ПОДТВЕРЖДЕНИЕ ПРАВА СОБСТВЕННОСТИ, ОТСУТСТВИЕ ОБРЕМЕНЕНИЙ, ЗАЛОГОВ, АРЕСТОВ</a:t>
            </a:r>
          </a:p>
        </p:txBody>
      </p:sp>
      <p:sp>
        <p:nvSpPr>
          <p:cNvPr id="7" name="Скругленный прямоугольник 20">
            <a:extLst>
              <a:ext uri="{FF2B5EF4-FFF2-40B4-BE49-F238E27FC236}">
                <a16:creationId xmlns:a16="http://schemas.microsoft.com/office/drawing/2014/main" id="{D922270B-AD40-A124-D33D-52B30C3E2A41}"/>
              </a:ext>
            </a:extLst>
          </p:cNvPr>
          <p:cNvSpPr/>
          <p:nvPr/>
        </p:nvSpPr>
        <p:spPr bwMode="auto">
          <a:xfrm>
            <a:off x="1228619" y="8553453"/>
            <a:ext cx="7278776" cy="1775816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defTabSz="1005280"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ВОЗМОЖНОЕ БАНКРОТСВО СУБЪЕКТОВ СДЕЛКИ</a:t>
            </a:r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ECC44814-2A07-F302-CF66-B466EBFA86A5}"/>
              </a:ext>
            </a:extLst>
          </p:cNvPr>
          <p:cNvSpPr/>
          <p:nvPr/>
        </p:nvSpPr>
        <p:spPr bwMode="auto">
          <a:xfrm>
            <a:off x="11554212" y="8259498"/>
            <a:ext cx="7395408" cy="2106007"/>
          </a:xfrm>
          <a:prstGeom prst="roundRect">
            <a:avLst>
              <a:gd name="adj" fmla="val 16667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marL="604710" indent="-379580" algn="r" defTabSz="1005280">
              <a:defRPr/>
            </a:pPr>
            <a:r>
              <a:rPr lang="ru-RU" sz="2638" dirty="0">
                <a:solidFill>
                  <a:srgbClr val="414054"/>
                </a:solidFill>
                <a:latin typeface=""/>
              </a:rPr>
              <a:t>	НАЛИЧИЕ ИПОТЕКИ И ОБЯЗАТЕЛЬСТВ ПО ИПОТЕЧНОМУ КРЕДИТУ</a:t>
            </a:r>
            <a:endParaRPr lang="ru-RU" sz="2309" dirty="0">
              <a:solidFill>
                <a:srgbClr val="414054"/>
              </a:solidFill>
              <a:latin typeface="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BD383F90-3692-6977-CDBE-38712C6FE690}"/>
              </a:ext>
            </a:extLst>
          </p:cNvPr>
          <p:cNvSpPr/>
          <p:nvPr/>
        </p:nvSpPr>
        <p:spPr>
          <a:xfrm>
            <a:off x="7118322" y="4383997"/>
            <a:ext cx="5941596" cy="5079400"/>
          </a:xfrm>
          <a:prstGeom prst="hexagon">
            <a:avLst/>
          </a:prstGeom>
          <a:solidFill>
            <a:srgbClr val="5D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tIns="59363" rIns="59363" bIns="59363" rtlCol="0" anchor="ctr"/>
          <a:lstStyle/>
          <a:p>
            <a:pPr lvl="0" algn="ctr"/>
            <a:r>
              <a:rPr lang="ru-RU" sz="4617" dirty="0">
                <a:solidFill>
                  <a:prstClr val="white"/>
                </a:solidFill>
                <a:latin typeface=""/>
              </a:rPr>
              <a:t>СДЕЛКА</a:t>
            </a:r>
            <a:endParaRPr lang="ru-RU" sz="2309" dirty="0">
              <a:latin typeface="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0112D4D-9BDC-9CEA-521C-28D6C2E3355A}"/>
              </a:ext>
            </a:extLst>
          </p:cNvPr>
          <p:cNvSpPr/>
          <p:nvPr/>
        </p:nvSpPr>
        <p:spPr>
          <a:xfrm>
            <a:off x="7595386" y="3519173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E61566E-24EA-87EF-804F-CDAF8C801657}"/>
              </a:ext>
            </a:extLst>
          </p:cNvPr>
          <p:cNvSpPr/>
          <p:nvPr/>
        </p:nvSpPr>
        <p:spPr>
          <a:xfrm>
            <a:off x="6006341" y="5869599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42187E1-FD44-0CEE-F9BE-56C6C15F489B}"/>
              </a:ext>
            </a:extLst>
          </p:cNvPr>
          <p:cNvSpPr/>
          <p:nvPr/>
        </p:nvSpPr>
        <p:spPr>
          <a:xfrm>
            <a:off x="7595386" y="8517224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E8A464A-61F9-4225-F70D-8D4553598605}"/>
              </a:ext>
            </a:extLst>
          </p:cNvPr>
          <p:cNvSpPr/>
          <p:nvPr/>
        </p:nvSpPr>
        <p:spPr>
          <a:xfrm>
            <a:off x="10498115" y="3519173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781A879-E64B-BB7F-CCEC-F3CC68165200}"/>
              </a:ext>
            </a:extLst>
          </p:cNvPr>
          <p:cNvSpPr/>
          <p:nvPr/>
        </p:nvSpPr>
        <p:spPr>
          <a:xfrm>
            <a:off x="12346396" y="5869599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4EFECB-005A-E947-062B-BEE0B5850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100000" l="0" r="99783">
                        <a14:foregroundMark x1="23696" y1="21200" x2="23696" y2="21200"/>
                        <a14:foregroundMark x1="31087" y1="16400" x2="31087" y2="16400"/>
                        <a14:foregroundMark x1="36739" y1="14133" x2="36739" y2="14133"/>
                        <a14:foregroundMark x1="27826" y1="34800" x2="27826" y2="34800"/>
                        <a14:foregroundMark x1="53152" y1="35600" x2="53152" y2="35600"/>
                        <a14:foregroundMark x1="58152" y1="28533" x2="58152" y2="28533"/>
                        <a14:foregroundMark x1="74457" y1="38400" x2="74457" y2="38400"/>
                        <a14:foregroundMark x1="87609" y1="58400" x2="87609" y2="58400"/>
                        <a14:foregroundMark x1="72391" y1="75733" x2="72391" y2="75733"/>
                        <a14:foregroundMark x1="54239" y1="56800" x2="54239" y2="56800"/>
                        <a14:foregroundMark x1="34239" y1="66133" x2="34239" y2="66133"/>
                        <a14:foregroundMark x1="29891" y1="85867" x2="29891" y2="85867"/>
                        <a14:foregroundMark x1="25326" y1="50800" x2="25326" y2="50800"/>
                        <a14:foregroundMark x1="13587" y1="55333" x2="13587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3597" y="3859602"/>
            <a:ext cx="1407541" cy="1147454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7B3A3B26-6C47-B402-FB1C-4A63ECDA81D8}"/>
              </a:ext>
            </a:extLst>
          </p:cNvPr>
          <p:cNvSpPr/>
          <p:nvPr/>
        </p:nvSpPr>
        <p:spPr>
          <a:xfrm>
            <a:off x="10612447" y="8517224"/>
            <a:ext cx="1848281" cy="184828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D6410C-5938-0105-837B-9760C9F0B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237" y="8817958"/>
            <a:ext cx="1246802" cy="1246802"/>
          </a:xfrm>
          <a:prstGeom prst="rect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0E532797-8B77-228B-4FC4-5229B57720AA}"/>
              </a:ext>
            </a:extLst>
          </p:cNvPr>
          <p:cNvSpPr txBox="1">
            <a:spLocks/>
          </p:cNvSpPr>
          <p:nvPr/>
        </p:nvSpPr>
        <p:spPr>
          <a:xfrm>
            <a:off x="527050" y="1845620"/>
            <a:ext cx="17907000" cy="91345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6000" b="0" i="0">
                <a:solidFill>
                  <a:srgbClr val="414054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l"/>
            <a:r>
              <a:rPr lang="ru-RU" sz="5936" dirty="0">
                <a:solidFill>
                  <a:srgbClr val="8B8B93"/>
                </a:solidFill>
                <a:latin typeface=""/>
              </a:rPr>
              <a:t>ЧТО ПРОВЕРЯТЬ ПРИ ПОДГОТОВКЕ К СДЕЛКЕ?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810122-10B4-D3C7-A485-7F3172136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733" y="8621974"/>
            <a:ext cx="1638771" cy="1638771"/>
          </a:xfrm>
          <a:prstGeom prst="rect">
            <a:avLst/>
          </a:prstGeom>
        </p:spPr>
      </p:pic>
      <p:pic>
        <p:nvPicPr>
          <p:cNvPr id="23" name="Picture 2" descr="Picture background">
            <a:extLst>
              <a:ext uri="{FF2B5EF4-FFF2-40B4-BE49-F238E27FC236}">
                <a16:creationId xmlns:a16="http://schemas.microsoft.com/office/drawing/2014/main" id="{F146A1E1-8DCF-434F-F233-187AA329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365" y="6386816"/>
            <a:ext cx="1210180" cy="8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4846684-5B28-B674-24EF-51DD01A4D8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543" t="9421" r="17946" b="6531"/>
          <a:stretch>
            <a:fillRect/>
          </a:stretch>
        </p:blipFill>
        <p:spPr>
          <a:xfrm>
            <a:off x="6456695" y="6094423"/>
            <a:ext cx="1066799" cy="1348088"/>
          </a:xfrm>
          <a:prstGeom prst="rect">
            <a:avLst/>
          </a:prstGeom>
        </p:spPr>
      </p:pic>
      <p:pic>
        <p:nvPicPr>
          <p:cNvPr id="25" name="Picture 2" descr="Picture background">
            <a:extLst>
              <a:ext uri="{FF2B5EF4-FFF2-40B4-BE49-F238E27FC236}">
                <a16:creationId xmlns:a16="http://schemas.microsoft.com/office/drawing/2014/main" id="{C57494E3-ED24-132F-C18F-E78C769C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73" y="3859603"/>
            <a:ext cx="1099258" cy="10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82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22A56-50DB-C114-D9D4-3D28999B6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E0EBDF4-8CB1-F029-A0DB-EDC1B793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0" y="3292475"/>
            <a:ext cx="15995953" cy="5186420"/>
          </a:xfrm>
        </p:spPr>
        <p:txBody>
          <a:bodyPr/>
          <a:lstStyle/>
          <a:p>
            <a:pPr algn="l"/>
            <a:r>
              <a:rPr lang="ru-RU" sz="6000" dirty="0">
                <a:solidFill>
                  <a:srgbClr val="8B8B93"/>
                </a:solidFill>
                <a:latin typeface=""/>
              </a:rPr>
              <a:t>ВАЖНО: </a:t>
            </a:r>
          </a:p>
          <a:p>
            <a:pPr algn="l"/>
            <a:endParaRPr lang="ru-RU" sz="4617" dirty="0">
              <a:solidFill>
                <a:srgbClr val="8B8B93"/>
              </a:solidFill>
              <a:latin typeface=""/>
            </a:endParaRPr>
          </a:p>
          <a:p>
            <a:r>
              <a:rPr lang="ru-RU" sz="4617" dirty="0">
                <a:solidFill>
                  <a:srgbClr val="8B8B93"/>
                </a:solidFill>
                <a:latin typeface=""/>
              </a:rPr>
              <a:t>Запросить выписку из ЕГРН, справку о зарегистрированных жильцах, проверить наличие споров через сайты судов общей юрисдикции, арбитражных судов; проверить наличие исполнительных производств через Федеральную службу судебных приставов (ФССП).</a:t>
            </a:r>
          </a:p>
        </p:txBody>
      </p:sp>
    </p:spTree>
    <p:extLst>
      <p:ext uri="{BB962C8B-B14F-4D97-AF65-F5344CB8AC3E}">
        <p14:creationId xmlns:p14="http://schemas.microsoft.com/office/powerpoint/2010/main" val="2592214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7DA1B-A397-749B-B62E-C1A7DC289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CA7225-454C-9CBD-380F-9B16902D9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6296B-5B5C-2E52-B2FA-1FF51CC720B9}"/>
              </a:ext>
            </a:extLst>
          </p:cNvPr>
          <p:cNvSpPr txBox="1"/>
          <p:nvPr/>
        </p:nvSpPr>
        <p:spPr bwMode="auto">
          <a:xfrm>
            <a:off x="3553243" y="4390386"/>
            <a:ext cx="13057103" cy="252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80">
              <a:defRPr/>
            </a:pPr>
            <a:r>
              <a:rPr lang="ru-RU" sz="5277" dirty="0">
                <a:solidFill>
                  <a:srgbClr val="8B8B93"/>
                </a:solidFill>
                <a:latin typeface=""/>
              </a:rPr>
              <a:t>СПОСОБЫ РАЗРЕШЕНИЯ ПРОБЛЕМ ПО СОВЕРШЕННОЙ РИСКОВОЙ СДЕЛКЕ</a:t>
            </a:r>
          </a:p>
        </p:txBody>
      </p:sp>
    </p:spTree>
    <p:extLst>
      <p:ext uri="{BB962C8B-B14F-4D97-AF65-F5344CB8AC3E}">
        <p14:creationId xmlns:p14="http://schemas.microsoft.com/office/powerpoint/2010/main" val="149858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EF5513-D193-2CCC-7D8B-75ED948C2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5AEB0A09-2262-E079-8B18-7398756CBF04}"/>
              </a:ext>
            </a:extLst>
          </p:cNvPr>
          <p:cNvSpPr txBox="1">
            <a:spLocks/>
          </p:cNvSpPr>
          <p:nvPr/>
        </p:nvSpPr>
        <p:spPr>
          <a:xfrm>
            <a:off x="2323332" y="4130675"/>
            <a:ext cx="15516925" cy="609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8B8B93"/>
                </a:solidFill>
                <a:latin typeface=""/>
              </a:rPr>
              <a:t>Договоритесь о получении нотариального согласия на текущий момент.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8B8B93"/>
                </a:solidFill>
                <a:latin typeface=""/>
              </a:rPr>
              <a:t>Согласие задним числом невозможно, но новое снизит риски признания сделки недействительной.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8B8B93"/>
                </a:solidFill>
                <a:latin typeface=""/>
              </a:rPr>
              <a:t>Оформите дополнительные соглашения или брачный договор.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8B8B93"/>
                </a:solidFill>
                <a:latin typeface=""/>
              </a:rPr>
              <a:t>Если согласие не получить, второй супруг может оспорить сделку в суде. Для защиты собирайте доказательства добросовестности покупателя: договоры, платежи, выписки, переписку и т.д.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4D813-85B5-09BE-422D-CBF9CEA9123A}"/>
              </a:ext>
            </a:extLst>
          </p:cNvPr>
          <p:cNvSpPr txBox="1"/>
          <p:nvPr/>
        </p:nvSpPr>
        <p:spPr bwMode="auto">
          <a:xfrm>
            <a:off x="374650" y="1678032"/>
            <a:ext cx="18616197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ОСПАРИВАНИЕ СДЕЛКИ БЕЗ НОТАРИАЛЬНОГО СОГЛАСИЯ СУПРУГОМ</a:t>
            </a:r>
          </a:p>
        </p:txBody>
      </p:sp>
    </p:spTree>
    <p:extLst>
      <p:ext uri="{BB962C8B-B14F-4D97-AF65-F5344CB8AC3E}">
        <p14:creationId xmlns:p14="http://schemas.microsoft.com/office/powerpoint/2010/main" val="3363593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D4C01E-DBC4-F81E-6E4B-D9685CC3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00E552F3-1DA8-111A-80F8-80BBDFC96E38}"/>
              </a:ext>
            </a:extLst>
          </p:cNvPr>
          <p:cNvSpPr txBox="1">
            <a:spLocks/>
          </p:cNvSpPr>
          <p:nvPr/>
        </p:nvSpPr>
        <p:spPr>
          <a:xfrm>
            <a:off x="1622803" y="3444875"/>
            <a:ext cx="16917983" cy="659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Зафиксировать в договоре наличие/отсутствие права постоянного пользования у третьих лиц.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Обязать продавца урегулировать вопросы пользования с бывшими членами семьи до перехода права собственности.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Включить условие о компенсации убытков при проблемах с проживанием других лиц.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Договориться с бывшими членами семьи о прекращении или ограничении права пользования (соглашения, компенсации, переезд).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Оформить письменные соглашения для подтверждения прекращения или ограничения права пользования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DB3827-6738-3ED5-5352-5CA12F88B2C4}"/>
              </a:ext>
            </a:extLst>
          </p:cNvPr>
          <p:cNvSpPr txBox="1"/>
          <p:nvPr/>
        </p:nvSpPr>
        <p:spPr bwMode="auto">
          <a:xfrm>
            <a:off x="450850" y="1827546"/>
            <a:ext cx="1861619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НЕЖДАННЫЙ СОСЕД</a:t>
            </a:r>
          </a:p>
        </p:txBody>
      </p:sp>
    </p:spTree>
    <p:extLst>
      <p:ext uri="{BB962C8B-B14F-4D97-AF65-F5344CB8AC3E}">
        <p14:creationId xmlns:p14="http://schemas.microsoft.com/office/powerpoint/2010/main" val="134766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5F3616-B7BF-8CE7-9E63-0F5EA1F91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81D751C-874F-0CD1-AE41-EC4DB255034C}"/>
              </a:ext>
            </a:extLst>
          </p:cNvPr>
          <p:cNvSpPr txBox="1">
            <a:spLocks/>
          </p:cNvSpPr>
          <p:nvPr/>
        </p:nvSpPr>
        <p:spPr>
          <a:xfrm>
            <a:off x="3264400" y="3977413"/>
            <a:ext cx="13575300" cy="50751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Подтвердить добросовестность сделки документами: договоры, акты, выписки из ЕГРН, отсутствие предупреждений суда и управляющего.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Зафиксировать отсутствие знаний о мошенничестве и умыслу обхода банкротства.</a:t>
            </a:r>
          </a:p>
          <a:p>
            <a:pPr marL="753923" indent="-753923" algn="l">
              <a:buFont typeface="Arial" panose="020B0604020202020204" pitchFamily="34" charset="0"/>
              <a:buChar char="•"/>
            </a:pPr>
            <a:endParaRPr lang="ru-RU" sz="3298" dirty="0">
              <a:solidFill>
                <a:srgbClr val="8B8B93"/>
              </a:solidFill>
              <a:latin typeface=""/>
            </a:endParaRPr>
          </a:p>
          <a:p>
            <a:pPr marL="753923" indent="-753923" algn="l">
              <a:buFont typeface="Arial" panose="020B0604020202020204" pitchFamily="34" charset="0"/>
              <a:buChar char="•"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При банкротстве сотрудничать с управляющим, предоставлять информацию и документы для исключения подозрений в сокрытии имущества.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9B95F-B3AC-D8FF-7499-338FDBDE1156}"/>
              </a:ext>
            </a:extLst>
          </p:cNvPr>
          <p:cNvSpPr txBox="1"/>
          <p:nvPr/>
        </p:nvSpPr>
        <p:spPr bwMode="auto">
          <a:xfrm>
            <a:off x="527050" y="1905687"/>
            <a:ext cx="1861619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БАНКРОТСТВО</a:t>
            </a:r>
          </a:p>
        </p:txBody>
      </p:sp>
    </p:spTree>
    <p:extLst>
      <p:ext uri="{BB962C8B-B14F-4D97-AF65-F5344CB8AC3E}">
        <p14:creationId xmlns:p14="http://schemas.microsoft.com/office/powerpoint/2010/main" val="98383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053DF1-D5B3-8AF8-4164-E0EEBB9C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BF1F245F-AE01-DE6E-B3B3-8E996BBF807F}"/>
              </a:ext>
            </a:extLst>
          </p:cNvPr>
          <p:cNvSpPr/>
          <p:nvPr/>
        </p:nvSpPr>
        <p:spPr>
          <a:xfrm>
            <a:off x="10615670" y="2419697"/>
            <a:ext cx="7961526" cy="7783605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34FC1E5-9130-6991-84E2-C6FB829F1544}"/>
              </a:ext>
            </a:extLst>
          </p:cNvPr>
          <p:cNvSpPr/>
          <p:nvPr/>
        </p:nvSpPr>
        <p:spPr>
          <a:xfrm>
            <a:off x="11280070" y="2956785"/>
            <a:ext cx="6614191" cy="6662739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121297F-9D6B-F2E2-8A17-6B01114FFB44}"/>
              </a:ext>
            </a:extLst>
          </p:cNvPr>
          <p:cNvSpPr/>
          <p:nvPr/>
        </p:nvSpPr>
        <p:spPr>
          <a:xfrm>
            <a:off x="11892816" y="3526833"/>
            <a:ext cx="5489723" cy="5498378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939EB8E-FE0A-7438-156C-B76BF2BD8160}"/>
              </a:ext>
            </a:extLst>
          </p:cNvPr>
          <p:cNvSpPr/>
          <p:nvPr/>
        </p:nvSpPr>
        <p:spPr>
          <a:xfrm>
            <a:off x="12481569" y="3950630"/>
            <a:ext cx="4401590" cy="4500425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7E24EA2-92F9-178E-0188-09B795226B01}"/>
              </a:ext>
            </a:extLst>
          </p:cNvPr>
          <p:cNvSpPr/>
          <p:nvPr/>
        </p:nvSpPr>
        <p:spPr>
          <a:xfrm>
            <a:off x="13012240" y="4571234"/>
            <a:ext cx="3396918" cy="3408476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7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8D55E9A-8F19-56F0-0AFB-68AB6B2B8016}"/>
              </a:ext>
            </a:extLst>
          </p:cNvPr>
          <p:cNvSpPr/>
          <p:nvPr/>
        </p:nvSpPr>
        <p:spPr>
          <a:xfrm>
            <a:off x="13535406" y="5086666"/>
            <a:ext cx="2384375" cy="2332806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BDACB3A-9200-501D-E1CA-5FEE4E4DA9F5}"/>
              </a:ext>
            </a:extLst>
          </p:cNvPr>
          <p:cNvSpPr/>
          <p:nvPr/>
        </p:nvSpPr>
        <p:spPr>
          <a:xfrm>
            <a:off x="9853760" y="1826137"/>
            <a:ext cx="9436134" cy="9022320"/>
          </a:xfrm>
          <a:prstGeom prst="ellipse">
            <a:avLst/>
          </a:prstGeom>
          <a:noFill/>
          <a:ln>
            <a:solidFill>
              <a:schemeClr val="bg1">
                <a:lumMod val="50000"/>
                <a:alpha val="3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ru-RU" sz="1200">
              <a:solidFill>
                <a:prstClr val="white"/>
              </a:solidFill>
              <a:latin typeface="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3D039-6DD0-DDC7-3FBA-61C5DF19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1826930"/>
            <a:ext cx="7118627" cy="9481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E734A-5316-C1F3-E4F3-5B172CBF747A}"/>
              </a:ext>
            </a:extLst>
          </p:cNvPr>
          <p:cNvSpPr txBox="1"/>
          <p:nvPr/>
        </p:nvSpPr>
        <p:spPr>
          <a:xfrm>
            <a:off x="2279650" y="2606675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8B8B93"/>
                </a:solidFill>
                <a:latin typeface="+mn-ea"/>
                <a:ea typeface="+mn-ea"/>
              </a:rPr>
              <a:t>СЕРГЕЙ ТРУБИХОВ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A504F95-9111-E0E4-AC2B-09A967D4D22F}"/>
              </a:ext>
            </a:extLst>
          </p:cNvPr>
          <p:cNvSpPr txBox="1"/>
          <p:nvPr/>
        </p:nvSpPr>
        <p:spPr>
          <a:xfrm>
            <a:off x="4956522" y="8059536"/>
            <a:ext cx="1671320" cy="11537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8B8B93"/>
                </a:solidFill>
                <a:latin typeface="Century Gothic"/>
                <a:cs typeface="Century Gothic"/>
              </a:rPr>
              <a:t>6</a:t>
            </a:r>
            <a:r>
              <a:rPr sz="2100" b="1" spc="20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8B8B93"/>
                </a:solidFill>
                <a:latin typeface="Century Gothic"/>
                <a:cs typeface="Century Gothic"/>
              </a:rPr>
              <a:t>лет</a:t>
            </a:r>
            <a:endParaRPr sz="2100" dirty="0">
              <a:solidFill>
                <a:srgbClr val="8B8B93"/>
              </a:solidFill>
              <a:latin typeface="Century Gothic"/>
              <a:cs typeface="Century Gothic"/>
            </a:endParaRPr>
          </a:p>
          <a:p>
            <a:pPr marL="635" algn="ctr">
              <a:lnSpc>
                <a:spcPct val="100000"/>
              </a:lnSpc>
              <a:spcBef>
                <a:spcPts val="125"/>
              </a:spcBef>
            </a:pPr>
            <a:r>
              <a:rPr sz="1700" dirty="0">
                <a:solidFill>
                  <a:srgbClr val="8B8B93"/>
                </a:solidFill>
                <a:latin typeface="Century Gothic"/>
                <a:cs typeface="Century Gothic"/>
              </a:rPr>
              <a:t>работы</a:t>
            </a:r>
            <a:r>
              <a:rPr sz="1700" spc="85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1700" spc="-50" dirty="0">
                <a:solidFill>
                  <a:srgbClr val="8B8B93"/>
                </a:solidFill>
                <a:latin typeface="Century Gothic"/>
                <a:cs typeface="Century Gothic"/>
              </a:rPr>
              <a:t>в</a:t>
            </a:r>
            <a:endParaRPr sz="1700" dirty="0">
              <a:solidFill>
                <a:srgbClr val="8B8B93"/>
              </a:solidFill>
              <a:latin typeface="Century Gothic"/>
              <a:cs typeface="Century Gothic"/>
            </a:endParaRPr>
          </a:p>
          <a:p>
            <a:pPr marL="12700" marR="5080" algn="ctr">
              <a:lnSpc>
                <a:spcPct val="101800"/>
              </a:lnSpc>
            </a:pPr>
            <a:r>
              <a:rPr sz="1700" spc="-10" dirty="0">
                <a:solidFill>
                  <a:srgbClr val="8B8B93"/>
                </a:solidFill>
                <a:latin typeface="Century Gothic"/>
                <a:cs typeface="Century Gothic"/>
              </a:rPr>
              <a:t>Следственном </a:t>
            </a:r>
            <a:r>
              <a:rPr sz="1700" dirty="0">
                <a:solidFill>
                  <a:srgbClr val="8B8B93"/>
                </a:solidFill>
                <a:latin typeface="Century Gothic"/>
                <a:cs typeface="Century Gothic"/>
              </a:rPr>
              <a:t>комитете</a:t>
            </a:r>
            <a:r>
              <a:rPr sz="1700" spc="90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1700" spc="-25" dirty="0">
                <a:solidFill>
                  <a:srgbClr val="8B8B93"/>
                </a:solidFill>
                <a:latin typeface="Century Gothic"/>
                <a:cs typeface="Century Gothic"/>
              </a:rPr>
              <a:t>РФ</a:t>
            </a:r>
            <a:endParaRPr sz="1700" dirty="0">
              <a:solidFill>
                <a:srgbClr val="8B8B93"/>
              </a:solidFill>
              <a:latin typeface="Century Gothic"/>
              <a:cs typeface="Century Gothic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9CBEAD76-DFE6-4582-3FBA-B650DD15A40C}"/>
              </a:ext>
            </a:extLst>
          </p:cNvPr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08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463" y="6340508"/>
            <a:ext cx="1227278" cy="1417320"/>
          </a:xfrm>
          <a:prstGeom prst="rect">
            <a:avLst/>
          </a:prstGeom>
          <a:noFill/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FA068D6E-61E9-6B04-6EDF-DCB25246F495}"/>
              </a:ext>
            </a:extLst>
          </p:cNvPr>
          <p:cNvSpPr txBox="1"/>
          <p:nvPr/>
        </p:nvSpPr>
        <p:spPr>
          <a:xfrm>
            <a:off x="6948649" y="8059536"/>
            <a:ext cx="1398905" cy="1417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52425">
              <a:lnSpc>
                <a:spcPct val="100000"/>
              </a:lnSpc>
              <a:spcBef>
                <a:spcPts val="135"/>
              </a:spcBef>
            </a:pPr>
            <a:r>
              <a:rPr sz="2100" b="1" dirty="0">
                <a:solidFill>
                  <a:srgbClr val="8B8B93"/>
                </a:solidFill>
                <a:latin typeface="Century Gothic"/>
                <a:cs typeface="Century Gothic"/>
              </a:rPr>
              <a:t>8</a:t>
            </a:r>
            <a:r>
              <a:rPr sz="2100" b="1" spc="25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8B8B93"/>
                </a:solidFill>
                <a:latin typeface="Century Gothic"/>
                <a:cs typeface="Century Gothic"/>
              </a:rPr>
              <a:t>лет</a:t>
            </a:r>
            <a:endParaRPr sz="2100" dirty="0">
              <a:solidFill>
                <a:srgbClr val="8B8B93"/>
              </a:solidFill>
              <a:latin typeface="Century Gothic"/>
              <a:cs typeface="Century Gothic"/>
            </a:endParaRPr>
          </a:p>
          <a:p>
            <a:pPr marL="12700" marR="5080" indent="173355">
              <a:lnSpc>
                <a:spcPct val="101800"/>
              </a:lnSpc>
              <a:spcBef>
                <a:spcPts val="85"/>
              </a:spcBef>
            </a:pPr>
            <a:r>
              <a:rPr sz="1700" dirty="0">
                <a:solidFill>
                  <a:srgbClr val="8B8B93"/>
                </a:solidFill>
                <a:latin typeface="Century Gothic"/>
                <a:cs typeface="Century Gothic"/>
              </a:rPr>
              <a:t>защиты</a:t>
            </a:r>
            <a:r>
              <a:rPr sz="1700" spc="80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1700" spc="-50" dirty="0">
                <a:solidFill>
                  <a:srgbClr val="8B8B93"/>
                </a:solidFill>
                <a:latin typeface="Century Gothic"/>
                <a:cs typeface="Century Gothic"/>
              </a:rPr>
              <a:t>и </a:t>
            </a:r>
            <a:r>
              <a:rPr sz="1700" spc="-10" dirty="0">
                <a:solidFill>
                  <a:srgbClr val="8B8B93"/>
                </a:solidFill>
                <a:latin typeface="Century Gothic"/>
                <a:cs typeface="Century Gothic"/>
              </a:rPr>
              <a:t>поддержки </a:t>
            </a:r>
            <a:r>
              <a:rPr sz="1700" dirty="0">
                <a:solidFill>
                  <a:srgbClr val="8B8B93"/>
                </a:solidFill>
                <a:latin typeface="Century Gothic"/>
                <a:cs typeface="Century Gothic"/>
              </a:rPr>
              <a:t>бизнеса</a:t>
            </a:r>
            <a:r>
              <a:rPr sz="1700" spc="65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1700" spc="-25" dirty="0">
                <a:solidFill>
                  <a:srgbClr val="8B8B93"/>
                </a:solidFill>
                <a:latin typeface="Century Gothic"/>
                <a:cs typeface="Century Gothic"/>
              </a:rPr>
              <a:t>как</a:t>
            </a:r>
            <a:endParaRPr sz="1700" dirty="0">
              <a:solidFill>
                <a:srgbClr val="8B8B93"/>
              </a:solidFill>
              <a:latin typeface="Century Gothic"/>
              <a:cs typeface="Century Gothic"/>
            </a:endParaRPr>
          </a:p>
          <a:p>
            <a:pPr marL="264160">
              <a:lnSpc>
                <a:spcPct val="100000"/>
              </a:lnSpc>
              <a:spcBef>
                <a:spcPts val="40"/>
              </a:spcBef>
            </a:pPr>
            <a:r>
              <a:rPr sz="1700" spc="-10" dirty="0">
                <a:solidFill>
                  <a:srgbClr val="8B8B93"/>
                </a:solidFill>
                <a:latin typeface="Century Gothic"/>
                <a:cs typeface="Century Gothic"/>
              </a:rPr>
              <a:t>адвокат</a:t>
            </a:r>
            <a:endParaRPr sz="1700" dirty="0">
              <a:solidFill>
                <a:srgbClr val="8B8B93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A8961BA-5C75-2069-0C75-3424F792270D}"/>
              </a:ext>
            </a:extLst>
          </p:cNvPr>
          <p:cNvSpPr txBox="1"/>
          <p:nvPr/>
        </p:nvSpPr>
        <p:spPr>
          <a:xfrm>
            <a:off x="3023426" y="8103172"/>
            <a:ext cx="1535430" cy="8794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905" algn="ctr">
              <a:lnSpc>
                <a:spcPct val="101699"/>
              </a:lnSpc>
              <a:spcBef>
                <a:spcPts val="90"/>
              </a:spcBef>
            </a:pPr>
            <a:r>
              <a:rPr sz="2100" b="1" dirty="0">
                <a:solidFill>
                  <a:srgbClr val="8B8B93"/>
                </a:solidFill>
                <a:latin typeface="Century Gothic"/>
                <a:cs typeface="Century Gothic"/>
              </a:rPr>
              <a:t>18</a:t>
            </a:r>
            <a:r>
              <a:rPr sz="2100" b="1" spc="35" dirty="0">
                <a:solidFill>
                  <a:srgbClr val="8B8B93"/>
                </a:solidFill>
                <a:latin typeface="Century Gothic"/>
                <a:cs typeface="Century Gothic"/>
              </a:rPr>
              <a:t> </a:t>
            </a:r>
            <a:r>
              <a:rPr sz="2100" b="1" spc="-25" dirty="0">
                <a:solidFill>
                  <a:srgbClr val="8B8B93"/>
                </a:solidFill>
                <a:latin typeface="Century Gothic"/>
                <a:cs typeface="Century Gothic"/>
              </a:rPr>
              <a:t>лет </a:t>
            </a:r>
            <a:r>
              <a:rPr sz="1700" spc="-10" dirty="0">
                <a:solidFill>
                  <a:srgbClr val="8B8B93"/>
                </a:solidFill>
                <a:latin typeface="Century Gothic"/>
                <a:cs typeface="Century Gothic"/>
              </a:rPr>
              <a:t>юридической практики</a:t>
            </a:r>
            <a:endParaRPr sz="1700" dirty="0">
              <a:solidFill>
                <a:srgbClr val="8B8B93"/>
              </a:solidFill>
              <a:latin typeface="Century Gothic"/>
              <a:cs typeface="Century Gothic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2DEF9B1E-7421-D229-6B2B-30DDCC1CFBB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12733" y="6311777"/>
            <a:ext cx="1943101" cy="1417320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E5204F45-18CC-23A4-0DDB-A6CDE1023DA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82407" y="6283046"/>
            <a:ext cx="2214831" cy="1474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C6C411-5C70-7C9F-4C00-D62661E0BD2C}"/>
              </a:ext>
            </a:extLst>
          </p:cNvPr>
          <p:cNvSpPr txBox="1"/>
          <p:nvPr/>
        </p:nvSpPr>
        <p:spPr bwMode="auto">
          <a:xfrm>
            <a:off x="2279650" y="4033442"/>
            <a:ext cx="9163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руководитель уголовной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30623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04EE-FFA7-F367-63F4-F69F2ED10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5BD716-9F9D-62F5-A397-9C21689F2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05144-CAD4-BBF6-BACB-5187788D3728}"/>
              </a:ext>
            </a:extLst>
          </p:cNvPr>
          <p:cNvSpPr txBox="1"/>
          <p:nvPr/>
        </p:nvSpPr>
        <p:spPr bwMode="auto">
          <a:xfrm>
            <a:off x="3523498" y="5202467"/>
            <a:ext cx="13057103" cy="90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80">
              <a:defRPr/>
            </a:pPr>
            <a:r>
              <a:rPr lang="ru-RU" sz="5277" dirty="0">
                <a:solidFill>
                  <a:srgbClr val="8B8B93"/>
                </a:solidFill>
                <a:latin typeface=""/>
              </a:rPr>
              <a:t>СУДЕБНАЯ 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1099666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134F4D-50D4-0DFA-EF65-B02BFF22B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27" name="Скругленный прямоугольник 6">
            <a:extLst>
              <a:ext uri="{FF2B5EF4-FFF2-40B4-BE49-F238E27FC236}">
                <a16:creationId xmlns:a16="http://schemas.microsoft.com/office/drawing/2014/main" id="{31969FDD-105D-0924-202A-909B8DCEF88B}"/>
              </a:ext>
            </a:extLst>
          </p:cNvPr>
          <p:cNvSpPr/>
          <p:nvPr/>
        </p:nvSpPr>
        <p:spPr bwMode="auto">
          <a:xfrm>
            <a:off x="2794059" y="3813384"/>
            <a:ext cx="10839392" cy="14843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algn="ctr" defTabSz="1005280">
              <a:defRPr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В АС г. Москвы рассматривалась сделка по увеличению УК ООО без согласия второго супруга</a:t>
            </a:r>
          </a:p>
        </p:txBody>
      </p:sp>
      <p:sp>
        <p:nvSpPr>
          <p:cNvPr id="30" name="Скругленный прямоугольник 7">
            <a:extLst>
              <a:ext uri="{FF2B5EF4-FFF2-40B4-BE49-F238E27FC236}">
                <a16:creationId xmlns:a16="http://schemas.microsoft.com/office/drawing/2014/main" id="{6796C615-08E9-3F83-0F6E-0E6FC30026CD}"/>
              </a:ext>
            </a:extLst>
          </p:cNvPr>
          <p:cNvSpPr/>
          <p:nvPr/>
        </p:nvSpPr>
        <p:spPr bwMode="auto">
          <a:xfrm>
            <a:off x="2803148" y="5608311"/>
            <a:ext cx="10830304" cy="21137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algn="ctr" defTabSz="1005280">
              <a:defRPr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Суд подчеркнул, что по п. 2 ст. 173.1 ГК РФ сделка без согласия не должна безусловно влечь последствия для третьих лиц — важна стабильность гражданского оборота.</a:t>
            </a:r>
          </a:p>
        </p:txBody>
      </p:sp>
      <p:sp>
        <p:nvSpPr>
          <p:cNvPr id="31" name="Скругленный прямоугольник 8">
            <a:extLst>
              <a:ext uri="{FF2B5EF4-FFF2-40B4-BE49-F238E27FC236}">
                <a16:creationId xmlns:a16="http://schemas.microsoft.com/office/drawing/2014/main" id="{B659A016-4C18-AADC-509A-E5CDA02CB56C}"/>
              </a:ext>
            </a:extLst>
          </p:cNvPr>
          <p:cNvSpPr/>
          <p:nvPr/>
        </p:nvSpPr>
        <p:spPr bwMode="auto">
          <a:xfrm>
            <a:off x="2794059" y="8109626"/>
            <a:ext cx="10830305" cy="235223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rIns="59363" rtlCol="0" anchor="ctr"/>
          <a:lstStyle/>
          <a:p>
            <a:pPr algn="ctr" defTabSz="1005280">
              <a:defRPr/>
            </a:pPr>
            <a:r>
              <a:rPr lang="ru-RU" sz="3298" dirty="0">
                <a:solidFill>
                  <a:srgbClr val="8B8B93"/>
                </a:solidFill>
                <a:latin typeface=""/>
              </a:rPr>
              <a:t>Однако суд в решении признал сделку недействительной, ссылаясь на </a:t>
            </a:r>
            <a:r>
              <a:rPr lang="ru-RU" sz="3298" dirty="0" err="1">
                <a:solidFill>
                  <a:srgbClr val="8B8B93"/>
                </a:solidFill>
                <a:latin typeface=""/>
              </a:rPr>
              <a:t>абз</a:t>
            </a:r>
            <a:r>
              <a:rPr lang="ru-RU" sz="3298" dirty="0">
                <a:solidFill>
                  <a:srgbClr val="8B8B93"/>
                </a:solidFill>
                <a:latin typeface=""/>
              </a:rPr>
              <a:t>. 2 п. 3 ст. 35 СК РФ, где супруг, идущий в суд, не обязан доказывать добросовестность контрагента.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F261967-2CEE-D8D0-D345-7C2FD8898DF9}"/>
              </a:ext>
            </a:extLst>
          </p:cNvPr>
          <p:cNvSpPr/>
          <p:nvPr/>
        </p:nvSpPr>
        <p:spPr>
          <a:xfrm>
            <a:off x="564466" y="1841695"/>
            <a:ext cx="2019984" cy="2060380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873" dirty="0">
                <a:solidFill>
                  <a:srgbClr val="8B8B93"/>
                </a:solidFill>
                <a:latin typeface="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66F3C-2021-6A15-8F9E-A5F1818AE11B}"/>
              </a:ext>
            </a:extLst>
          </p:cNvPr>
          <p:cNvSpPr txBox="1"/>
          <p:nvPr/>
        </p:nvSpPr>
        <p:spPr bwMode="auto">
          <a:xfrm>
            <a:off x="3026128" y="2295429"/>
            <a:ext cx="14575473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СТАРЫЙ ПОДХОД</a:t>
            </a:r>
          </a:p>
        </p:txBody>
      </p:sp>
      <p:sp>
        <p:nvSpPr>
          <p:cNvPr id="38" name="Подзаголовок 2">
            <a:extLst>
              <a:ext uri="{FF2B5EF4-FFF2-40B4-BE49-F238E27FC236}">
                <a16:creationId xmlns:a16="http://schemas.microsoft.com/office/drawing/2014/main" id="{895C6B45-11B4-CEA8-98CE-5CC9F46492D4}"/>
              </a:ext>
            </a:extLst>
          </p:cNvPr>
          <p:cNvSpPr txBox="1">
            <a:spLocks/>
          </p:cNvSpPr>
          <p:nvPr/>
        </p:nvSpPr>
        <p:spPr>
          <a:xfrm>
            <a:off x="14235419" y="5595852"/>
            <a:ext cx="5587316" cy="1969770"/>
          </a:xfrm>
          <a:prstGeom prst="rect">
            <a:avLst/>
          </a:prstGeom>
          <a:solidFill>
            <a:srgbClr val="F5F5EE"/>
          </a:solidFill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ИТОГ: сделка признана недействительной, суд предоставил безусловную защиту супругу-истцу.</a:t>
            </a:r>
          </a:p>
        </p:txBody>
      </p:sp>
    </p:spTree>
    <p:extLst>
      <p:ext uri="{BB962C8B-B14F-4D97-AF65-F5344CB8AC3E}">
        <p14:creationId xmlns:p14="http://schemas.microsoft.com/office/powerpoint/2010/main" val="294918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3AD1FE-C9A9-4444-E55C-95D5D24B7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044FC98-8AC5-72D2-37B1-8BC6FF3D558E}"/>
              </a:ext>
            </a:extLst>
          </p:cNvPr>
          <p:cNvSpPr/>
          <p:nvPr/>
        </p:nvSpPr>
        <p:spPr>
          <a:xfrm>
            <a:off x="430747" y="1830195"/>
            <a:ext cx="2001303" cy="1995680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873" dirty="0">
                <a:solidFill>
                  <a:srgbClr val="8B8B93"/>
                </a:solidFill>
                <a:latin typeface="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5E91-B05F-8FE0-7AB7-A10E57CB2109}"/>
              </a:ext>
            </a:extLst>
          </p:cNvPr>
          <p:cNvSpPr txBox="1"/>
          <p:nvPr/>
        </p:nvSpPr>
        <p:spPr bwMode="auto">
          <a:xfrm>
            <a:off x="2643364" y="2399614"/>
            <a:ext cx="14575473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НОВЫЙ ПОДХОД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F55B7644-0994-96A4-ECDD-4FD52187D274}"/>
              </a:ext>
            </a:extLst>
          </p:cNvPr>
          <p:cNvSpPr txBox="1">
            <a:spLocks/>
          </p:cNvSpPr>
          <p:nvPr/>
        </p:nvSpPr>
        <p:spPr>
          <a:xfrm>
            <a:off x="909337" y="4494391"/>
            <a:ext cx="4723113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Супруг обратился с требованием признания недействительной сделки по отчуждению доли в уставном капитале ООО.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35FE84F-06BA-9048-4427-7BA9699CD827}"/>
              </a:ext>
            </a:extLst>
          </p:cNvPr>
          <p:cNvSpPr txBox="1">
            <a:spLocks/>
          </p:cNvSpPr>
          <p:nvPr/>
        </p:nvSpPr>
        <p:spPr>
          <a:xfrm>
            <a:off x="7308305" y="4037634"/>
            <a:ext cx="5029745" cy="3939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Суд отказал в удовлетворении, отметив, что по п. 2 ст. 173.1 ГК РФ сделка без согласия второго супруга не должна безусловно влечь негативные последствия для третьих лиц.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C84C46CC-D50C-B60D-B68C-86E3663CC25A}"/>
              </a:ext>
            </a:extLst>
          </p:cNvPr>
          <p:cNvSpPr txBox="1">
            <a:spLocks/>
          </p:cNvSpPr>
          <p:nvPr/>
        </p:nvSpPr>
        <p:spPr>
          <a:xfrm>
            <a:off x="14007329" y="4266014"/>
            <a:ext cx="4579122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Суд прямо указал, что у второго супруга отсутствует безусловное право на признание сделки недействительной без его согласия.</a:t>
            </a: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DED4DE4E-D5A0-F97D-D82C-35C61A430181}"/>
              </a:ext>
            </a:extLst>
          </p:cNvPr>
          <p:cNvSpPr/>
          <p:nvPr/>
        </p:nvSpPr>
        <p:spPr bwMode="auto">
          <a:xfrm>
            <a:off x="3270250" y="8836837"/>
            <a:ext cx="14099281" cy="1378892"/>
          </a:xfrm>
          <a:prstGeom prst="roundRect">
            <a:avLst>
              <a:gd name="adj" fmla="val 16667"/>
            </a:avLst>
          </a:prstGeom>
          <a:solidFill>
            <a:srgbClr val="F9D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363" rIns="59363" rtlCol="0" anchor="ctr"/>
          <a:lstStyle/>
          <a:p>
            <a:pPr algn="ctr" defTabSz="1005280">
              <a:defRPr/>
            </a:pPr>
            <a:r>
              <a:rPr lang="ru-RU" sz="2800" dirty="0">
                <a:solidFill>
                  <a:srgbClr val="8B8B93"/>
                </a:solidFill>
                <a:latin typeface=""/>
              </a:rPr>
              <a:t>ИТОГ: суд обеспечил защиту принципа стабильности гражданского оборота и добросовестных контрагентов, в удовлетворении исковых требований отказано.</a:t>
            </a:r>
          </a:p>
        </p:txBody>
      </p:sp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3D8F6F30-6C9C-97CB-6103-87FEAAFB184B}"/>
              </a:ext>
            </a:extLst>
          </p:cNvPr>
          <p:cNvSpPr/>
          <p:nvPr/>
        </p:nvSpPr>
        <p:spPr>
          <a:xfrm>
            <a:off x="5632450" y="5654675"/>
            <a:ext cx="1143000" cy="609600"/>
          </a:xfrm>
          <a:prstGeom prst="rightArrow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>
            <a:extLst>
              <a:ext uri="{FF2B5EF4-FFF2-40B4-BE49-F238E27FC236}">
                <a16:creationId xmlns:a16="http://schemas.microsoft.com/office/drawing/2014/main" id="{22E58AC7-9610-E0A3-FFC4-FC49D72389C5}"/>
              </a:ext>
            </a:extLst>
          </p:cNvPr>
          <p:cNvSpPr/>
          <p:nvPr/>
        </p:nvSpPr>
        <p:spPr>
          <a:xfrm>
            <a:off x="12571177" y="5702604"/>
            <a:ext cx="1143000" cy="609600"/>
          </a:xfrm>
          <a:prstGeom prst="rightArrow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75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122751-C8F6-233C-3680-44C7FDF9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FB9947DF-0A81-865E-218C-EF3211C25FA6}"/>
              </a:ext>
            </a:extLst>
          </p:cNvPr>
          <p:cNvSpPr txBox="1">
            <a:spLocks/>
          </p:cNvSpPr>
          <p:nvPr/>
        </p:nvSpPr>
        <p:spPr>
          <a:xfrm>
            <a:off x="2804290" y="3825875"/>
            <a:ext cx="16273599" cy="64017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Истцы, собственники по 1/4 доли, обратились в суд с иском о прекращении права пользования бывшего супруга и выселении.</a:t>
            </a:r>
          </a:p>
          <a:p>
            <a:pPr algn="l"/>
            <a:endParaRPr lang="ru-RU" sz="3200" dirty="0">
              <a:solidFill>
                <a:srgbClr val="8B8B93"/>
              </a:solidFill>
              <a:latin typeface=""/>
            </a:endParaRPr>
          </a:p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Ответчик не проживает, но провоцирует конфликты и мешает пользоваться квартирой.</a:t>
            </a:r>
          </a:p>
          <a:p>
            <a:pPr algn="l"/>
            <a:endParaRPr lang="ru-RU" sz="3200" dirty="0">
              <a:solidFill>
                <a:srgbClr val="8B8B93"/>
              </a:solidFill>
              <a:latin typeface=""/>
            </a:endParaRPr>
          </a:p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Суд первой инстанции отказал: ответчик имеет бессрочное право пользования, возникшее при приватизации, отказался от доли, но не утратил права.</a:t>
            </a:r>
          </a:p>
          <a:p>
            <a:pPr algn="l"/>
            <a:endParaRPr lang="ru-RU" sz="3200" dirty="0">
              <a:solidFill>
                <a:srgbClr val="8B8B93"/>
              </a:solidFill>
              <a:latin typeface=""/>
            </a:endParaRPr>
          </a:p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Временный выезд признан вынужденным, ответчик платит коммуналку и сохраняет интерес к жилью.</a:t>
            </a:r>
          </a:p>
          <a:p>
            <a:pPr algn="l"/>
            <a:endParaRPr lang="ru-RU" sz="3200" dirty="0">
              <a:solidFill>
                <a:srgbClr val="8B8B93"/>
              </a:solidFill>
              <a:latin typeface=""/>
            </a:endParaRPr>
          </a:p>
          <a:p>
            <a:pPr algn="l"/>
            <a:r>
              <a:rPr lang="ru-RU" sz="3200" dirty="0">
                <a:solidFill>
                  <a:srgbClr val="8B8B93"/>
                </a:solidFill>
                <a:latin typeface=""/>
              </a:rPr>
              <a:t>ИТОГ: отказ в жалобе, право бессрочного пользования сохраняется.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4E0C2-172A-B42A-8308-00A70CED7F99}"/>
              </a:ext>
            </a:extLst>
          </p:cNvPr>
          <p:cNvSpPr txBox="1"/>
          <p:nvPr/>
        </p:nvSpPr>
        <p:spPr bwMode="auto">
          <a:xfrm>
            <a:off x="3001602" y="2325141"/>
            <a:ext cx="1861619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НЕЖДАННЫЙ СОСЕД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FBB79A8-0FC1-48A3-FF51-1030C5CBF3F3}"/>
              </a:ext>
            </a:extLst>
          </p:cNvPr>
          <p:cNvSpPr/>
          <p:nvPr/>
        </p:nvSpPr>
        <p:spPr>
          <a:xfrm>
            <a:off x="430747" y="1830195"/>
            <a:ext cx="2001303" cy="1995680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73" dirty="0">
                <a:solidFill>
                  <a:srgbClr val="8B8B93"/>
                </a:solidFill>
                <a:latin typeface=""/>
              </a:rPr>
              <a:t>3</a:t>
            </a:r>
            <a:endParaRPr lang="ru-RU" sz="11873" dirty="0">
              <a:solidFill>
                <a:srgbClr val="8B8B93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8693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EB88F-E16A-64DB-7D31-8CEDF5E4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23618-947E-30F0-FBBB-5E249BD91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6190EF-C7BB-A703-12DE-1099DBE9F4A7}"/>
              </a:ext>
            </a:extLst>
          </p:cNvPr>
          <p:cNvSpPr txBox="1"/>
          <p:nvPr/>
        </p:nvSpPr>
        <p:spPr bwMode="auto">
          <a:xfrm>
            <a:off x="2660650" y="2286687"/>
            <a:ext cx="18616197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936" dirty="0">
                <a:solidFill>
                  <a:srgbClr val="8B8B93"/>
                </a:solidFill>
                <a:latin typeface=""/>
              </a:rPr>
              <a:t>ЗАЩИТА КРЕДИТОРОВ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5B26D51-8798-0092-FBFA-F1B23D2CB628}"/>
              </a:ext>
            </a:extLst>
          </p:cNvPr>
          <p:cNvSpPr/>
          <p:nvPr/>
        </p:nvSpPr>
        <p:spPr>
          <a:xfrm>
            <a:off x="430747" y="1830195"/>
            <a:ext cx="2001303" cy="1995680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873" dirty="0">
                <a:solidFill>
                  <a:srgbClr val="8B8B93"/>
                </a:solidFill>
                <a:latin typeface=""/>
              </a:rPr>
              <a:t>4</a:t>
            </a:r>
            <a:endParaRPr lang="ru-RU" sz="11873" dirty="0">
              <a:solidFill>
                <a:srgbClr val="8B8B93"/>
              </a:solidFill>
              <a:latin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50B6E1-3C12-FB2E-ABD9-0D7DE012C292}"/>
              </a:ext>
            </a:extLst>
          </p:cNvPr>
          <p:cNvSpPr txBox="1"/>
          <p:nvPr/>
        </p:nvSpPr>
        <p:spPr>
          <a:xfrm>
            <a:off x="2645335" y="3510131"/>
            <a:ext cx="16002000" cy="7581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 В 2019 г. жена должника заключила договор займа и ипотеку с залогом квартиры из совместной собственности супругов.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В 2022 г. право требования по займу было уступлено третьему лицу.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Суд установил аффилированность сторон, отсутствие экономической цели сделок и вывод имущества из конкурсной массы.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Доказана недостаточность имущества должника, а также наличие запретов и ипотеки на имущество супруги.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Сделки признаны недействительными.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Несмотря на то, что сделки совершила жена, имущество было совместным, поэтому активы возвращены в конкурсную массу мужа для защиты кредиторов.</a:t>
            </a:r>
          </a:p>
          <a:p>
            <a:pPr>
              <a:spcAft>
                <a:spcPts val="1979"/>
              </a:spcAft>
            </a:pPr>
            <a:r>
              <a:rPr lang="ru-RU" sz="3200" dirty="0">
                <a:solidFill>
                  <a:srgbClr val="8B8B93"/>
                </a:solidFill>
                <a:latin typeface="+mn-ea"/>
                <a:ea typeface="+mn-ea"/>
              </a:rPr>
              <a:t>ИТОГ: активы возвращены в конкурсную массу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313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C6919A-8711-428D-5759-A1C83075B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2936816" y="1781737"/>
            <a:ext cx="14230468" cy="242513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80" rtl="0">
              <a:defRPr/>
            </a:pPr>
            <a:r>
              <a:rPr lang="ru-RU" sz="5277" kern="1200" dirty="0">
                <a:solidFill>
                  <a:srgbClr val="8B8B93"/>
                </a:solidFill>
                <a:latin typeface=""/>
              </a:rPr>
              <a:t>ЭКО-СИСТЕМА</a:t>
            </a:r>
            <a:r>
              <a:rPr lang="ru-RU" sz="4617" kern="1200" dirty="0">
                <a:solidFill>
                  <a:srgbClr val="8B8B93"/>
                </a:solidFill>
                <a:latin typeface=""/>
              </a:rPr>
              <a:t> </a:t>
            </a:r>
            <a:endParaRPr lang="en-US" sz="4617" kern="1200" dirty="0">
              <a:solidFill>
                <a:srgbClr val="8B8B93"/>
              </a:solidFill>
              <a:latin typeface=""/>
            </a:endParaRPr>
          </a:p>
          <a:p>
            <a:pPr algn="ctr" defTabSz="1005280" rtl="0">
              <a:defRPr/>
            </a:pPr>
            <a:r>
              <a:rPr lang="ru-RU" sz="4617" kern="1200" dirty="0">
                <a:solidFill>
                  <a:srgbClr val="8B8B93"/>
                </a:solidFill>
                <a:latin typeface=""/>
              </a:rPr>
              <a:t>ОТВЕТСТВЕННЫХ ПРЕДПРИНИМАТЕЛЕЙ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7146" y="4300795"/>
            <a:ext cx="5772749" cy="5849680"/>
          </a:xfrm>
          <a:prstGeom prst="roundRect">
            <a:avLst>
              <a:gd name="adj" fmla="val 8802"/>
            </a:avLst>
          </a:prstGeom>
          <a:solidFill>
            <a:srgbClr val="27C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>
              <a:defRPr/>
            </a:pPr>
            <a:endParaRPr lang="ru-RU" sz="2968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Рисунок 2" descr="Изображение выглядит как шаблон, круг, График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BE1FE6-C082-0E8B-8208-ED01208C6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4"/>
          <a:stretch>
            <a:fillRect/>
          </a:stretch>
        </p:blipFill>
        <p:spPr>
          <a:xfrm>
            <a:off x="7478285" y="4664075"/>
            <a:ext cx="5147530" cy="5147530"/>
          </a:xfrm>
          <a:prstGeom prst="roundRect">
            <a:avLst>
              <a:gd name="adj" fmla="val 70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8090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75EDE-D419-46FF-95E8-8C5124F6E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5AB53D4-EE4A-A367-2722-4B4B5F775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71866"/>
              </p:ext>
            </p:extLst>
          </p:nvPr>
        </p:nvGraphicFramePr>
        <p:xfrm>
          <a:off x="2575481" y="2225675"/>
          <a:ext cx="14953138" cy="8561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235" y="18528"/>
            <a:ext cx="20104100" cy="11308556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775360D-601F-DB3F-C9D3-95FDE2C18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621534"/>
              </p:ext>
            </p:extLst>
          </p:nvPr>
        </p:nvGraphicFramePr>
        <p:xfrm>
          <a:off x="1164753" y="1463675"/>
          <a:ext cx="17774593" cy="1021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7B8130-FD36-ADA9-305A-3BB1310A9D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5D743A0-D6FC-54FA-0FF9-1210AA512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970" y="794"/>
            <a:ext cx="20104100" cy="11308556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BD75A17E-2135-024C-0AF2-FD6772757259}"/>
              </a:ext>
            </a:extLst>
          </p:cNvPr>
          <p:cNvSpPr/>
          <p:nvPr/>
        </p:nvSpPr>
        <p:spPr bwMode="auto">
          <a:xfrm>
            <a:off x="12656821" y="3927470"/>
            <a:ext cx="6464792" cy="21553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algn="ctr" defTabSz="1005280">
              <a:defRPr/>
            </a:pPr>
            <a:r>
              <a:rPr lang="ru-RU" sz="2400" dirty="0">
                <a:solidFill>
                  <a:srgbClr val="8B8B93"/>
                </a:solidFill>
                <a:latin typeface="+mn-ea"/>
              </a:rPr>
              <a:t>Сделка с недвижимостью без нотариального согласия супруга может быть признана недействительной только в случае, если покупатель знал о нарушении правил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D07455B6-7678-8D49-3344-4F9031F97CEB}"/>
              </a:ext>
            </a:extLst>
          </p:cNvPr>
          <p:cNvSpPr/>
          <p:nvPr/>
        </p:nvSpPr>
        <p:spPr bwMode="auto">
          <a:xfrm>
            <a:off x="12656821" y="6436187"/>
            <a:ext cx="6405106" cy="26397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6600" rIns="316600" rtlCol="0" anchor="ctr"/>
          <a:lstStyle/>
          <a:p>
            <a:pPr algn="ctr" defTabSz="1005280">
              <a:defRPr/>
            </a:pPr>
            <a:r>
              <a:rPr lang="ru-RU" sz="2400" dirty="0">
                <a:solidFill>
                  <a:srgbClr val="8B8B93"/>
                </a:solidFill>
                <a:latin typeface=""/>
              </a:rPr>
              <a:t>Суд при разделе имущества может отходить от равенства долей и присуждать меньшую долю супругу, недобросовестные действия которого привели к уменьшению общего имущества супругов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36A2813-879D-6D33-FC49-699369A07F77}"/>
              </a:ext>
            </a:extLst>
          </p:cNvPr>
          <p:cNvSpPr/>
          <p:nvPr/>
        </p:nvSpPr>
        <p:spPr>
          <a:xfrm>
            <a:off x="1589912" y="4602794"/>
            <a:ext cx="7228014" cy="3490281"/>
          </a:xfrm>
          <a:prstGeom prst="roundRect">
            <a:avLst/>
          </a:prstGeom>
          <a:solidFill>
            <a:srgbClr val="27C453">
              <a:alpha val="59000"/>
            </a:srgbClr>
          </a:soli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80"/>
            <a:r>
              <a:rPr lang="ru-RU" sz="3298" dirty="0">
                <a:solidFill>
                  <a:schemeClr val="bg1"/>
                </a:solidFill>
                <a:latin typeface=""/>
              </a:rPr>
              <a:t>Новый закон усиливает защиту добросовестных покупателей и стимулирует своевременное урегулирование имущественных споров супругов</a:t>
            </a:r>
            <a:endParaRPr lang="ru-RU" sz="3298" kern="1200" dirty="0">
              <a:solidFill>
                <a:schemeClr val="bg1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4B37C4D-5B7E-531A-4CF5-29ABE068542F}"/>
              </a:ext>
            </a:extLst>
          </p:cNvPr>
          <p:cNvSpPr txBox="1">
            <a:spLocks/>
          </p:cNvSpPr>
          <p:nvPr/>
        </p:nvSpPr>
        <p:spPr>
          <a:xfrm>
            <a:off x="541593" y="1806041"/>
            <a:ext cx="15084979" cy="81208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ctr">
              <a:defRPr sz="6000" b="0" i="0">
                <a:solidFill>
                  <a:srgbClr val="414054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sz="5277" dirty="0">
                <a:solidFill>
                  <a:srgbClr val="8B8B93"/>
                </a:solidFill>
                <a:latin typeface="+mn-ea"/>
                <a:ea typeface="+mn-ea"/>
              </a:rPr>
              <a:t>ПОСЛЕДНИЕ ИЗМЕНЕНИЯ ЗАКОНА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B2C1065-123B-6E7E-A591-DD22F15A4A72}"/>
              </a:ext>
            </a:extLst>
          </p:cNvPr>
          <p:cNvSpPr/>
          <p:nvPr/>
        </p:nvSpPr>
        <p:spPr>
          <a:xfrm>
            <a:off x="10421808" y="4046749"/>
            <a:ext cx="1896333" cy="1916786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8B8B93"/>
                </a:solidFill>
                <a:latin typeface=""/>
              </a:rPr>
              <a:t>1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0707E32-BE27-41D6-D688-A4EB66C33A39}"/>
              </a:ext>
            </a:extLst>
          </p:cNvPr>
          <p:cNvSpPr/>
          <p:nvPr/>
        </p:nvSpPr>
        <p:spPr bwMode="auto">
          <a:xfrm>
            <a:off x="10421808" y="6797675"/>
            <a:ext cx="1896333" cy="1916786"/>
          </a:xfrm>
          <a:prstGeom prst="ellipse">
            <a:avLst/>
          </a:prstGeom>
          <a:noFill/>
          <a:ln w="28575">
            <a:solidFill>
              <a:srgbClr val="BFBFB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>
                <a:solidFill>
                  <a:srgbClr val="8B8B93"/>
                </a:solidFill>
                <a:latin typeface="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823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88057-A4C3-48E5-1A87-6B0609900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E50168-645C-B39B-58FE-23D372C59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9CEA8D-E2D2-27C9-EBD4-B6EDE95D7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BB713-9B47-EDF5-B6A4-30A89D0DDC55}"/>
              </a:ext>
            </a:extLst>
          </p:cNvPr>
          <p:cNvSpPr txBox="1"/>
          <p:nvPr/>
        </p:nvSpPr>
        <p:spPr bwMode="auto">
          <a:xfrm>
            <a:off x="3422650" y="4362013"/>
            <a:ext cx="1325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ru-RU" sz="5400" dirty="0">
                <a:solidFill>
                  <a:srgbClr val="8B8B93"/>
                </a:solidFill>
                <a:latin typeface="+mn-ea"/>
                <a:ea typeface="+mn-ea"/>
              </a:rPr>
              <a:t>ОСПАРИВАНИЕ СУПРУГОМ СДЕЛКИ БЕЗ НОТАРИАЛЬНОГО СОГЛАСИЯ СУПРУГА (СТ. 35 СК РФ)</a:t>
            </a:r>
          </a:p>
        </p:txBody>
      </p:sp>
    </p:spTree>
    <p:extLst>
      <p:ext uri="{BB962C8B-B14F-4D97-AF65-F5344CB8AC3E}">
        <p14:creationId xmlns:p14="http://schemas.microsoft.com/office/powerpoint/2010/main" val="239934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D8919B-F0B7-B0A2-D2B3-78EB74E51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50" y="794"/>
            <a:ext cx="20104100" cy="113085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Скругленный прямоугольник 13"/>
          <p:cNvSpPr/>
          <p:nvPr/>
        </p:nvSpPr>
        <p:spPr>
          <a:xfrm>
            <a:off x="82550" y="9745123"/>
            <a:ext cx="19939000" cy="13946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80"/>
            <a:r>
              <a:rPr lang="ru-RU" sz="3200" dirty="0">
                <a:solidFill>
                  <a:srgbClr val="8B8B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покупатель добросовестный и не знал об отсутствии согласия супруга, квартира остается у него</a:t>
            </a:r>
          </a:p>
          <a:p>
            <a:pPr algn="ctr" defTabSz="1005280"/>
            <a:r>
              <a:rPr lang="ru-RU" sz="3200" dirty="0">
                <a:solidFill>
                  <a:srgbClr val="8B8B93"/>
                </a:solidFill>
                <a:latin typeface=""/>
              </a:rPr>
              <a:t>Риски: потеря купленного имущества, финансовый ущерб, длительные судебные разбирательства</a:t>
            </a:r>
            <a:r>
              <a:rPr lang="ru-RU" sz="3200" dirty="0">
                <a:solidFill>
                  <a:srgbClr val="8B8B93"/>
                </a:solidFill>
                <a:effectLst/>
              </a:rPr>
              <a:t> </a:t>
            </a:r>
            <a:r>
              <a:rPr lang="ru-RU" sz="3298" dirty="0">
                <a:solidFill>
                  <a:srgbClr val="8B8B93"/>
                </a:solidFill>
                <a:latin typeface=""/>
              </a:rPr>
              <a:t> </a:t>
            </a:r>
            <a:endParaRPr lang="ru-RU" sz="3958" dirty="0">
              <a:solidFill>
                <a:srgbClr val="8B8B93"/>
              </a:solidFill>
              <a:latin typeface="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9B28A969-851B-2DD2-2EB8-A2B53A92FCBA}"/>
              </a:ext>
            </a:extLst>
          </p:cNvPr>
          <p:cNvSpPr/>
          <p:nvPr/>
        </p:nvSpPr>
        <p:spPr>
          <a:xfrm>
            <a:off x="647805" y="2589836"/>
            <a:ext cx="8786186" cy="1521560"/>
          </a:xfrm>
          <a:prstGeom prst="roundRect">
            <a:avLst/>
          </a:prstGeom>
          <a:solidFill>
            <a:srgbClr val="F9DB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8B8B93"/>
                </a:solidFill>
                <a:latin typeface="+mn-ea"/>
              </a:rPr>
              <a:t>Сделка одним из супругов без нотариального согласия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A9B11A21-C2C7-3DE3-932C-E8B71E75F000}"/>
              </a:ext>
            </a:extLst>
          </p:cNvPr>
          <p:cNvSpPr/>
          <p:nvPr/>
        </p:nvSpPr>
        <p:spPr>
          <a:xfrm>
            <a:off x="573733" y="5299700"/>
            <a:ext cx="8786186" cy="3065962"/>
          </a:xfrm>
          <a:prstGeom prst="roundRect">
            <a:avLst/>
          </a:prstGeom>
          <a:solidFill>
            <a:srgbClr val="F9DB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8B8B93"/>
                </a:solidFill>
                <a:latin typeface="Bahnschrift Light" panose="020B0502040204020203" pitchFamily="34" charset="0"/>
              </a:rPr>
              <a:t>Если суд удовлетворит иск, сделка аннулируется, и имущество возвращается первоначальному собственнику, а недобросовестный супруг — возвращает деньги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3C1E805B-1265-110E-FC11-9DF648034848}"/>
              </a:ext>
            </a:extLst>
          </p:cNvPr>
          <p:cNvSpPr/>
          <p:nvPr/>
        </p:nvSpPr>
        <p:spPr>
          <a:xfrm>
            <a:off x="10052050" y="2210066"/>
            <a:ext cx="9478317" cy="1844409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ahnschrift Light" panose="020B0502040204020203" pitchFamily="34" charset="0"/>
              </a:rPr>
              <a:t>Если брак уже расторгнут, но имущество не разделено и находится в совместной собственности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98C4126-92D9-52B4-5D3A-8BA1A9DD255F}"/>
              </a:ext>
            </a:extLst>
          </p:cNvPr>
          <p:cNvSpPr/>
          <p:nvPr/>
        </p:nvSpPr>
        <p:spPr>
          <a:xfrm>
            <a:off x="10040937" y="4944390"/>
            <a:ext cx="9478317" cy="4494898"/>
          </a:xfrm>
          <a:prstGeom prst="roundRect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Bahnschrift Light" panose="020B0502040204020203" pitchFamily="34" charset="0"/>
              </a:rPr>
              <a:t>Сделка может быть признана недействительной по требованию остальных участников по мотивам отсутствия у участника, совершившего сделку, необходимых полномочий только в случае, если доказано, что другая сторона в сделке знала или заведомо должна была знать об этом.</a:t>
            </a:r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45DE5751-8E03-AD5F-F4A2-D94CE0EC8995}"/>
              </a:ext>
            </a:extLst>
          </p:cNvPr>
          <p:cNvSpPr/>
          <p:nvPr/>
        </p:nvSpPr>
        <p:spPr>
          <a:xfrm>
            <a:off x="14228292" y="4054475"/>
            <a:ext cx="1005358" cy="874222"/>
          </a:xfrm>
          <a:prstGeom prst="downArrow">
            <a:avLst/>
          </a:prstGeom>
          <a:solidFill>
            <a:srgbClr val="5DDE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D32BB382-2916-BB2F-1192-2602F773E3DC}"/>
              </a:ext>
            </a:extLst>
          </p:cNvPr>
          <p:cNvSpPr/>
          <p:nvPr/>
        </p:nvSpPr>
        <p:spPr>
          <a:xfrm>
            <a:off x="4464147" y="4111024"/>
            <a:ext cx="1005358" cy="1162651"/>
          </a:xfrm>
          <a:prstGeom prst="downArrow">
            <a:avLst/>
          </a:prstGeom>
          <a:solidFill>
            <a:srgbClr val="F9DB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64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50CFB-ADA3-2287-CF7E-FBC85EA28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6F43829-30D8-4837-108B-B99CC5CAA9DD}"/>
              </a:ext>
            </a:extLst>
          </p:cNvPr>
          <p:cNvSpPr txBox="1">
            <a:spLocks/>
          </p:cNvSpPr>
          <p:nvPr/>
        </p:nvSpPr>
        <p:spPr>
          <a:xfrm>
            <a:off x="2203450" y="3859504"/>
            <a:ext cx="15697200" cy="3590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solidFill>
                  <a:srgbClr val="8B8B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«Супруг, чье нотариально удостоверенное согласие на совершение указанной сделки не было получено, вправе требовать признания сделки недействительной в судебном порядке в течение года со дня, когда он узнал или должен был узнать о совершении данной сделки…»</a:t>
            </a:r>
            <a:r>
              <a:rPr lang="en-US" sz="4400" dirty="0">
                <a:solidFill>
                  <a:srgbClr val="8B8B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endParaRPr lang="ru-RU" sz="4400" dirty="0">
              <a:solidFill>
                <a:srgbClr val="8B8B9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316B4B84-25C5-BA04-9D44-48CCEBC2E4E8}"/>
              </a:ext>
            </a:extLst>
          </p:cNvPr>
          <p:cNvSpPr txBox="1">
            <a:spLocks/>
          </p:cNvSpPr>
          <p:nvPr/>
        </p:nvSpPr>
        <p:spPr>
          <a:xfrm>
            <a:off x="603250" y="1944446"/>
            <a:ext cx="134112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5400" kern="0" dirty="0">
                <a:solidFill>
                  <a:srgbClr val="8B8B93"/>
                </a:solidFill>
                <a:latin typeface=""/>
              </a:rPr>
              <a:t>СРОК ИСКОВОЙ ДАВНОСТИ – 1 ГОД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BD108D8-6BB8-4874-F731-9550BF69D088}"/>
              </a:ext>
            </a:extLst>
          </p:cNvPr>
          <p:cNvSpPr txBox="1">
            <a:spLocks/>
          </p:cNvSpPr>
          <p:nvPr/>
        </p:nvSpPr>
        <p:spPr>
          <a:xfrm>
            <a:off x="14302820" y="10379075"/>
            <a:ext cx="57715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0" i="0">
                <a:solidFill>
                  <a:srgbClr val="414054"/>
                </a:solidFill>
                <a:latin typeface="Arial"/>
                <a:ea typeface="+mn-ea"/>
                <a:cs typeface="Arial"/>
              </a:defRPr>
            </a:lvl1pPr>
            <a:lvl2pPr marL="457223" indent="0" algn="ctr">
              <a:buNone/>
              <a:defRPr sz="2000">
                <a:latin typeface="+mn-lt"/>
                <a:ea typeface="+mn-ea"/>
                <a:cs typeface="+mn-cs"/>
              </a:defRPr>
            </a:lvl2pPr>
            <a:lvl3pPr marL="914446" indent="0" algn="ctr">
              <a:buNone/>
              <a:defRPr sz="1800">
                <a:latin typeface="+mn-lt"/>
                <a:ea typeface="+mn-ea"/>
                <a:cs typeface="+mn-cs"/>
              </a:defRPr>
            </a:lvl3pPr>
            <a:lvl4pPr marL="1371669" indent="0" algn="ctr">
              <a:buNone/>
              <a:defRPr sz="1600">
                <a:latin typeface="+mn-lt"/>
                <a:ea typeface="+mn-ea"/>
                <a:cs typeface="+mn-cs"/>
              </a:defRPr>
            </a:lvl4pPr>
            <a:lvl5pPr marL="1828891" indent="0" algn="ctr">
              <a:buNone/>
              <a:defRPr sz="1600">
                <a:latin typeface="+mn-lt"/>
                <a:ea typeface="+mn-ea"/>
                <a:cs typeface="+mn-cs"/>
              </a:defRPr>
            </a:lvl5pPr>
            <a:lvl6pPr marL="2286114" indent="0" algn="ctr">
              <a:buNone/>
              <a:defRPr sz="1600">
                <a:latin typeface="+mn-lt"/>
                <a:ea typeface="+mn-ea"/>
                <a:cs typeface="+mn-cs"/>
              </a:defRPr>
            </a:lvl6pPr>
            <a:lvl7pPr marL="2743337" indent="0" algn="ctr">
              <a:buNone/>
              <a:defRPr sz="1600">
                <a:latin typeface="+mn-lt"/>
                <a:ea typeface="+mn-ea"/>
                <a:cs typeface="+mn-cs"/>
              </a:defRPr>
            </a:lvl7pPr>
            <a:lvl8pPr marL="3200560" indent="0" algn="ctr">
              <a:buNone/>
              <a:defRPr sz="1600">
                <a:latin typeface="+mn-lt"/>
                <a:ea typeface="+mn-ea"/>
                <a:cs typeface="+mn-cs"/>
              </a:defRPr>
            </a:lvl8pPr>
            <a:lvl9pPr marL="3657783" indent="0" algn="ctr">
              <a:buNone/>
              <a:defRPr sz="16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kern="0" dirty="0">
                <a:solidFill>
                  <a:srgbClr val="8B8B93"/>
                </a:solidFill>
                <a:latin typeface=""/>
              </a:rPr>
              <a:t>*Согласно п. 3 ст. 35 СК РФ</a:t>
            </a:r>
          </a:p>
        </p:txBody>
      </p:sp>
    </p:spTree>
    <p:extLst>
      <p:ext uri="{BB962C8B-B14F-4D97-AF65-F5344CB8AC3E}">
        <p14:creationId xmlns:p14="http://schemas.microsoft.com/office/powerpoint/2010/main" val="2533935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2531B-BB94-FCF1-0EC1-9643522BE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DAEFB-D0DF-88E9-A509-54FC8996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5" y="794"/>
            <a:ext cx="20104100" cy="11308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B4F9C-5D3E-60C2-0E2C-8FA25A4FBC2A}"/>
              </a:ext>
            </a:extLst>
          </p:cNvPr>
          <p:cNvSpPr txBox="1"/>
          <p:nvPr/>
        </p:nvSpPr>
        <p:spPr bwMode="auto">
          <a:xfrm>
            <a:off x="3523498" y="4685179"/>
            <a:ext cx="13057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80">
              <a:defRPr/>
            </a:pPr>
            <a:r>
              <a:rPr lang="ru-RU" sz="6000" dirty="0">
                <a:solidFill>
                  <a:srgbClr val="8B8B93"/>
                </a:solidFill>
                <a:latin typeface="+mn-ea"/>
                <a:ea typeface="+mn-ea"/>
              </a:rPr>
              <a:t>ПРАВО ПОЛЬЗОВАНИЯ У БЫВШИХ ЧЛЕНОВ СЕМЬИ </a:t>
            </a:r>
          </a:p>
        </p:txBody>
      </p:sp>
    </p:spTree>
    <p:extLst>
      <p:ext uri="{BB962C8B-B14F-4D97-AF65-F5344CB8AC3E}">
        <p14:creationId xmlns:p14="http://schemas.microsoft.com/office/powerpoint/2010/main" val="314219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</TotalTime>
  <Words>1140</Words>
  <Application>Microsoft Office PowerPoint</Application>
  <DocSecurity>0</DocSecurity>
  <PresentationFormat>Произвольный</PresentationFormat>
  <Paragraphs>134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Aptos</vt:lpstr>
      <vt:lpstr>Arial</vt:lpstr>
      <vt:lpstr>Arial Black</vt:lpstr>
      <vt:lpstr>Bahnschrift Light</vt:lpstr>
      <vt:lpstr>Calibri</vt:lpstr>
      <vt:lpstr>Century Gothic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(24)</dc:title>
  <dc:subject/>
  <dc:creator/>
  <cp:keywords/>
  <dc:description/>
  <cp:lastModifiedBy>Сергей</cp:lastModifiedBy>
  <cp:revision>7</cp:revision>
  <dcterms:created xsi:type="dcterms:W3CDTF">2026-01-15T15:37:44Z</dcterms:created>
  <dcterms:modified xsi:type="dcterms:W3CDTF">2026-02-23T14:22:53Z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2026-01-15T00:00:00Z</vt:filetime>
  </property>
  <property fmtid="{D5CDD505-2E9C-101B-9397-08002B2CF9AE}" pid="3" name="LastSaved">
    <vt:filetime>2026-01-15T00:00:00Z</vt:filetime>
  </property>
</Properties>
</file>