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708" y="72"/>
      </p:cViewPr>
      <p:guideLst>
        <p:guide orient="horz" pos="283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63" y="168275"/>
            <a:ext cx="20101185" cy="113093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644164" y="2454274"/>
            <a:ext cx="1112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8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МОСКОВСКИЙ РИЭЛТОРСКИЙ ФОРУМ 2026</a:t>
            </a:r>
            <a:endParaRPr lang="ru-RU" sz="8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4776450" y="1809115"/>
            <a:ext cx="4904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u="sng" dirty="0">
                <a:solidFill>
                  <a:schemeClr val="bg1"/>
                </a:solidFill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Тема выступления</a:t>
            </a:r>
            <a:r>
              <a:rPr lang="ru-RU" sz="3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4319250" y="2530475"/>
            <a:ext cx="5359400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3600" dirty="0">
              <a:solidFill>
                <a:schemeClr val="bg1"/>
              </a:solidFill>
              <a:highlight>
                <a:srgbClr val="0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3600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ИДЕАЛьные</a:t>
            </a:r>
            <a:r>
              <a:rPr lang="en-US" altLang="ru-RU" sz="3600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u="sng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родственники</a:t>
            </a:r>
            <a:r>
              <a:rPr lang="en-US" altLang="ru-RU" sz="3600" u="sng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3600" u="sng" dirty="0">
              <a:solidFill>
                <a:schemeClr val="bg1"/>
              </a:solidFill>
              <a:highlight>
                <a:srgbClr val="0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alt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en-US" sz="36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Нерадивые</a:t>
            </a:r>
            <a:r>
              <a:rPr lang="en-US" altLang="ru-RU" sz="36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en-US" sz="3600" u="sng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члены</a:t>
            </a:r>
            <a:r>
              <a:rPr lang="en-US" altLang="ru-RU" sz="3600" u="sng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u="sng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семьи</a:t>
            </a:r>
            <a:r>
              <a:rPr lang="en-US" altLang="ru-RU" sz="3600" u="sng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3600" dirty="0">
              <a:solidFill>
                <a:schemeClr val="bg1"/>
              </a:solidFill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3600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3600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СДЕЛКАХ</a:t>
            </a:r>
            <a:r>
              <a:rPr lang="en-US" altLang="ru-RU" sz="3600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en-US" sz="3600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3600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НЕДВИЖИМОСТЬЮ</a:t>
            </a:r>
            <a:r>
              <a:rPr lang="ru-RU" altLang="en-US" sz="3600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14166861" y="2530475"/>
            <a:ext cx="0" cy="236219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 bwMode="auto">
          <a:xfrm>
            <a:off x="14090657" y="2702343"/>
            <a:ext cx="152408" cy="1524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: скругленные углы 25"/>
          <p:cNvSpPr/>
          <p:nvPr/>
        </p:nvSpPr>
        <p:spPr bwMode="auto">
          <a:xfrm>
            <a:off x="15485874" y="548464"/>
            <a:ext cx="3824475" cy="686611"/>
          </a:xfrm>
          <a:prstGeom prst="roundRect">
            <a:avLst>
              <a:gd name="adj" fmla="val 9427"/>
            </a:avLst>
          </a:prstGeom>
          <a:solidFill>
            <a:srgbClr val="FFFFFF">
              <a:alpha val="20000"/>
            </a:srgbClr>
          </a:solidFill>
          <a:ln w="952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26-27 февраля 2026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6050" y="396"/>
            <a:ext cx="20104100" cy="11308556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4"/>
          </p:nvPr>
        </p:nvSpPr>
        <p:spPr bwMode="auto">
          <a:xfrm>
            <a:off x="2203450" y="2149475"/>
            <a:ext cx="14072870" cy="417258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en-US" sz="4000" b="1" u="sng" dirty="0">
                <a:solidFill>
                  <a:srgbClr val="00B05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Место проживания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600315" y="3063875"/>
            <a:ext cx="1073912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Что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касается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категории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chemeClr val="tx2"/>
                </a:solidFill>
                <a:latin typeface="Arial-BoldMT"/>
                <a:ea typeface="Arial-BoldMT"/>
              </a:rPr>
              <a:t>близкого</a:t>
            </a:r>
            <a:r>
              <a:rPr lang="en-US" altLang="ru-RU" sz="2400" b="1" u="sng">
                <a:solidFill>
                  <a:schemeClr val="tx2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chemeClr val="tx2"/>
                </a:solidFill>
                <a:latin typeface="Arial-BoldMT"/>
                <a:ea typeface="Arial-BoldMT"/>
              </a:rPr>
              <a:t>родственника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,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то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на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</a:p>
          <a:p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его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статус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совместное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или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раздельное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проживание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</a:p>
          <a:p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лиц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,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состоящих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в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родстве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друг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с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другом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,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не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влияет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. </a:t>
            </a:r>
          </a:p>
          <a:p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От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того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,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живут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люди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в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одной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квартире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или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по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разным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</a:p>
          <a:p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адресам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,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их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FF0000"/>
                </a:solidFill>
                <a:latin typeface="Arial-BoldMT"/>
                <a:ea typeface="Arial-BoldMT"/>
              </a:rPr>
              <a:t>родственные</a:t>
            </a:r>
            <a:r>
              <a:rPr lang="en-US" altLang="ru-RU" sz="2400" b="1" u="sng">
                <a:solidFill>
                  <a:srgbClr val="FF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FF0000"/>
                </a:solidFill>
                <a:latin typeface="Arial-BoldMT"/>
                <a:ea typeface="Arial-BoldMT"/>
              </a:rPr>
              <a:t>связи</a:t>
            </a:r>
            <a:r>
              <a:rPr lang="en-US" altLang="ru-RU" sz="2400" b="1" u="sng">
                <a:solidFill>
                  <a:srgbClr val="FF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FF0000"/>
                </a:solidFill>
                <a:latin typeface="Arial-BoldMT"/>
                <a:ea typeface="Arial-BoldMT"/>
              </a:rPr>
              <a:t>не</a:t>
            </a:r>
            <a:r>
              <a:rPr lang="en-US" altLang="ru-RU" sz="2400" b="1" u="sng">
                <a:solidFill>
                  <a:srgbClr val="FF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FF0000"/>
                </a:solidFill>
                <a:latin typeface="Arial-BoldMT"/>
                <a:ea typeface="Arial-BoldMT"/>
              </a:rPr>
              <a:t>прекращаются</a:t>
            </a:r>
            <a:r>
              <a:rPr lang="en-US" altLang="ru-RU" sz="2400" b="1" u="sng">
                <a:solidFill>
                  <a:srgbClr val="FF0000"/>
                </a:solidFill>
                <a:latin typeface="Arial-BoldMT"/>
                <a:ea typeface="Arial-BoldMT"/>
              </a:rPr>
              <a:t>. 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7588250" y="7940675"/>
            <a:ext cx="1057465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Совместное проживание в  одном жилом помещении  —это один из признаков того, что люди живут единой семьей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являются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ее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членами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 (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п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. 1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ст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. 31,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п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. 1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ст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. 69 </a:t>
            </a:r>
            <a:r>
              <a:rPr kumimoji="0" lang="ru-RU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ЖК РФ) </a:t>
            </a:r>
          </a:p>
          <a:p>
            <a:pPr algn="just"/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Так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если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мать</a:t>
            </a:r>
            <a:r>
              <a:rPr kumimoji="0" lang="en-US" altLang="ru-RU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и</a:t>
            </a:r>
            <a:r>
              <a:rPr kumimoji="0" lang="en-US" altLang="ru-RU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сын</a:t>
            </a:r>
            <a:r>
              <a:rPr kumimoji="0" lang="en-US" altLang="ru-RU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живут</a:t>
            </a:r>
            <a:r>
              <a:rPr kumimoji="0" lang="en-US" altLang="ru-RU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раздельно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в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разных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жилых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помещениях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они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не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перестают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приходиться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друг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другу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близкими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родственникам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но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членами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семьи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не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считаются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600315" y="5349875"/>
            <a:ext cx="1076007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Что к асается понятия </a:t>
            </a:r>
            <a:r>
              <a:rPr kumimoji="0" lang="en-US" altLang="en-US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«член семьи»,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 то в установленных законом с лучаях  для отнесения человека к таковым требуется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обязательное совместное проживание лиц на одной жилплощади. </a:t>
            </a:r>
          </a:p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Только кровное родство между людьми, в соответствии с нормами действующего законодательства, не </a:t>
            </a:r>
          </a:p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000000"/>
                </a:solidFill>
                <a:latin typeface="Arial-BoldMT"/>
                <a:ea typeface="Arial-BoldMT"/>
                <a:cs typeface="+mn-ea"/>
              </a:rPr>
              <a:t>свидетельствует о том, что они живут одной семьей.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50" y="8482098"/>
            <a:ext cx="1707028" cy="15302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96"/>
            <a:ext cx="20104100" cy="11308556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4"/>
          </p:nvPr>
        </p:nvSpPr>
        <p:spPr bwMode="auto">
          <a:xfrm>
            <a:off x="2508250" y="4130421"/>
            <a:ext cx="14072870" cy="2215515"/>
          </a:xfrm>
        </p:spPr>
        <p:txBody>
          <a:bodyPr/>
          <a:lstStyle/>
          <a:p>
            <a:pPr algn="ctr">
              <a:defRPr/>
            </a:pP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Можно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ли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одновременно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</a:p>
          <a:p>
            <a:pPr algn="ctr">
              <a:defRPr/>
            </a:pP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быть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B05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членом</a:t>
            </a:r>
            <a:r>
              <a:rPr lang="en-US" altLang="ru-RU" sz="4800" b="1" dirty="0">
                <a:solidFill>
                  <a:srgbClr val="00B05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B05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семьи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и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</a:p>
          <a:p>
            <a:pPr algn="ctr"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близким</a:t>
            </a:r>
            <a:r>
              <a:rPr lang="en-US" altLang="ru-RU" sz="48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родственником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0" y="8474075"/>
            <a:ext cx="1707028" cy="15302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6050" y="396"/>
            <a:ext cx="20104100" cy="11308556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4"/>
          </p:nvPr>
        </p:nvSpPr>
        <p:spPr bwMode="auto">
          <a:xfrm>
            <a:off x="2203450" y="2149475"/>
            <a:ext cx="14072870" cy="417258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Это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не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взаимоисключающие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понятия</a:t>
            </a:r>
            <a:r>
              <a:rPr lang="ru-RU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!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 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994650" y="3597275"/>
            <a:ext cx="103447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На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практике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во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многих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случаях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они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совпадают</a:t>
            </a:r>
            <a:r>
              <a:rPr lang="ru-RU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 :) 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8070850" y="7307580"/>
            <a:ext cx="814070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Так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когда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взрослая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дочь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остается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проживать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на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одной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жилплощади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с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родителями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они</a:t>
            </a:r>
            <a:r>
              <a:rPr lang="ru-RU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считаются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ru-RU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членами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одной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семь</a:t>
            </a:r>
            <a:r>
              <a:rPr lang="ru-RU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и.</a:t>
            </a:r>
            <a:endParaRPr lang="en-US" altLang="ru-RU" sz="2400" u="sng">
              <a:solidFill>
                <a:srgbClr val="FF0000"/>
              </a:solidFill>
              <a:latin typeface="Arial" panose="020B0604020202020204"/>
              <a:ea typeface="Arial" panose="020B0604020202020204"/>
            </a:endParaRPr>
          </a:p>
          <a:p>
            <a:pPr algn="just"/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А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если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сын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съехал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от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матери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с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отцом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живет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отдельно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то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он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к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членам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семьи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не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относится</a:t>
            </a:r>
            <a:r>
              <a:rPr lang="ru-RU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:(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8070850" y="4206875"/>
            <a:ext cx="879792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Так, муж и жена практически всегда </a:t>
            </a:r>
          </a:p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одновременно и близкие родственники, и члены семьи,  </a:t>
            </a:r>
          </a:p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как и родители с несовершеннолетними детьми. </a:t>
            </a:r>
          </a:p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А в от мать или отец и взрослые дети, которые </a:t>
            </a:r>
          </a:p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остаются близкими родственниками, в </a:t>
            </a:r>
          </a:p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зависимости от конкретной жизненной ситуации или являются членами одной семьи или нет.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50" y="8573046"/>
            <a:ext cx="1707028" cy="15302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96"/>
            <a:ext cx="20104100" cy="11308556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4"/>
          </p:nvPr>
        </p:nvSpPr>
        <p:spPr bwMode="auto">
          <a:xfrm>
            <a:off x="2508250" y="4130421"/>
            <a:ext cx="14072870" cy="2215515"/>
          </a:xfrm>
        </p:spPr>
        <p:txBody>
          <a:bodyPr/>
          <a:lstStyle/>
          <a:p>
            <a:pPr algn="ctr">
              <a:defRPr/>
            </a:pP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Как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влияет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B05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финансовая</a:t>
            </a:r>
            <a:r>
              <a:rPr lang="en-US" altLang="ru-RU" sz="4800" b="1" dirty="0">
                <a:solidFill>
                  <a:srgbClr val="00B05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</a:p>
          <a:p>
            <a:pPr algn="ctr">
              <a:defRPr/>
            </a:pPr>
            <a:r>
              <a:rPr lang="en-US" altLang="en-US" sz="4800" b="1" dirty="0">
                <a:solidFill>
                  <a:srgbClr val="00B05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независимость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на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</a:p>
          <a:p>
            <a:pPr algn="ctr"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статус</a:t>
            </a:r>
            <a:r>
              <a:rPr lang="en-US" altLang="ru-RU" sz="48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члена</a:t>
            </a:r>
            <a:r>
              <a:rPr lang="en-US" altLang="ru-RU" sz="48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семьи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0" y="8626475"/>
            <a:ext cx="1707028" cy="15302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6050" y="396"/>
            <a:ext cx="20104100" cy="11308556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4"/>
          </p:nvPr>
        </p:nvSpPr>
        <p:spPr bwMode="auto">
          <a:xfrm>
            <a:off x="2203450" y="2149475"/>
            <a:ext cx="14072870" cy="417258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Финансовая независимость: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8339455" y="8397875"/>
            <a:ext cx="852932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en-US" altLang="en-US" sz="2400" b="1" i="0" u="sng" strike="noStrike" kern="0" cap="none" spc="0" normalizeH="0" baseline="0" noProof="1">
                <a:solidFill>
                  <a:schemeClr val="tx1"/>
                </a:solidFill>
                <a:latin typeface="Arial-BoldMT"/>
                <a:ea typeface="Arial-BoldMT"/>
                <a:cs typeface="+mn-ea"/>
              </a:rPr>
              <a:t>Т. о., если сын, которому исполнилось 18 лет, съехал от родителей и самостоятельно себя обеспечивает, он не признается  членом семьи  родителей с точки зрения жилищных  правоотношений.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8268335" y="2987675"/>
            <a:ext cx="8600440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Финансовая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независимость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влияет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на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</a:p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юридический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статус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члена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семьи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в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рамках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определенных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правоотношений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. </a:t>
            </a:r>
          </a:p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Так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при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разрешении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споров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в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жилищной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сфере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в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рамках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ст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. 31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69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ЖК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РФ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для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решения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</a:p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вопроса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о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признании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членами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семьи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суд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</a:p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принимает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во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внимание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факт</a:t>
            </a:r>
            <a:r>
              <a:rPr kumimoji="0" lang="en-US" altLang="ru-RU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  </a:t>
            </a:r>
            <a:r>
              <a:rPr kumimoji="0" lang="en-US" altLang="en-US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совместного</a:t>
            </a:r>
            <a:r>
              <a:rPr kumimoji="0" lang="en-US" altLang="ru-RU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проживания</a:t>
            </a:r>
            <a:r>
              <a:rPr kumimoji="0" lang="en-US" altLang="ru-RU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лиц</a:t>
            </a:r>
            <a:r>
              <a:rPr kumimoji="0" lang="en-US" altLang="ru-RU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на</a:t>
            </a:r>
            <a:r>
              <a:rPr kumimoji="0" lang="en-US" altLang="ru-RU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одной</a:t>
            </a:r>
            <a:r>
              <a:rPr kumimoji="0" lang="en-US" altLang="ru-RU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жилплощади</a:t>
            </a:r>
            <a:r>
              <a:rPr kumimoji="0" lang="en-US" altLang="ru-RU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и</a:t>
            </a:r>
            <a:r>
              <a:rPr kumimoji="0" lang="en-US" altLang="ru-RU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 </a:t>
            </a:r>
          </a:p>
          <a:p>
            <a:r>
              <a:rPr kumimoji="0" lang="en-US" altLang="en-US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ведение</a:t>
            </a:r>
            <a:r>
              <a:rPr kumimoji="0" lang="en-US" altLang="ru-RU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  </a:t>
            </a:r>
            <a:r>
              <a:rPr kumimoji="0" lang="en-US" altLang="en-US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ими</a:t>
            </a:r>
            <a:r>
              <a:rPr kumimoji="0" lang="en-US" altLang="ru-RU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совместного</a:t>
            </a:r>
            <a:r>
              <a:rPr kumimoji="0" lang="en-US" altLang="ru-RU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хозяйства</a:t>
            </a:r>
            <a:r>
              <a:rPr kumimoji="0" lang="en-US" altLang="ru-RU" sz="2400" b="1" i="0" u="sng" strike="noStrike" kern="0" cap="none" spc="0" normalizeH="0" baseline="0" noProof="1">
                <a:solidFill>
                  <a:schemeClr val="tx2"/>
                </a:solidFill>
                <a:latin typeface="Arial-BoldMT"/>
                <a:ea typeface="Arial-BoldMT"/>
                <a:cs typeface="+mn-ea"/>
              </a:rPr>
              <a:t>. </a:t>
            </a:r>
          </a:p>
          <a:p>
            <a:endParaRPr kumimoji="0" lang="en-US" altLang="en-US" sz="2400" b="1" i="0" u="sng" strike="noStrike" kern="0" cap="none" spc="0" normalizeH="0" baseline="0" noProof="1">
              <a:solidFill>
                <a:srgbClr val="00B050"/>
              </a:solidFill>
              <a:latin typeface="Arial-BoldMT"/>
              <a:ea typeface="Arial-BoldMT"/>
              <a:cs typeface="+mn-ea"/>
            </a:endParaRPr>
          </a:p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Некоторые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граждане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состоящие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в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</a:p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родстве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даже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близком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живущие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в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одной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</a:p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квартире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но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ведущие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раздельный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бюджет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, 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членами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семьи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не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признаются</a:t>
            </a:r>
            <a:r>
              <a:rPr kumimoji="0" lang="ru-RU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!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0" y="8601770"/>
            <a:ext cx="1707028" cy="15302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850" y="-239"/>
            <a:ext cx="20104100" cy="11308556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4"/>
          </p:nvPr>
        </p:nvSpPr>
        <p:spPr bwMode="auto">
          <a:xfrm>
            <a:off x="2051050" y="2149475"/>
            <a:ext cx="14072870" cy="417258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Сожительство: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927850" y="2911475"/>
            <a:ext cx="10640695" cy="673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Российское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законодательство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не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содержит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понятия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«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гражданский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брак</a:t>
            </a:r>
            <a:r>
              <a:rPr kumimoji="0" lang="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»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под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которым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понимают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фактические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брачные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отношения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без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регистрации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в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органах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ЗАГСа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(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сожительство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). </a:t>
            </a:r>
          </a:p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Т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.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о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.,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сожители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не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признаются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близкими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родственниками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. </a:t>
            </a:r>
          </a:p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В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большинстве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случаев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не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относятся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они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к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членам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одной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семьи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с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юридической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точки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зрения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FF0000"/>
                </a:solidFill>
                <a:latin typeface="Arial-BoldMT"/>
                <a:ea typeface="Arial-BoldMT"/>
                <a:cs typeface="+mn-ea"/>
              </a:rPr>
              <a:t>. </a:t>
            </a:r>
            <a:endParaRPr kumimoji="0" lang="en-US" altLang="ru-RU" sz="2400" b="1" i="0" u="sng" strike="noStrike" kern="0" cap="none" spc="0" normalizeH="0" baseline="0" noProof="1">
              <a:solidFill>
                <a:srgbClr val="C00000"/>
              </a:solidFill>
              <a:latin typeface="Arial-BoldMT"/>
              <a:ea typeface="Arial-BoldMT"/>
              <a:cs typeface="+mn-ea"/>
            </a:endParaRPr>
          </a:p>
          <a:p>
            <a:endParaRPr kumimoji="0" lang="en-US" altLang="en-US" sz="2400" b="1" i="0" u="sng" strike="noStrike" kern="0" cap="none" spc="0" normalizeH="0" baseline="0" noProof="1">
              <a:solidFill>
                <a:srgbClr val="0070C0"/>
              </a:solidFill>
              <a:latin typeface="Arial-BoldMT"/>
              <a:ea typeface="Arial-BoldMT"/>
              <a:cs typeface="+mn-ea"/>
            </a:endParaRPr>
          </a:p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В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некоторых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ситуациях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они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признаются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таковыми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но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при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определенных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условиях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.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Так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в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соответствии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с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п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. 1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ст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. 69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ЖК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РФ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члены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семьи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нанимателя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жилого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помещения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признаются</a:t>
            </a:r>
            <a:r>
              <a:rPr kumimoji="0" lang="ru-RU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нетрудоспособные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иждивенцы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которые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ведут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с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ним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общее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хозяйство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C00000"/>
                </a:solidFill>
                <a:latin typeface="Arial-BoldMT"/>
                <a:ea typeface="Arial-BoldMT"/>
                <a:cs typeface="+mn-ea"/>
              </a:rPr>
              <a:t>,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или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в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исключительных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случаях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другие</a:t>
            </a:r>
            <a:r>
              <a:rPr kumimoji="0" lang="ru-RU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граждане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признанные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в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таком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статусе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по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решению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суда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. </a:t>
            </a:r>
          </a:p>
          <a:p>
            <a:endParaRPr kumimoji="0" lang="en-US" altLang="ru-RU" sz="2400" b="1" i="0" u="sng" strike="noStrike" kern="0" cap="none" spc="0" normalizeH="0" baseline="0" noProof="1">
              <a:solidFill>
                <a:srgbClr val="0070C0"/>
              </a:solidFill>
              <a:latin typeface="Arial-BoldMT"/>
              <a:ea typeface="Arial-BoldMT"/>
              <a:cs typeface="+mn-ea"/>
            </a:endParaRPr>
          </a:p>
          <a:p>
            <a:r>
              <a:rPr kumimoji="0" lang="en-US" altLang="ru-RU" sz="2400" b="1" i="0" u="sng" strike="noStrike" kern="0" cap="none" spc="0" normalizeH="0" baseline="0" noProof="1">
                <a:solidFill>
                  <a:srgbClr val="0070C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Т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.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о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.,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в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жилищных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правоотношениях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при</a:t>
            </a:r>
            <a:r>
              <a:rPr kumimoji="0" lang="ru-RU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определенных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обстоятельствах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так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называемые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гражданские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супруги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могут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</a:p>
          <a:p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получить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статус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члена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 </a:t>
            </a:r>
            <a:r>
              <a:rPr kumimoji="0" lang="en-US" altLang="en-US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семьи</a:t>
            </a:r>
            <a:r>
              <a:rPr kumimoji="0" lang="en-US" altLang="ru-RU" sz="2400" b="1" i="0" u="sng" strike="noStrike" kern="0" cap="none" spc="0" normalizeH="0" baseline="0" noProof="1">
                <a:solidFill>
                  <a:srgbClr val="00B050"/>
                </a:solidFill>
                <a:latin typeface="Arial-BoldMT"/>
                <a:ea typeface="Arial-BoldMT"/>
                <a:cs typeface="+mn-ea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08" y="8471774"/>
            <a:ext cx="1707028" cy="15302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52747"/>
            <a:ext cx="20104100" cy="11308556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4"/>
          </p:nvPr>
        </p:nvSpPr>
        <p:spPr bwMode="auto">
          <a:xfrm>
            <a:off x="4219719" y="8626475"/>
            <a:ext cx="13234670" cy="2215515"/>
          </a:xfrm>
        </p:spPr>
        <p:txBody>
          <a:bodyPr/>
          <a:lstStyle/>
          <a:p>
            <a:pPr algn="ctr">
              <a:defRPr/>
            </a:pP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И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ЗАПОМНИТЕ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: </a:t>
            </a:r>
          </a:p>
          <a:p>
            <a:pPr algn="ctr">
              <a:defRPr/>
            </a:pP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НЕ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каждый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член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семьи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</a:p>
          <a:p>
            <a:pPr algn="ctr">
              <a:defRPr/>
            </a:pP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БЛИЗКИЙ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родственник</a:t>
            </a:r>
            <a:r>
              <a:rPr lang="ru-RU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..)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endParaRPr lang="en-US" altLang="en-US" sz="4800" b="1" dirty="0">
              <a:solidFill>
                <a:srgbClr val="0070C0"/>
              </a:solidFill>
              <a:latin typeface="Montserrat Black" panose="00000A00000000000000" pitchFamily="2" charset="-52"/>
              <a:ea typeface="Roboto" pitchFamily="2" charset="0"/>
              <a:cs typeface="Arial" panose="020B0604020202020204"/>
            </a:endParaRPr>
          </a:p>
        </p:txBody>
      </p:sp>
      <p:sp>
        <p:nvSpPr>
          <p:cNvPr id="2" name="Подзаголовок 7"/>
          <p:cNvSpPr>
            <a:spLocks noGrp="1"/>
          </p:cNvSpPr>
          <p:nvPr/>
        </p:nvSpPr>
        <p:spPr bwMode="auto">
          <a:xfrm>
            <a:off x="3767599" y="1844675"/>
            <a:ext cx="14072870" cy="73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СПАСИБО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ЗА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ВНИМАНИЕ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!</a:t>
            </a:r>
            <a:r>
              <a:rPr lang="ru-RU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ru-RU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  <a:sym typeface="Wingdings" panose="05000000000000000000" pitchFamily="2" charset="2"/>
              </a:rPr>
              <a:t></a:t>
            </a:r>
            <a:endParaRPr lang="en-US" altLang="en-US" sz="4800" b="1" dirty="0">
              <a:solidFill>
                <a:srgbClr val="0070C0"/>
              </a:solidFill>
              <a:latin typeface="Montserrat Black" panose="00000A00000000000000" pitchFamily="2" charset="-52"/>
              <a:ea typeface="Roboto" pitchFamily="2" charset="0"/>
              <a:cs typeface="Arial" panose="020B060402020202020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858" y="2583180"/>
            <a:ext cx="8488392" cy="58911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614650" y="3611392"/>
            <a:ext cx="396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С уважением, </a:t>
            </a:r>
          </a:p>
          <a:p>
            <a:r>
              <a:rPr lang="ru-RU" sz="28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Георгий Симонян</a:t>
            </a:r>
          </a:p>
          <a:p>
            <a:endParaRPr lang="ru-RU" sz="2800" b="0" i="1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ru-RU" sz="28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Главный юрисконсульт </a:t>
            </a:r>
          </a:p>
          <a:p>
            <a:r>
              <a:rPr lang="en-US" sz="2800" b="0" i="1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sz="28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-deal.</a:t>
            </a:r>
            <a:r>
              <a:rPr lang="ru-RU" sz="28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экосистема</a:t>
            </a:r>
          </a:p>
          <a:p>
            <a:r>
              <a:rPr lang="ru-RU" sz="2800" i="1" dirty="0">
                <a:solidFill>
                  <a:srgbClr val="FF0000"/>
                </a:solidFill>
                <a:latin typeface="Arial" panose="020B0604020202020204" pitchFamily="34" charset="0"/>
              </a:rPr>
              <a:t>д</a:t>
            </a:r>
            <a:r>
              <a:rPr lang="ru-RU" sz="28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ля </a:t>
            </a:r>
            <a:r>
              <a:rPr lang="ru-RU" sz="2800" b="0" i="1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риэлтора</a:t>
            </a:r>
            <a:endParaRPr lang="ru-RU" sz="2800" b="0" i="1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ru-RU" sz="2800" b="0" i="1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sz="2800" b="0" i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Тел.: 8 (985) 763 74 51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54" y="2583180"/>
            <a:ext cx="5873750" cy="58911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159"/>
            <a:ext cx="20104100" cy="11308556"/>
          </a:xfrm>
          <a:prstGeom prst="rect">
            <a:avLst/>
          </a:prstGeom>
        </p:spPr>
      </p:pic>
      <p:sp>
        <p:nvSpPr>
          <p:cNvPr id="22" name="Подзаголовок 21"/>
          <p:cNvSpPr>
            <a:spLocks noGrp="1"/>
          </p:cNvSpPr>
          <p:nvPr>
            <p:ph type="subTitle" idx="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50" y="2530475"/>
            <a:ext cx="7503795" cy="6377940"/>
          </a:xfrm>
          <a:prstGeom prst="rect">
            <a:avLst/>
          </a:prstGeom>
        </p:spPr>
      </p:pic>
      <p:sp>
        <p:nvSpPr>
          <p:cNvPr id="6" name="Текст 6"/>
          <p:cNvSpPr>
            <a:spLocks noGrp="1"/>
          </p:cNvSpPr>
          <p:nvPr>
            <p:ph type="body" sz="quarter" idx="14"/>
          </p:nvPr>
        </p:nvSpPr>
        <p:spPr>
          <a:xfrm>
            <a:off x="10513060" y="2378075"/>
            <a:ext cx="6872605" cy="1723390"/>
          </a:xfrm>
        </p:spPr>
        <p:txBody>
          <a:bodyPr wrap="square"/>
          <a:lstStyle/>
          <a:p>
            <a:pPr algn="ctr"/>
            <a:r>
              <a:rPr lang="ru-RU" sz="2800" b="1" i="1" u="sng" cap="all" dirty="0">
                <a:solidFill>
                  <a:schemeClr val="tx1"/>
                </a:solidFill>
              </a:rPr>
              <a:t>Факт 1 </a:t>
            </a:r>
          </a:p>
          <a:p>
            <a:pPr algn="ctr"/>
            <a:r>
              <a:rPr lang="ru-RU" sz="2800" b="1" cap="all" dirty="0"/>
              <a:t>НЕ ВСЁ ТАК ПРОСТО В ЦАРСТВЕ </a:t>
            </a:r>
          </a:p>
          <a:p>
            <a:pPr algn="ctr"/>
            <a:r>
              <a:rPr lang="ru-RU" sz="2800" b="1" cap="all" dirty="0">
                <a:solidFill>
                  <a:srgbClr val="0070C0"/>
                </a:solidFill>
              </a:rPr>
              <a:t>ЮРИСТА-ГЕОРГИЯ</a:t>
            </a:r>
            <a:r>
              <a:rPr lang="ru-RU" sz="2800" b="1" cap="all" dirty="0"/>
              <a:t>!</a:t>
            </a:r>
          </a:p>
          <a:p>
            <a:pPr algn="ctr"/>
            <a:endParaRPr lang="ru-RU" sz="2800" b="1" i="1" u="sng" cap="all" dirty="0">
              <a:solidFill>
                <a:schemeClr val="tx1"/>
              </a:solidFill>
            </a:endParaRPr>
          </a:p>
        </p:txBody>
      </p:sp>
      <p:sp>
        <p:nvSpPr>
          <p:cNvPr id="10" name="Текст 7"/>
          <p:cNvSpPr>
            <a:spLocks noGrp="1"/>
          </p:cNvSpPr>
          <p:nvPr/>
        </p:nvSpPr>
        <p:spPr>
          <a:xfrm>
            <a:off x="10418758" y="4049150"/>
            <a:ext cx="6870819" cy="22840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kern="1200" dirty="0" smtClean="0">
                <a:solidFill>
                  <a:srgbClr val="3B5C5E"/>
                </a:solidFill>
                <a:latin typeface="+mn-lt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i="1" u="sng" cap="all" dirty="0">
                <a:solidFill>
                  <a:schemeClr val="tx1"/>
                </a:solidFill>
              </a:rPr>
              <a:t>Факт 2</a:t>
            </a:r>
          </a:p>
          <a:p>
            <a:pPr algn="ctr"/>
            <a:r>
              <a:rPr lang="ru-RU" sz="2800" b="1" cap="all" dirty="0">
                <a:solidFill>
                  <a:srgbClr val="FF0000"/>
                </a:solidFill>
              </a:rPr>
              <a:t>СКУПОЙ ПЛАТИТ ДВАЖДЫ! </a:t>
            </a:r>
          </a:p>
          <a:p>
            <a:pPr algn="ctr"/>
            <a:r>
              <a:rPr lang="ru-RU" sz="2800" b="1" cap="all" dirty="0">
                <a:solidFill>
                  <a:srgbClr val="0070C0"/>
                </a:solidFill>
              </a:rPr>
              <a:t>ПОМНИТЕ ОБ ЭТОМ, ЕСЛИ ВАМ Покажется, </a:t>
            </a:r>
            <a:r>
              <a:rPr lang="ru-RU" sz="2800" b="1" cap="all" dirty="0">
                <a:solidFill>
                  <a:srgbClr val="FF0000"/>
                </a:solidFill>
              </a:rPr>
              <a:t>что услуги ЮРИСТА слишком дороги </a:t>
            </a:r>
            <a:r>
              <a:rPr lang="ru-RU" sz="2800" b="1" cap="all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Текст 8"/>
          <p:cNvSpPr>
            <a:spLocks noGrp="1"/>
          </p:cNvSpPr>
          <p:nvPr/>
        </p:nvSpPr>
        <p:spPr>
          <a:xfrm>
            <a:off x="10738163" y="6798819"/>
            <a:ext cx="6550801" cy="189674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kern="1200" dirty="0" smtClean="0">
                <a:solidFill>
                  <a:srgbClr val="3B5C5E"/>
                </a:solidFill>
                <a:latin typeface="+mn-lt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i="1" u="sng" cap="all" dirty="0">
                <a:solidFill>
                  <a:schemeClr val="tx1"/>
                </a:solidFill>
              </a:rPr>
              <a:t>Факт 3 </a:t>
            </a:r>
          </a:p>
          <a:p>
            <a:pPr algn="ctr"/>
            <a:r>
              <a:rPr lang="ru-RU" sz="2800" b="1" cap="all" dirty="0">
                <a:solidFill>
                  <a:srgbClr val="FF0000"/>
                </a:solidFill>
              </a:rPr>
              <a:t>ДУМАЕТЕ, ЧТО ПРОВЕСТИ СДЕЛКУ                            С НЕДВИЖИМОСТЬЮ ЛЕГКО?</a:t>
            </a:r>
          </a:p>
          <a:p>
            <a:pPr algn="ctr"/>
            <a:r>
              <a:rPr lang="ru-RU" sz="2800" b="1" cap="all" dirty="0">
                <a:solidFill>
                  <a:srgbClr val="0070C0"/>
                </a:solidFill>
              </a:rPr>
              <a:t>Подумайте еще раз..)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831" y="9098694"/>
            <a:ext cx="4511431" cy="9632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99408" y="9820817"/>
            <a:ext cx="100520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Главный юрисконсульт </a:t>
            </a:r>
          </a:p>
          <a:p>
            <a:r>
              <a:rPr lang="ru-RU" dirty="0">
                <a:solidFill>
                  <a:srgbClr val="00B050"/>
                </a:solidFill>
              </a:rPr>
              <a:t>I-</a:t>
            </a:r>
            <a:r>
              <a:rPr lang="ru-RU" dirty="0" err="1">
                <a:solidFill>
                  <a:srgbClr val="00B050"/>
                </a:solidFill>
              </a:rPr>
              <a:t>deal.экосистема</a:t>
            </a:r>
            <a:r>
              <a:rPr lang="ru-RU" dirty="0">
                <a:solidFill>
                  <a:srgbClr val="00B050"/>
                </a:solidFill>
              </a:rPr>
              <a:t> для </a:t>
            </a:r>
            <a:r>
              <a:rPr lang="ru-RU" dirty="0" err="1">
                <a:solidFill>
                  <a:srgbClr val="00B050"/>
                </a:solidFill>
              </a:rPr>
              <a:t>риэлтора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96"/>
            <a:ext cx="20104100" cy="11308556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4"/>
          </p:nvPr>
        </p:nvSpPr>
        <p:spPr bwMode="auto">
          <a:xfrm>
            <a:off x="2889250" y="4968621"/>
            <a:ext cx="14072870" cy="1477010"/>
          </a:xfrm>
        </p:spPr>
        <p:txBody>
          <a:bodyPr/>
          <a:lstStyle/>
          <a:p>
            <a:pPr algn="ctr">
              <a:defRPr/>
            </a:pPr>
            <a:r>
              <a:rPr 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«Близкий родственник» и </a:t>
            </a:r>
          </a:p>
          <a:p>
            <a:pPr algn="ctr">
              <a:defRPr/>
            </a:pPr>
            <a:r>
              <a:rPr 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«член семьи» - это одно и тоже?</a:t>
            </a:r>
          </a:p>
        </p:txBody>
      </p:sp>
      <p:pic>
        <p:nvPicPr>
          <p:cNvPr id="4" name="Google Shape;1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250" y="8550275"/>
            <a:ext cx="1709720" cy="1529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6050" y="396"/>
            <a:ext cx="20104100" cy="11308556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4"/>
          </p:nvPr>
        </p:nvSpPr>
        <p:spPr bwMode="auto">
          <a:xfrm>
            <a:off x="2203450" y="2149475"/>
            <a:ext cx="14072870" cy="417258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Понятия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«члены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семьи»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и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«близкие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родственники»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</a:p>
          <a:p>
            <a:pPr algn="ctr"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не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являются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полностью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тождественными</a:t>
            </a:r>
            <a:r>
              <a:rPr lang="ru-RU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!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994650" y="3597275"/>
            <a:ext cx="1034478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Н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ередко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они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совпадают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но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иногда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близкий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родственник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не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является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</a:p>
          <a:p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членом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семьи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и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наоборот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. </a:t>
            </a:r>
          </a:p>
          <a:p>
            <a:r>
              <a:rPr lang="en-US" altLang="zh-CN" sz="2400" b="1" i="1" dirty="0" err="1">
                <a:solidFill>
                  <a:srgbClr val="00B050"/>
                </a:solidFill>
                <a:latin typeface="Arial-BoldItalicMT"/>
                <a:ea typeface="Arial-BoldItalicMT"/>
              </a:rPr>
              <a:t>Близкие</a:t>
            </a:r>
            <a:r>
              <a:rPr lang="en-US" altLang="zh-CN" sz="2400" b="1" i="1" dirty="0">
                <a:solidFill>
                  <a:srgbClr val="00B050"/>
                </a:solidFill>
                <a:latin typeface="Arial-BoldItalicMT"/>
                <a:ea typeface="Arial-BoldItalicMT"/>
              </a:rPr>
              <a:t> </a:t>
            </a:r>
            <a:r>
              <a:rPr lang="en-US" altLang="zh-CN" sz="2400" b="1" i="1" dirty="0" err="1">
                <a:solidFill>
                  <a:srgbClr val="00B050"/>
                </a:solidFill>
                <a:latin typeface="Arial-BoldItalicMT"/>
                <a:ea typeface="Arial-BoldItalicMT"/>
              </a:rPr>
              <a:t>родственники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как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следует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из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самого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определения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, —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это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</a:p>
          <a:p>
            <a:r>
              <a:rPr lang="en-US" altLang="zh-CN" sz="2400" b="1" u="sng" dirty="0" err="1">
                <a:solidFill>
                  <a:srgbClr val="000000"/>
                </a:solidFill>
                <a:latin typeface="Arial-BoldMT"/>
                <a:ea typeface="Arial-BoldMT"/>
              </a:rPr>
              <a:t>лица</a:t>
            </a:r>
            <a:r>
              <a:rPr lang="en-US" altLang="zh-CN" sz="2400" b="1" u="sng" dirty="0">
                <a:solidFill>
                  <a:srgbClr val="000000"/>
                </a:solidFill>
                <a:latin typeface="Arial-BoldMT"/>
                <a:ea typeface="Arial-BoldMT"/>
              </a:rPr>
              <a:t>, </a:t>
            </a:r>
            <a:r>
              <a:rPr lang="en-US" altLang="zh-CN" sz="2400" b="1" u="sng" dirty="0" err="1">
                <a:solidFill>
                  <a:srgbClr val="000000"/>
                </a:solidFill>
                <a:latin typeface="Arial-BoldMT"/>
                <a:ea typeface="Arial-BoldMT"/>
              </a:rPr>
              <a:t>состоящие</a:t>
            </a:r>
            <a:r>
              <a:rPr lang="en-US" altLang="zh-CN" sz="2400" b="1" u="sng" dirty="0">
                <a:solidFill>
                  <a:srgbClr val="000000"/>
                </a:solidFill>
                <a:latin typeface="Arial-BoldMT"/>
                <a:ea typeface="Arial-BoldMT"/>
              </a:rPr>
              <a:t> в </a:t>
            </a:r>
            <a:r>
              <a:rPr lang="en-US" altLang="zh-CN" sz="2400" b="1" u="sng" dirty="0" err="1">
                <a:solidFill>
                  <a:srgbClr val="000000"/>
                </a:solidFill>
                <a:latin typeface="Arial-BoldMT"/>
                <a:ea typeface="Arial-BoldMT"/>
              </a:rPr>
              <a:t>зарегистрированном</a:t>
            </a:r>
            <a:r>
              <a:rPr lang="en-US" altLang="zh-CN" sz="2400" b="1" u="sng" dirty="0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zh-CN" sz="2400" b="1" u="sng" dirty="0" err="1">
                <a:solidFill>
                  <a:srgbClr val="000000"/>
                </a:solidFill>
                <a:latin typeface="Arial-BoldMT"/>
                <a:ea typeface="Arial-BoldMT"/>
              </a:rPr>
              <a:t>браке</a:t>
            </a:r>
            <a:r>
              <a:rPr lang="en-US" altLang="zh-CN" sz="2400" b="1" u="sng" dirty="0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zh-CN" sz="2400" b="1" u="sng" dirty="0" err="1">
                <a:solidFill>
                  <a:srgbClr val="000000"/>
                </a:solidFill>
                <a:latin typeface="Arial-BoldMT"/>
                <a:ea typeface="Arial-BoldMT"/>
              </a:rPr>
              <a:t>или</a:t>
            </a:r>
            <a:r>
              <a:rPr lang="en-US" altLang="zh-CN" sz="2400" b="1" u="sng" dirty="0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zh-CN" sz="2400" b="1" u="sng" dirty="0" err="1">
                <a:solidFill>
                  <a:srgbClr val="000000"/>
                </a:solidFill>
                <a:latin typeface="Arial-BoldMT"/>
                <a:ea typeface="Arial-BoldMT"/>
              </a:rPr>
              <a:t>тесном</a:t>
            </a:r>
            <a:endParaRPr lang="en-US" altLang="zh-CN" sz="2400" b="1" u="sng" dirty="0">
              <a:solidFill>
                <a:srgbClr val="000000"/>
              </a:solidFill>
              <a:latin typeface="Arial-BoldMT"/>
              <a:ea typeface="Arial-BoldMT"/>
            </a:endParaRPr>
          </a:p>
          <a:p>
            <a:r>
              <a:rPr lang="en-US" altLang="zh-CN" sz="2400" b="1" u="sng" dirty="0" err="1">
                <a:solidFill>
                  <a:srgbClr val="000000"/>
                </a:solidFill>
                <a:latin typeface="Arial-BoldMT"/>
                <a:ea typeface="Arial-BoldMT"/>
              </a:rPr>
              <a:t>кровном</a:t>
            </a:r>
            <a:r>
              <a:rPr lang="en-US" altLang="zh-CN" sz="2400" b="1" u="sng" dirty="0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zh-CN" sz="2400" b="1" u="sng" dirty="0" err="1">
                <a:solidFill>
                  <a:srgbClr val="000000"/>
                </a:solidFill>
                <a:latin typeface="Arial-BoldMT"/>
                <a:ea typeface="Arial-BoldMT"/>
              </a:rPr>
              <a:t>родстве</a:t>
            </a:r>
            <a:r>
              <a:rPr lang="en-US" altLang="zh-CN" sz="2400" b="1" u="sng" dirty="0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zh-CN" sz="2400" b="1" u="sng" dirty="0" err="1">
                <a:solidFill>
                  <a:srgbClr val="000000"/>
                </a:solidFill>
                <a:latin typeface="Arial-BoldMT"/>
                <a:ea typeface="Arial-BoldMT"/>
              </a:rPr>
              <a:t>друг</a:t>
            </a:r>
            <a:r>
              <a:rPr lang="en-US" altLang="zh-CN" sz="2400" b="1" u="sng" dirty="0">
                <a:solidFill>
                  <a:srgbClr val="000000"/>
                </a:solidFill>
                <a:latin typeface="Arial-BoldMT"/>
                <a:ea typeface="Arial-BoldMT"/>
              </a:rPr>
              <a:t> с </a:t>
            </a:r>
            <a:r>
              <a:rPr lang="en-US" altLang="zh-CN" sz="2400" b="1" u="sng" dirty="0" err="1">
                <a:solidFill>
                  <a:srgbClr val="000000"/>
                </a:solidFill>
                <a:latin typeface="Arial-BoldMT"/>
                <a:ea typeface="Arial-BoldMT"/>
              </a:rPr>
              <a:t>другом</a:t>
            </a:r>
            <a:r>
              <a:rPr lang="en-US" altLang="zh-CN" sz="2400" b="1" u="sng" dirty="0">
                <a:solidFill>
                  <a:srgbClr val="000000"/>
                </a:solidFill>
                <a:latin typeface="Arial-BoldMT"/>
                <a:ea typeface="Arial-BoldMT"/>
              </a:rPr>
              <a:t>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994650" y="5807075"/>
            <a:ext cx="1109980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Между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b="1" i="1" dirty="0" err="1">
                <a:solidFill>
                  <a:srgbClr val="00B050"/>
                </a:solidFill>
                <a:latin typeface="Arial-BoldItalicMT"/>
                <a:ea typeface="Arial-BoldItalicMT"/>
              </a:rPr>
              <a:t>членами</a:t>
            </a:r>
            <a:r>
              <a:rPr lang="en-US" altLang="zh-CN" sz="2400" b="1" i="1" dirty="0">
                <a:solidFill>
                  <a:srgbClr val="00B050"/>
                </a:solidFill>
                <a:latin typeface="Arial-BoldItalicMT"/>
                <a:ea typeface="Arial-BoldItalicMT"/>
              </a:rPr>
              <a:t> </a:t>
            </a:r>
            <a:r>
              <a:rPr lang="en-US" altLang="zh-CN" sz="2400" b="1" i="1" dirty="0" err="1">
                <a:solidFill>
                  <a:srgbClr val="00B050"/>
                </a:solidFill>
                <a:latin typeface="Arial-BoldItalicMT"/>
                <a:ea typeface="Arial-BoldItalicMT"/>
              </a:rPr>
              <a:t>семьи</a:t>
            </a:r>
            <a:r>
              <a:rPr lang="en-US" altLang="zh-CN" sz="2400" b="1" i="1" dirty="0">
                <a:solidFill>
                  <a:srgbClr val="00B050"/>
                </a:solidFill>
                <a:latin typeface="Arial-BoldItalicMT"/>
                <a:ea typeface="Arial-BoldItalicMT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не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всегда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имеется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кровное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родство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.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Кроме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</a:p>
          <a:p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кровных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уз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их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может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связывать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свойство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(т. е.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отношения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возникшие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</a:p>
          <a:p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в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связи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с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заключением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брака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между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мужем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и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женой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с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родственниками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</a:p>
          <a:p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другого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супруга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или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родных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супругов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между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собой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),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совместное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</a:p>
          <a:p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проживание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и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ведение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общего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хозяйства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нахождение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на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иждивении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. 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7974330" y="7864475"/>
            <a:ext cx="1019873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Определять эти понятия требуется индивидуально в каждом случае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, </a:t>
            </a:r>
          </a:p>
          <a:p>
            <a:pPr algn="just"/>
            <a:r>
              <a:rPr lang="en-US" altLang="zh-CN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применяя нормативно-правовые акты, регулирующие конкретные</a:t>
            </a:r>
          </a:p>
          <a:p>
            <a:pPr algn="just"/>
            <a:r>
              <a:rPr lang="en-US" altLang="zh-CN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правоотношения.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994650" y="9063355"/>
            <a:ext cx="987679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Например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US" altLang="zh-CN" sz="2400" i="1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Семейный</a:t>
            </a:r>
            <a:r>
              <a:rPr lang="en-US" altLang="zh-CN" sz="2400" i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(</a:t>
            </a:r>
            <a:r>
              <a:rPr lang="en-US" altLang="zh-CN" sz="2400" i="1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статьи</a:t>
            </a:r>
            <a:r>
              <a:rPr lang="en-US" altLang="zh-CN" sz="2400" i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2, 14, 93-95, 97), </a:t>
            </a:r>
            <a:r>
              <a:rPr lang="en-US" altLang="zh-CN" sz="2400" i="1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Жилищный</a:t>
            </a:r>
            <a:r>
              <a:rPr lang="en-US" altLang="zh-CN" sz="2400" i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(</a:t>
            </a:r>
            <a:r>
              <a:rPr lang="en-US" altLang="zh-CN" sz="2400" i="1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статьи</a:t>
            </a:r>
            <a:r>
              <a:rPr lang="en-US" altLang="zh-CN" sz="2400" i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31, 69), </a:t>
            </a:r>
            <a:r>
              <a:rPr lang="en-US" altLang="zh-CN" sz="2400" i="1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Трудовой</a:t>
            </a:r>
            <a:r>
              <a:rPr lang="en-US" altLang="zh-CN" sz="2400" i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i="1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кодексы</a:t>
            </a:r>
            <a:r>
              <a:rPr lang="en-US" altLang="zh-CN" sz="2400" i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РФ (ч. 2 </a:t>
            </a:r>
            <a:r>
              <a:rPr lang="en-US" altLang="zh-CN" sz="2400" i="1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ст</a:t>
            </a:r>
            <a:r>
              <a:rPr lang="en-US" altLang="zh-CN" sz="2400" i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. 325), </a:t>
            </a:r>
            <a:r>
              <a:rPr lang="en-US" altLang="zh-CN" sz="2400" i="1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Федеральный</a:t>
            </a:r>
            <a:r>
              <a:rPr lang="en-US" altLang="zh-CN" sz="2400" i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i="1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закон</a:t>
            </a:r>
            <a:r>
              <a:rPr lang="en-US" altLang="zh-CN" sz="2400" i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№ 76-ФЗ </a:t>
            </a:r>
            <a:r>
              <a:rPr lang="en-US" altLang="zh-CN" sz="2400" i="1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от</a:t>
            </a:r>
            <a:r>
              <a:rPr lang="en-US" altLang="zh-CN" sz="2400" i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27.05.1998 о </a:t>
            </a:r>
            <a:r>
              <a:rPr lang="en-US" altLang="zh-CN" sz="2400" i="1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статусе</a:t>
            </a:r>
            <a:r>
              <a:rPr lang="en-US" altLang="zh-CN" sz="2400" i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i="1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военнослужащих</a:t>
            </a:r>
            <a:r>
              <a:rPr lang="en-US" altLang="zh-CN" sz="2400" i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(</a:t>
            </a:r>
            <a:r>
              <a:rPr lang="en-US" altLang="zh-CN" sz="2400" i="1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пятый</a:t>
            </a:r>
            <a:r>
              <a:rPr lang="en-US" altLang="zh-CN" sz="2400" i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zh-CN" sz="2400" i="1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абзац</a:t>
            </a:r>
            <a:r>
              <a:rPr lang="en-US" altLang="zh-CN" sz="2400" i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п. 5 </a:t>
            </a:r>
            <a:r>
              <a:rPr lang="en-US" altLang="zh-CN" sz="2400" i="1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ст</a:t>
            </a:r>
            <a:r>
              <a:rPr lang="en-US" altLang="zh-CN" sz="2400" i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. 2) и </a:t>
            </a:r>
            <a:r>
              <a:rPr lang="en-US" altLang="zh-CN" sz="2400" i="1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др</a:t>
            </a:r>
            <a:r>
              <a:rPr lang="en-US" altLang="zh-CN" sz="2400" i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8169275"/>
            <a:ext cx="1707028" cy="15302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96"/>
            <a:ext cx="20104100" cy="11308556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4"/>
          </p:nvPr>
        </p:nvSpPr>
        <p:spPr bwMode="auto">
          <a:xfrm>
            <a:off x="2889250" y="4968621"/>
            <a:ext cx="14072870" cy="2215515"/>
          </a:xfrm>
        </p:spPr>
        <p:txBody>
          <a:bodyPr/>
          <a:lstStyle/>
          <a:p>
            <a:pPr algn="ctr">
              <a:defRPr/>
            </a:pP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Какие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лица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считаются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</a:p>
          <a:p>
            <a:pPr algn="ctr">
              <a:defRPr/>
            </a:pPr>
            <a:r>
              <a:rPr lang="en-US" altLang="en-US" sz="4800" b="1" u="sng" dirty="0">
                <a:solidFill>
                  <a:srgbClr val="00B05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членами</a:t>
            </a:r>
            <a:r>
              <a:rPr lang="en-US" altLang="ru-RU" sz="4800" b="1" u="sng" dirty="0">
                <a:solidFill>
                  <a:srgbClr val="00B05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u="sng" dirty="0">
                <a:solidFill>
                  <a:srgbClr val="00B05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семьи</a:t>
            </a:r>
            <a:r>
              <a:rPr lang="en-US" altLang="ru-RU" sz="4800" b="1" u="sng" dirty="0">
                <a:solidFill>
                  <a:srgbClr val="00B05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согласно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</a:p>
          <a:p>
            <a:pPr algn="ctr">
              <a:defRPr/>
            </a:pP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Семейному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кодексу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РФ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0" y="8550275"/>
            <a:ext cx="1707028" cy="15302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6050" y="396"/>
            <a:ext cx="20104100" cy="11308556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4"/>
          </p:nvPr>
        </p:nvSpPr>
        <p:spPr bwMode="auto">
          <a:xfrm>
            <a:off x="2203450" y="2149475"/>
            <a:ext cx="14072870" cy="417258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Понятие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членов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семьи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раскрывается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в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</a:p>
          <a:p>
            <a:pPr algn="ctr"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статье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2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Семейного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кодекса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РФ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. 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994650" y="3597275"/>
            <a:ext cx="103447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К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ним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отнесены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: 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994650" y="6090285"/>
            <a:ext cx="11099800" cy="20237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Анализ</a:t>
            </a:r>
            <a:r>
              <a:rPr lang="en-US" altLang="ru-RU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норм</a:t>
            </a:r>
            <a:r>
              <a:rPr lang="en-US" altLang="ru-RU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Семейного</a:t>
            </a:r>
            <a:r>
              <a:rPr lang="en-US" altLang="ru-RU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кодекса</a:t>
            </a:r>
            <a:r>
              <a:rPr lang="en-US" altLang="ru-RU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РФ</a:t>
            </a:r>
            <a:r>
              <a:rPr lang="en-US" altLang="ru-RU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(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статьи</a:t>
            </a:r>
            <a:r>
              <a:rPr lang="en-US" altLang="ru-RU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93-95, 97)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позволяет</a:t>
            </a:r>
            <a:r>
              <a:rPr lang="en-US" altLang="ru-RU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установить</a:t>
            </a:r>
            <a:r>
              <a:rPr lang="ru-RU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что</a:t>
            </a:r>
            <a:r>
              <a:rPr lang="en-US" altLang="ru-RU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к</a:t>
            </a:r>
            <a:r>
              <a:rPr lang="en-US" altLang="ru-RU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другим</a:t>
            </a:r>
            <a:r>
              <a:rPr lang="en-US" altLang="ru-RU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членам</a:t>
            </a:r>
            <a:r>
              <a:rPr lang="en-US" altLang="ru-RU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семьи</a:t>
            </a:r>
            <a:r>
              <a:rPr lang="en-US" altLang="ru-RU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о</a:t>
            </a:r>
            <a:r>
              <a:rPr lang="en-US" altLang="ru-RU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тносятся</a:t>
            </a:r>
            <a:r>
              <a:rPr lang="en-US" altLang="ru-RU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: </a:t>
            </a:r>
          </a:p>
          <a:p>
            <a:endParaRPr lang="en-US" altLang="ru-RU" sz="240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7974330" y="7331075"/>
            <a:ext cx="1019873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Определять эти понятия требуется индивидуально в каждом случае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, </a:t>
            </a:r>
          </a:p>
          <a:p>
            <a:pPr algn="just"/>
            <a:r>
              <a:rPr lang="en-US" altLang="zh-CN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применяя нормативно-правовые акты, регулирующие конкретные</a:t>
            </a:r>
          </a:p>
          <a:p>
            <a:pPr algn="just"/>
            <a:r>
              <a:rPr lang="en-US" altLang="zh-CN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правоотношения.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994650" y="8855075"/>
            <a:ext cx="987679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Например, </a:t>
            </a:r>
            <a:r>
              <a:rPr lang="en-US" altLang="zh-CN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Семейный (статьи 2, 14, 93-95, 97), Жилищный (статьи 31, 69), Трудовой кодексы РФ (ч. 2 ст. 325), Федеральный закон № 76-ФЗ от 27.05.1998 о статусе военнослужащих (пятый абзац п. 5 ст. 2) и др.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994650" y="4084003"/>
            <a:ext cx="5080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B050"/>
                </a:solidFill>
                <a:latin typeface="Wingdings" panose="05000000000000000000"/>
                <a:ea typeface="Wingdings" panose="05000000000000000000"/>
              </a:rPr>
              <a:t> </a:t>
            </a:r>
            <a:r>
              <a:rPr lang="en-US" altLang="zh-CN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муж и жена; 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7994650" y="4544378"/>
            <a:ext cx="5080000" cy="1198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B050"/>
                </a:solidFill>
                <a:latin typeface="Wingdings" panose="05000000000000000000"/>
                <a:ea typeface="Wingdings" panose="05000000000000000000"/>
              </a:rPr>
              <a:t> </a:t>
            </a:r>
            <a:r>
              <a:rPr lang="en-US" altLang="zh-CN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мать и отец, включая усыновителей; </a:t>
            </a:r>
          </a:p>
          <a:p>
            <a:r>
              <a:rPr lang="en-US" altLang="zh-CN" sz="2400">
                <a:solidFill>
                  <a:srgbClr val="00B050"/>
                </a:solidFill>
                <a:latin typeface="Wingdings" panose="05000000000000000000"/>
                <a:ea typeface="Wingdings" panose="05000000000000000000"/>
                <a:sym typeface="+mn-ea"/>
              </a:rPr>
              <a:t>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дети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в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т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.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ч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.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усыновленные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0" y="8819331"/>
            <a:ext cx="1707028" cy="15302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96"/>
            <a:ext cx="20104100" cy="11308556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4"/>
          </p:nvPr>
        </p:nvSpPr>
        <p:spPr bwMode="auto">
          <a:xfrm>
            <a:off x="2508250" y="4130421"/>
            <a:ext cx="14072870" cy="3693160"/>
          </a:xfrm>
        </p:spPr>
        <p:txBody>
          <a:bodyPr/>
          <a:lstStyle/>
          <a:p>
            <a:pPr algn="ctr">
              <a:defRPr/>
            </a:pP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Какие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лица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считаются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</a:p>
          <a:p>
            <a:pPr algn="ctr">
              <a:defRPr/>
            </a:pPr>
            <a:r>
              <a:rPr lang="en-US" altLang="en-US" sz="4800" b="1" dirty="0">
                <a:solidFill>
                  <a:srgbClr val="00B05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близкими</a:t>
            </a:r>
            <a:r>
              <a:rPr lang="en-US" altLang="ru-RU" sz="4800" b="1" dirty="0">
                <a:solidFill>
                  <a:srgbClr val="00B05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</a:p>
          <a:p>
            <a:pPr algn="ctr">
              <a:defRPr/>
            </a:pPr>
            <a:r>
              <a:rPr lang="en-US" altLang="en-US" sz="4800" b="1" dirty="0">
                <a:solidFill>
                  <a:srgbClr val="00B05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родственниками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</a:p>
          <a:p>
            <a:pPr algn="ctr">
              <a:defRPr/>
            </a:pP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согласно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Семейному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</a:p>
          <a:p>
            <a:pPr algn="ctr">
              <a:defRPr/>
            </a:pP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кодексу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РФ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04" y="8550275"/>
            <a:ext cx="1707028" cy="15302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6050" y="396"/>
            <a:ext cx="20104100" cy="11308556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4"/>
          </p:nvPr>
        </p:nvSpPr>
        <p:spPr bwMode="auto">
          <a:xfrm>
            <a:off x="2203450" y="2149475"/>
            <a:ext cx="14072870" cy="417258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Понятие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«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близкие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родственники</a:t>
            </a:r>
            <a:r>
              <a:rPr lang="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»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раскрывается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в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статье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 14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Семейного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кодекса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РФ</a:t>
            </a:r>
            <a:r>
              <a:rPr lang="en-US" altLang="ru-RU" sz="4000" b="1" dirty="0">
                <a:solidFill>
                  <a:srgbClr val="FF000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.  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994650" y="3597275"/>
            <a:ext cx="103447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К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ним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Arial-BoldMT"/>
                <a:ea typeface="Arial-BoldMT"/>
              </a:rPr>
              <a:t>отнесены</a:t>
            </a:r>
            <a:r>
              <a:rPr lang="en-US" altLang="ru-RU" sz="2400" b="1" u="sng">
                <a:solidFill>
                  <a:srgbClr val="000000"/>
                </a:solidFill>
                <a:latin typeface="Arial-BoldMT"/>
                <a:ea typeface="Arial-BoldMT"/>
              </a:rPr>
              <a:t>: 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974330" y="6372225"/>
            <a:ext cx="11099800" cy="20237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Этот</a:t>
            </a:r>
            <a:r>
              <a:rPr lang="en-US" altLang="ru-RU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перечень</a:t>
            </a:r>
            <a:r>
              <a:rPr lang="en-US" altLang="ru-RU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является</a:t>
            </a:r>
            <a:r>
              <a:rPr lang="en-US" altLang="ru-RU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закрытым</a:t>
            </a:r>
            <a:r>
              <a:rPr lang="ru-RU" alt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!</a:t>
            </a:r>
            <a:r>
              <a:rPr lang="en-US" altLang="ru-RU" sz="24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7974330" y="7331075"/>
            <a:ext cx="717042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Аналогично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круг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лиц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относящихся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к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категории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близких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родственников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определен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и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иными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нормативно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-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правовыми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актами</a:t>
            </a:r>
            <a:r>
              <a:rPr lang="en-US" altLang="ru-RU" sz="2400" u="sng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.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994650" y="8855075"/>
            <a:ext cx="987679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Например,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Уголовно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процессуальный</a:t>
            </a:r>
            <a:r>
              <a:rPr lang="ru-RU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кодекс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(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УПК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)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РФ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 (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п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. 4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ст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. 5),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Кодекс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об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административных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правонарушениях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 (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КоаП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)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РФ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 (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ст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. 25.6),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Федеральный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закон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№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8-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ФЗ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от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12.01.1996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о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погребении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и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похоронномделе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(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п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. 3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ст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. 5)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и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другие</a:t>
            </a:r>
            <a:r>
              <a:rPr lang="en-US" altLang="ru-RU" sz="2400" i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.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974330" y="4290060"/>
            <a:ext cx="879792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00B050"/>
                </a:solidFill>
                <a:latin typeface="Wingdings" panose="05000000000000000000"/>
                <a:ea typeface="Wingdings" panose="05000000000000000000"/>
              </a:rPr>
              <a:t>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мать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отец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и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сын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дочь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в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т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.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ч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.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усыновленные</a:t>
            </a:r>
          </a:p>
          <a:p>
            <a:r>
              <a:rPr kumimoji="0" lang="en-US" altLang="zh-CN" sz="2400" b="0" i="0" u="none" strike="noStrike" kern="0" cap="none" spc="0" normalizeH="0" baseline="0" noProof="1">
                <a:solidFill>
                  <a:srgbClr val="00B050"/>
                </a:solidFill>
                <a:latin typeface="Wingdings" panose="05000000000000000000"/>
                <a:ea typeface="Wingdings" panose="05000000000000000000"/>
                <a:cs typeface="+mn-ea"/>
              </a:rPr>
              <a:t></a:t>
            </a:r>
            <a:r>
              <a:rPr kumimoji="0" lang="ru-RU" altLang="en-US" sz="2400" b="0" i="0" u="none" strike="noStrike" kern="0" cap="none" spc="0" normalizeH="0" baseline="0" noProof="1">
                <a:solidFill>
                  <a:srgbClr val="00B050"/>
                </a:solidFill>
                <a:latin typeface="Wingdings" panose="05000000000000000000"/>
                <a:ea typeface="Wingdings" panose="05000000000000000000"/>
                <a:cs typeface="+mn-ea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дедушка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бабушка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и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внуки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;</a:t>
            </a:r>
          </a:p>
          <a:p>
            <a:r>
              <a:rPr kumimoji="0" lang="en-US" altLang="zh-CN" sz="2400" b="0" i="0" u="none" strike="noStrike" kern="0" cap="none" spc="0" normalizeH="0" baseline="0" noProof="1">
                <a:solidFill>
                  <a:srgbClr val="00B050"/>
                </a:solidFill>
                <a:latin typeface="Wingdings" panose="05000000000000000000"/>
                <a:ea typeface="Wingdings" panose="05000000000000000000"/>
                <a:cs typeface="+mn-ea"/>
                <a:sym typeface="+mn-ea"/>
              </a:rPr>
              <a:t></a:t>
            </a:r>
            <a:r>
              <a:rPr kumimoji="0" lang="ru-RU" altLang="en-US" sz="2400" b="0" i="0" u="none" strike="noStrike" kern="0" cap="none" spc="0" normalizeH="0" baseline="0" noProof="1">
                <a:solidFill>
                  <a:srgbClr val="00B050"/>
                </a:solidFill>
                <a:latin typeface="Wingdings" panose="05000000000000000000"/>
                <a:ea typeface="Wingdings" panose="05000000000000000000"/>
                <a:cs typeface="+mn-ea"/>
                <a:sym typeface="+mn-ea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братья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 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и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сестры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которые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имеют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двух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общих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родителей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 (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полнородные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)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или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одного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 (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неполнородные</a:t>
            </a:r>
            <a:r>
              <a:rPr lang="en-US" altLang="ru-RU" sz="2400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).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0" y="8893296"/>
            <a:ext cx="1707028" cy="15302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96"/>
            <a:ext cx="20104100" cy="11308556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4"/>
          </p:nvPr>
        </p:nvSpPr>
        <p:spPr bwMode="auto">
          <a:xfrm>
            <a:off x="2508250" y="4130421"/>
            <a:ext cx="14072870" cy="3693160"/>
          </a:xfrm>
        </p:spPr>
        <p:txBody>
          <a:bodyPr/>
          <a:lstStyle/>
          <a:p>
            <a:pPr algn="ctr">
              <a:defRPr/>
            </a:pP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Влияет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ли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</a:p>
          <a:p>
            <a:pPr algn="ctr">
              <a:defRPr/>
            </a:pPr>
            <a:r>
              <a:rPr lang="en-US" altLang="en-US" sz="4800" b="1" dirty="0">
                <a:solidFill>
                  <a:srgbClr val="00B05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место</a:t>
            </a:r>
            <a:r>
              <a:rPr lang="ru-RU" altLang="en-US" sz="4800" b="1" dirty="0">
                <a:solidFill>
                  <a:srgbClr val="00B05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B05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проживания</a:t>
            </a:r>
            <a:r>
              <a:rPr lang="en-US" altLang="ru-RU" sz="4800" b="1" dirty="0">
                <a:solidFill>
                  <a:srgbClr val="00B05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endParaRPr lang="en-US" altLang="ru-RU" sz="4800" b="1" dirty="0">
              <a:solidFill>
                <a:srgbClr val="0070C0"/>
              </a:solidFill>
              <a:latin typeface="Montserrat Black" panose="00000A00000000000000" pitchFamily="2" charset="-52"/>
              <a:ea typeface="Roboto" pitchFamily="2" charset="0"/>
              <a:cs typeface="Arial" panose="020B0604020202020204"/>
            </a:endParaRPr>
          </a:p>
          <a:p>
            <a:pPr algn="ctr">
              <a:defRPr/>
            </a:pPr>
            <a:r>
              <a:rPr lang="en-US" altLang="en-US" sz="4800" b="1" u="sng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на</a:t>
            </a:r>
            <a:r>
              <a:rPr lang="en-US" altLang="ru-RU" sz="4800" b="1" u="sng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u="sng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статус</a:t>
            </a:r>
            <a:r>
              <a:rPr lang="en-US" altLang="ru-RU" sz="4800" b="1" u="sng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endParaRPr lang="en-US" altLang="ru-RU" sz="4800" b="1" dirty="0">
              <a:solidFill>
                <a:srgbClr val="0070C0"/>
              </a:solidFill>
              <a:latin typeface="Montserrat Black" panose="00000A00000000000000" pitchFamily="2" charset="-52"/>
              <a:ea typeface="Roboto" pitchFamily="2" charset="0"/>
              <a:cs typeface="Arial" panose="020B0604020202020204"/>
            </a:endParaRPr>
          </a:p>
          <a:p>
            <a:pPr algn="ctr">
              <a:defRPr/>
            </a:pP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члена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семьи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или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</a:p>
          <a:p>
            <a:pPr algn="ctr">
              <a:defRPr/>
            </a:pP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близкого</a:t>
            </a:r>
            <a:r>
              <a:rPr lang="ru-RU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  <a:r>
              <a:rPr lang="en-US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родственника</a:t>
            </a:r>
            <a:r>
              <a:rPr lang="en-US" altLang="ru-RU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?</a:t>
            </a:r>
            <a:r>
              <a:rPr lang="ru-RU" altLang="en-US" sz="4800" b="1" dirty="0">
                <a:solidFill>
                  <a:srgbClr val="0070C0"/>
                </a:solidFill>
                <a:latin typeface="Montserrat Black" panose="00000A00000000000000" pitchFamily="2" charset="-52"/>
                <a:ea typeface="Roboto" pitchFamily="2" charset="0"/>
                <a:cs typeface="Arial" panose="020B0604020202020204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50" y="8550275"/>
            <a:ext cx="1707028" cy="15302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1135</Words>
  <Application>Microsoft Office PowerPoint</Application>
  <PresentationFormat>Произвольный</PresentationFormat>
  <Paragraphs>132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Arial-BoldItalicMT</vt:lpstr>
      <vt:lpstr>Arial-BoldMT</vt:lpstr>
      <vt:lpstr>Calibri</vt:lpstr>
      <vt:lpstr>Montserrat Black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(24)</dc:title>
  <dc:creator>ACER01</dc:creator>
  <cp:lastModifiedBy>Admin</cp:lastModifiedBy>
  <cp:revision>12</cp:revision>
  <dcterms:created xsi:type="dcterms:W3CDTF">2026-01-15T15:37:00Z</dcterms:created>
  <dcterms:modified xsi:type="dcterms:W3CDTF">2026-02-24T14:21:10Z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2026-01-15T06:00:00Z</vt:filetime>
  </property>
  <property fmtid="{D5CDD505-2E9C-101B-9397-08002B2CF9AE}" pid="3" name="LastSaved">
    <vt:filetime>2026-01-15T06:00:00Z</vt:filetime>
  </property>
  <property fmtid="{D5CDD505-2E9C-101B-9397-08002B2CF9AE}" pid="4" name="ICV">
    <vt:lpwstr>1FA3E28398A14D2890941E40B5E9362B_13</vt:lpwstr>
  </property>
  <property fmtid="{D5CDD505-2E9C-101B-9397-08002B2CF9AE}" pid="5" name="KSOProductBuildVer">
    <vt:lpwstr>1049-12.2.0.23196</vt:lpwstr>
  </property>
</Properties>
</file>