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11309350" cx="20104100"/>
  <p:notesSz cx="20104100" cy="11309350"/>
  <p:embeddedFontLst>
    <p:embeddedFont>
      <p:font typeface="Montserrat SemiBold"/>
      <p:regular r:id="rId29"/>
      <p:bold r:id="rId30"/>
      <p:italic r:id="rId31"/>
      <p:boldItalic r:id="rId32"/>
    </p:embeddedFont>
    <p:embeddedFont>
      <p:font typeface="Montserrat Black"/>
      <p:bold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  <p:embeddedFont>
      <p:font typeface="Arial Black"/>
      <p:regular r:id="rId43"/>
    </p:embeddedFont>
    <p:embeddedFont>
      <p:font typeface="Montserrat ExtraBold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06">
          <p15:clr>
            <a:srgbClr val="A4A3A4"/>
          </p15:clr>
        </p15:guide>
        <p15:guide id="2" pos="2160">
          <p15:clr>
            <a:srgbClr val="A4A3A4"/>
          </p15:clr>
        </p15:guide>
        <p15:guide id="3" pos="552">
          <p15:clr>
            <a:srgbClr val="747775"/>
          </p15:clr>
        </p15:guide>
        <p15:guide id="4" pos="12359">
          <p15:clr>
            <a:srgbClr val="747775"/>
          </p15:clr>
        </p15:guide>
        <p15:guide id="5" pos="283">
          <p15:clr>
            <a:srgbClr val="747775"/>
          </p15:clr>
        </p15:guide>
        <p15:guide id="6" orient="horz" pos="6576">
          <p15:clr>
            <a:srgbClr val="747775"/>
          </p15:clr>
        </p15:guide>
        <p15:guide id="7" pos="12112">
          <p15:clr>
            <a:srgbClr val="747775"/>
          </p15:clr>
        </p15:guide>
        <p15:guide id="8" pos="6337">
          <p15:clr>
            <a:srgbClr val="747775"/>
          </p15:clr>
        </p15:guide>
        <p15:guide id="9" pos="4183">
          <p15:clr>
            <a:srgbClr val="747775"/>
          </p15:clr>
        </p15:guide>
        <p15:guide id="10" pos="8523">
          <p15:clr>
            <a:srgbClr val="747775"/>
          </p15:clr>
        </p15:guide>
        <p15:guide id="11" orient="horz" pos="3912">
          <p15:clr>
            <a:srgbClr val="747775"/>
          </p15:clr>
        </p15:guide>
      </p15:sldGuideLst>
    </p:ext>
    <p:ext uri="GoogleSlidesCustomDataVersion2">
      <go:slidesCustomData xmlns:go="http://customooxmlschemas.google.com/" r:id="rId46" roundtripDataSignature="AMtx7mhUU/FKs0sUg84rrUU5WGfcIyWI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06" orient="horz"/>
        <p:guide pos="2160"/>
        <p:guide pos="552"/>
        <p:guide pos="12359"/>
        <p:guide pos="283"/>
        <p:guide pos="6576" orient="horz"/>
        <p:guide pos="12112"/>
        <p:guide pos="6337"/>
        <p:guide pos="4183"/>
        <p:guide pos="8523"/>
        <p:guide pos="391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20" Type="http://schemas.openxmlformats.org/officeDocument/2006/relationships/slide" Target="slides/slide15.xml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22" Type="http://schemas.openxmlformats.org/officeDocument/2006/relationships/slide" Target="slides/slide17.xml"/><Relationship Id="rId44" Type="http://schemas.openxmlformats.org/officeDocument/2006/relationships/font" Target="fonts/MontserratExtraBold-bold.fntdata"/><Relationship Id="rId21" Type="http://schemas.openxmlformats.org/officeDocument/2006/relationships/slide" Target="slides/slide16.xml"/><Relationship Id="rId43" Type="http://schemas.openxmlformats.org/officeDocument/2006/relationships/font" Target="fonts/ArialBlack-regular.fntdata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font" Target="fonts/MontserratExtra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11" Type="http://schemas.openxmlformats.org/officeDocument/2006/relationships/slide" Target="slides/slide6.xml"/><Relationship Id="rId33" Type="http://schemas.openxmlformats.org/officeDocument/2006/relationships/font" Target="fonts/MontserratBlack-bold.fntdata"/><Relationship Id="rId10" Type="http://schemas.openxmlformats.org/officeDocument/2006/relationships/slide" Target="slides/slide5.xml"/><Relationship Id="rId32" Type="http://schemas.openxmlformats.org/officeDocument/2006/relationships/font" Target="fonts/MontserratSemiBold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Black-bold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Я занимаюсь разработкой стандартов благоустройства в девелопменте и последние годы профессионально наблюдаю, как меняется повседневная городская среда — и как меняются ожидания людей.</a:t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cae0ada375_0_81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Москва превратилась в город парков. </a:t>
            </a:r>
            <a:r>
              <a:rPr lang="ru-RU"/>
              <a:t>Парки стали новой городской инфраструктурой отдыха.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Это не просто зелёные зоны.</a:t>
            </a:r>
            <a:br>
              <a:rPr lang="ru-RU"/>
            </a:br>
            <a:r>
              <a:rPr lang="ru-RU"/>
              <a:t> Это социальные пространства.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Бег, встречи, концерты, лежаки, зима, лето. Москва буквально позеленела.Меня всегда смешил заголовок «Москва позеленела».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Как будто от ярости. Но, судя по цифрам — скорее от стратегического планирования.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3cae0ada375_0_81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b06d0e217_0_10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Реконструкция парка горького кажется стал символом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300">
                <a:solidFill>
                  <a:schemeClr val="dk1"/>
                </a:solidFill>
              </a:rPr>
              <a:t>Парк Горького — перезапуск городской культуры отдыха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Коротко: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>
                <a:solidFill>
                  <a:schemeClr val="dk1"/>
                </a:solidFill>
              </a:rPr>
              <a:t>2011 реконструкция</a:t>
            </a:r>
            <a:br>
              <a:rPr lang="ru-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>
                <a:solidFill>
                  <a:schemeClr val="dk1"/>
                </a:solidFill>
              </a:rPr>
              <a:t>отказ от аттракционов</a:t>
            </a:r>
            <a:br>
              <a:rPr lang="ru-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>
                <a:solidFill>
                  <a:schemeClr val="dk1"/>
                </a:solidFill>
              </a:rPr>
              <a:t>парк как публичная гостиная города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Бег, встречи, концерты, лежаки, зима, лето. Москва буквально позеленела.Меня всегда смешил заголовок «Москва позеленела».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Как будто от ярости. Но, судя по цифрам — скорее от стратегического планирования.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cb06d0e217_0_10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cb06d0e217_0_8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Комфортная среда сегодня — это уже не украшение.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Это фактор стоимости недвижимости.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0" name="Google Shape;170;g3cb06d0e217_0_8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ae0ada375_0_45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Когда город меняется, меняется и ожидание жителя.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 девелопмент не может это игнорировать.</a:t>
            </a:r>
            <a:endParaRPr/>
          </a:p>
        </p:txBody>
      </p:sp>
      <p:sp>
        <p:nvSpPr>
          <p:cNvPr id="184" name="Google Shape;184;g3cae0ada375_0_45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ae0ada375_0_51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Ещё 10 лет назад двор был остаточным пространством.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Главное — разместить дома.</a:t>
            </a:r>
            <a:br>
              <a:rPr lang="ru-RU"/>
            </a:br>
            <a:r>
              <a:rPr lang="ru-RU"/>
              <a:t> Остальное — вторично.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cae0ada375_0_51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af5e7ad43_1_10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caf5e7ad43_1_10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caf5e7ad43_1_11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caf5e7ad43_1_11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ae0ada375_0_57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Сегодня двор — это продолжение дома.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Безопасность.</a:t>
            </a:r>
            <a:br>
              <a:rPr lang="ru-RU"/>
            </a:br>
            <a:r>
              <a:rPr lang="ru-RU"/>
              <a:t> Сценарии.</a:t>
            </a:r>
            <a:br>
              <a:rPr lang="ru-RU"/>
            </a:br>
            <a:r>
              <a:rPr lang="ru-RU"/>
              <a:t> Озеленение как система.</a:t>
            </a:r>
            <a:br>
              <a:rPr lang="ru-RU"/>
            </a:br>
            <a:r>
              <a:rPr lang="ru-RU"/>
              <a:t> Спорт.</a:t>
            </a:r>
            <a:br>
              <a:rPr lang="ru-RU"/>
            </a:br>
            <a:r>
              <a:rPr lang="ru-RU"/>
              <a:t> Микромобильность.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Люди покупают не квадратные метры.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Они покупают образ жизни.</a:t>
            </a:r>
            <a:endParaRPr/>
          </a:p>
        </p:txBody>
      </p:sp>
      <p:sp>
        <p:nvSpPr>
          <p:cNvPr id="223" name="Google Shape;223;g3cae0ada375_0_57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cb06d0e217_0_3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Расширяются типологии, появляются мультидисциплинарные пространства и центры притяжения жителей с фокусом на спорт, активацию среды всего района и построения сообщества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Люди покупают не квадратные метры.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Они покупают образ жизни.</a:t>
            </a:r>
            <a:endParaRPr/>
          </a:p>
        </p:txBody>
      </p:sp>
      <p:sp>
        <p:nvSpPr>
          <p:cNvPr id="232" name="Google Shape;232;g3cb06d0e217_0_3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b06d0e217_0_48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Сегодня двор — это продолжение дома.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Безопасность.</a:t>
            </a:r>
            <a:br>
              <a:rPr lang="ru-RU"/>
            </a:br>
            <a:r>
              <a:rPr lang="ru-RU"/>
              <a:t> Сценарии.</a:t>
            </a:r>
            <a:br>
              <a:rPr lang="ru-RU"/>
            </a:br>
            <a:r>
              <a:rPr lang="ru-RU"/>
              <a:t> Озеленение как система.</a:t>
            </a:r>
            <a:br>
              <a:rPr lang="ru-RU"/>
            </a:br>
            <a:r>
              <a:rPr lang="ru-RU"/>
              <a:t> Спорт.</a:t>
            </a:r>
            <a:br>
              <a:rPr lang="ru-RU"/>
            </a:br>
            <a:r>
              <a:rPr lang="ru-RU"/>
              <a:t> Микромобильность.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Люди покупают не квадратные метры.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Они покупают образ жизни.</a:t>
            </a:r>
            <a:endParaRPr/>
          </a:p>
        </p:txBody>
      </p:sp>
      <p:sp>
        <p:nvSpPr>
          <p:cNvPr id="241" name="Google Shape;241;g3cb06d0e217_0_48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/>
              <a:t>Я помню Москву начала 2010-х.</a:t>
            </a:r>
            <a:br>
              <a:rPr lang="ru-RU" sz="800"/>
            </a:br>
            <a:r>
              <a:rPr lang="ru-RU" sz="800"/>
              <a:t> Это был город работы.</a:t>
            </a:r>
            <a:br>
              <a:rPr lang="ru-RU" sz="800"/>
            </a:br>
            <a:r>
              <a:rPr lang="ru-RU" sz="800"/>
              <a:t> Город ритма, скорости, офисов, пробок.</a:t>
            </a:r>
            <a:endParaRPr sz="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Москва тогда была эффективной.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Но не всегда комфортной.</a:t>
            </a:r>
            <a:endParaRPr sz="800"/>
          </a:p>
        </p:txBody>
      </p:sp>
      <p:sp>
        <p:nvSpPr>
          <p:cNvPr id="52" name="Google Shape;52;p2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b06d0e217_0_6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Житель любого возраста может найти занятие себе по душе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Приоритет пешехода, Развитие микромобильности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cb06d0e217_0_6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cae0ada375_0_9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Архитектура задаёт структуру — каркас.</a:t>
            </a:r>
            <a:br>
              <a:rPr lang="ru-RU">
                <a:solidFill>
                  <a:schemeClr val="dk1"/>
                </a:solidFill>
              </a:rPr>
            </a:br>
            <a:r>
              <a:rPr lang="ru-RU">
                <a:solidFill>
                  <a:schemeClr val="dk1"/>
                </a:solidFill>
              </a:rPr>
              <a:t> А благоустройство задаёт сценарий — как этим каркасом пользуются.</a:t>
            </a:r>
            <a:br>
              <a:rPr lang="ru-RU"/>
            </a:br>
            <a:r>
              <a:rPr lang="ru-RU"/>
              <a:t> Благоустройство задаёт повседневность.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люди гуляют после работы</a:t>
            </a:r>
            <a:br>
              <a:rPr lang="ru-RU"/>
            </a:br>
            <a:r>
              <a:rPr lang="ru-RU"/>
              <a:t>дворы как точки общения</a:t>
            </a:r>
            <a:br>
              <a:rPr lang="ru-RU"/>
            </a:br>
            <a:r>
              <a:rPr lang="ru-RU"/>
              <a:t>набережные как спорт-маршруты</a:t>
            </a:r>
            <a:br>
              <a:rPr lang="ru-RU"/>
            </a:br>
            <a:r>
              <a:rPr lang="ru-RU"/>
              <a:t>парк как гостиная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Это и есть архитектурные решения.</a:t>
            </a:r>
            <a:br>
              <a:rPr lang="ru-RU"/>
            </a:br>
            <a:r>
              <a:rPr lang="ru-RU"/>
              <a:t>И именно сценарий превращает квадратные метры в город для жизни.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cae0ada375_0_9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ae0ada375_0_99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/>
              <a:t>Москва прошла путь: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/>
              <a:t>от города работы</a:t>
            </a:r>
            <a:br>
              <a:rPr lang="ru-RU" sz="1200"/>
            </a:br>
            <a:r>
              <a:rPr lang="ru-RU" sz="1200"/>
              <a:t> к городу жизни.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Москва прошла путь от города, где главным был ритм бизнеса,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к городу, где ценится ритм жизни.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cae0ada375_0_99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cae0ada375_0_105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Сегодня борьба идёт не за высоту башни, а за качество повседневности.</a:t>
            </a:r>
            <a:endParaRPr/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Потому что современный город конкурирует не метрами и не этажностью.</a:t>
            </a:r>
            <a:br>
              <a:rPr lang="ru-RU"/>
            </a:br>
            <a:r>
              <a:rPr lang="ru-RU"/>
              <a:t> Он конкурирует временем, которое человек готов в нём проводить.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cae0ada375_0_105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cae0ada375_0_75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/>
              <a:t>Москва тогда была:</a:t>
            </a:r>
            <a:endParaRPr sz="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/>
              <a:t>– городом офисов</a:t>
            </a:r>
            <a:br>
              <a:rPr lang="ru-RU" sz="800"/>
            </a:br>
            <a:r>
              <a:rPr lang="ru-RU" sz="800"/>
              <a:t> – городом автомобилей</a:t>
            </a:r>
            <a:br>
              <a:rPr lang="ru-RU" sz="800"/>
            </a:br>
            <a:r>
              <a:rPr lang="ru-RU" sz="800"/>
              <a:t> – городом транзита</a:t>
            </a:r>
            <a:endParaRPr sz="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/>
              <a:t>Двор — парковка.</a:t>
            </a:r>
            <a:br>
              <a:rPr lang="ru-RU" sz="800"/>
            </a:br>
            <a:r>
              <a:rPr lang="ru-RU" sz="800"/>
              <a:t> Набережная — проезд.</a:t>
            </a:r>
            <a:br>
              <a:rPr lang="ru-RU" sz="800"/>
            </a:br>
            <a:r>
              <a:rPr lang="ru-RU" sz="800"/>
              <a:t> Улица — способ быстрее доехать.</a:t>
            </a:r>
            <a:endParaRPr sz="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63" name="Google Shape;63;g3cae0ada375_0_75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</a:rPr>
              <a:t> И за последние 10–15 лет Москва прошла очень заметную трансформацию.</a:t>
            </a:r>
            <a:br>
              <a:rPr lang="ru-RU" sz="800">
                <a:solidFill>
                  <a:schemeClr val="dk1"/>
                </a:solidFill>
              </a:rPr>
            </a:br>
            <a:r>
              <a:rPr lang="ru-RU" sz="800">
                <a:solidFill>
                  <a:schemeClr val="dk1"/>
                </a:solidFill>
              </a:rPr>
              <a:t> Из города, где главным был бизнес, — в город, где ценится повседневная жизнь. В 2012 году я была на лекции на территории ЗИЛа.</a:t>
            </a:r>
            <a:br>
              <a:rPr lang="ru-RU" sz="800">
                <a:solidFill>
                  <a:schemeClr val="dk1"/>
                </a:solidFill>
              </a:rPr>
            </a:br>
            <a:r>
              <a:rPr lang="ru-RU" sz="800">
                <a:solidFill>
                  <a:schemeClr val="dk1"/>
                </a:solidFill>
              </a:rPr>
              <a:t> Тогда это была огромная индустриальная махина.</a:t>
            </a:r>
            <a:br>
              <a:rPr lang="ru-RU" sz="800">
                <a:solidFill>
                  <a:schemeClr val="dk1"/>
                </a:solidFill>
              </a:rPr>
            </a:br>
            <a:r>
              <a:rPr lang="ru-RU" sz="800">
                <a:solidFill>
                  <a:schemeClr val="dk1"/>
                </a:solidFill>
              </a:rPr>
              <a:t> Сложно было поверить, что здесь может появиться жилой район.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</a:rPr>
              <a:t>Сегодня здесь парк, набережная, спорт, жильё.</a:t>
            </a:r>
            <a:br>
              <a:rPr lang="ru-RU" sz="800">
                <a:solidFill>
                  <a:schemeClr val="dk1"/>
                </a:solidFill>
              </a:rPr>
            </a:br>
            <a:r>
              <a:rPr lang="ru-RU" sz="800">
                <a:solidFill>
                  <a:schemeClr val="dk1"/>
                </a:solidFill>
              </a:rPr>
              <a:t> И я каждую неделю плаваю в акватории ЗИЛ.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chemeClr val="dk1"/>
                </a:solidFill>
              </a:rPr>
              <a:t>Вот в этом для меня — символ трансформации Москвы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cb06d0e217_3_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cb06d0e217_3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Самое интересное — это работа с бывшими промзонами.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Город перестал расти только вширь.</a:t>
            </a:r>
            <a:br>
              <a:rPr lang="ru-RU">
                <a:solidFill>
                  <a:schemeClr val="dk1"/>
                </a:solidFill>
              </a:rPr>
            </a:br>
            <a:r>
              <a:rPr lang="ru-RU">
                <a:solidFill>
                  <a:schemeClr val="dk1"/>
                </a:solidFill>
              </a:rPr>
              <a:t> Он начал переосмыслять свою ткань. У меня была преподавательница в Ранхигсе, Елена Попова, которая говорила что чем невзрачнее выглядит сейчас промка и чем хуже до нее добираться, это она еще ненастоялась, там будут самые крутые инфраструктурные решения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caf5e7ad43_1_15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caf5e7ad43_1_15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ae0ada375_0_21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С программой “Моя улица”, Мой район город начал менять приоритет.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Тротуары расширяются.</a:t>
            </a:r>
            <a:br>
              <a:rPr lang="ru-RU"/>
            </a:br>
            <a:r>
              <a:rPr lang="ru-RU"/>
              <a:t> Появляется единый дизайн-код.</a:t>
            </a:r>
            <a:br>
              <a:rPr lang="ru-RU"/>
            </a:br>
            <a:r>
              <a:rPr lang="ru-RU"/>
              <a:t> Улица становится пространством пребывания.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/>
              <a:t>Ну а если Москва и правда «похорошела» — то теперь у нас есть цифры, которыми можно это доказать.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Но если убрать иронию — город действительно начал инвестировать в качество повседневной среды.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cae0ada375_0_21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cb06d0e217_0_1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За последние 10–15 лет Москва не просто посадила больше зелени. Город осознанно трансформировал пространство: десятки километров набережных стали комфортными зонами отдыха и прогулок, а более </a:t>
            </a:r>
            <a:r>
              <a:rPr b="1" lang="ru-RU">
                <a:solidFill>
                  <a:schemeClr val="dk1"/>
                </a:solidFill>
              </a:rPr>
              <a:t>1 100 парков и зелёных участков</a:t>
            </a:r>
            <a:r>
              <a:rPr lang="ru-RU">
                <a:solidFill>
                  <a:schemeClr val="dk1"/>
                </a:solidFill>
              </a:rPr>
              <a:t> появились или были обновлены — многие из них помогают людям отдыхать, гулять, заниматься спортом и общаться в своей повседневной среде.</a:t>
            </a:r>
            <a:endParaRPr/>
          </a:p>
        </p:txBody>
      </p:sp>
      <p:sp>
        <p:nvSpPr>
          <p:cNvPr id="119" name="Google Shape;119;g3cb06d0e217_0_1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ae0ada375_0_27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Я помню Крымскую набережную как транзитную дорогу.  После благоустройства в 2013 году она стала прогулочной зоной.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Сейчас, спустя больше 10 лет, благоустройство уже немного устарело.</a:t>
            </a:r>
            <a:br>
              <a:rPr lang="ru-RU"/>
            </a:br>
            <a:r>
              <a:rPr lang="ru-RU"/>
              <a:t> И это нормально.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Важно другое — город обновляет даже то, что делал 10–15 лет назад.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Благоустройство стало процессом, а не акцией.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3cae0ada375_0_27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"/>
          <p:cNvSpPr txBox="1"/>
          <p:nvPr>
            <p:ph idx="1" type="subTitle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2" type="body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28.png"/><Relationship Id="rId6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40.jpg"/><Relationship Id="rId5" Type="http://schemas.openxmlformats.org/officeDocument/2006/relationships/image" Target="../media/image4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46.jpg"/><Relationship Id="rId5" Type="http://schemas.openxmlformats.org/officeDocument/2006/relationships/image" Target="../media/image43.jpg"/><Relationship Id="rId6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7" y="0"/>
            <a:ext cx="20101185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/>
          <p:nvPr/>
        </p:nvSpPr>
        <p:spPr>
          <a:xfrm>
            <a:off x="723539" y="2454274"/>
            <a:ext cx="111252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МОСКОВСКИЙ РИЭЛТОРСКИЙ ФОРУМ 2026</a:t>
            </a:r>
            <a:endParaRPr sz="8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" name="Google Shape;45;p1"/>
          <p:cNvSpPr/>
          <p:nvPr/>
        </p:nvSpPr>
        <p:spPr>
          <a:xfrm>
            <a:off x="14770111" y="2623912"/>
            <a:ext cx="32688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Тема выступления: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"/>
          <p:cNvSpPr/>
          <p:nvPr/>
        </p:nvSpPr>
        <p:spPr>
          <a:xfrm>
            <a:off x="14770111" y="3368675"/>
            <a:ext cx="396873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</a:rPr>
              <a:t>Москва: от делового центра к городу для жизни и отдыха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47;p1"/>
          <p:cNvCxnSpPr/>
          <p:nvPr/>
        </p:nvCxnSpPr>
        <p:spPr>
          <a:xfrm>
            <a:off x="14166861" y="2530475"/>
            <a:ext cx="0" cy="2362199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1"/>
          <p:cNvSpPr/>
          <p:nvPr/>
        </p:nvSpPr>
        <p:spPr>
          <a:xfrm>
            <a:off x="14090657" y="2702343"/>
            <a:ext cx="152408" cy="152401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9" name="Google Shape;49;p1"/>
          <p:cNvSpPr/>
          <p:nvPr/>
        </p:nvSpPr>
        <p:spPr>
          <a:xfrm>
            <a:off x="15485874" y="548464"/>
            <a:ext cx="3824475" cy="686611"/>
          </a:xfrm>
          <a:prstGeom prst="roundRect">
            <a:avLst>
              <a:gd fmla="val 9427" name="adj"/>
            </a:avLst>
          </a:prstGeom>
          <a:solidFill>
            <a:srgbClr val="FFFFFF">
              <a:alpha val="20000"/>
            </a:srgbClr>
          </a:solidFill>
          <a:ln cap="flat" cmpd="sng" w="9525">
            <a:solidFill>
              <a:srgbClr val="FFFFFF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26-27 февраля 2026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3cae0ada375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cae0ada375_0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cae0ada375_0_81"/>
          <p:cNvSpPr txBox="1"/>
          <p:nvPr/>
        </p:nvSpPr>
        <p:spPr>
          <a:xfrm>
            <a:off x="781550" y="2165775"/>
            <a:ext cx="1397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 — город парков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4" name="Google Shape;154;g3cae0ada375_0_81"/>
          <p:cNvSpPr txBox="1"/>
          <p:nvPr/>
        </p:nvSpPr>
        <p:spPr>
          <a:xfrm>
            <a:off x="-4112000" y="3941525"/>
            <a:ext cx="28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активный парк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cae0ada375_0_81"/>
          <p:cNvSpPr txBox="1"/>
          <p:nvPr/>
        </p:nvSpPr>
        <p:spPr>
          <a:xfrm>
            <a:off x="-6672175" y="6823975"/>
            <a:ext cx="5255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меня смешит тезис позеленела Москва, как будто от ярости =) </a:t>
            </a:r>
            <a:r>
              <a:rPr lang="ru-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от жадности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g3cae0ada375_0_81"/>
          <p:cNvPicPr preferRelativeResize="0"/>
          <p:nvPr/>
        </p:nvPicPr>
        <p:blipFill rotWithShape="1">
          <a:blip r:embed="rId5">
            <a:alphaModFix/>
          </a:blip>
          <a:srcRect b="20961" l="0" r="0" t="0"/>
          <a:stretch/>
        </p:blipFill>
        <p:spPr>
          <a:xfrm>
            <a:off x="876800" y="3306375"/>
            <a:ext cx="18350499" cy="71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cb06d0e217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cb06d0e217_0_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cb06d0e217_0_106"/>
          <p:cNvSpPr txBox="1"/>
          <p:nvPr/>
        </p:nvSpPr>
        <p:spPr>
          <a:xfrm>
            <a:off x="781550" y="2165775"/>
            <a:ext cx="13978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Парк Горького — перезапуск городской культуры отдыха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4" name="Google Shape;164;g3cb06d0e217_0_106"/>
          <p:cNvSpPr txBox="1"/>
          <p:nvPr/>
        </p:nvSpPr>
        <p:spPr>
          <a:xfrm>
            <a:off x="-4112000" y="3941525"/>
            <a:ext cx="28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активный парк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cb06d0e217_0_106"/>
          <p:cNvSpPr txBox="1"/>
          <p:nvPr/>
        </p:nvSpPr>
        <p:spPr>
          <a:xfrm>
            <a:off x="-6672175" y="6823975"/>
            <a:ext cx="5255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меня смешит тезис позеленела Москва, как будто от ярости =) </a:t>
            </a:r>
            <a:r>
              <a:rPr lang="ru-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от жадности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g3cb06d0e217_0_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801" y="3343900"/>
            <a:ext cx="5969907" cy="796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cb06d0e217_0_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7975" y="3343900"/>
            <a:ext cx="11947575" cy="79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cb06d0e217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cb06d0e217_0_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cb06d0e217_0_86"/>
          <p:cNvSpPr txBox="1"/>
          <p:nvPr/>
        </p:nvSpPr>
        <p:spPr>
          <a:xfrm>
            <a:off x="781550" y="2165775"/>
            <a:ext cx="1397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Что изменилось принципиально?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5" name="Google Shape;175;g3cb06d0e217_0_86"/>
          <p:cNvSpPr txBox="1"/>
          <p:nvPr/>
        </p:nvSpPr>
        <p:spPr>
          <a:xfrm>
            <a:off x="-4112000" y="3941525"/>
            <a:ext cx="28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активный парк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cb06d0e217_0_86"/>
          <p:cNvSpPr txBox="1"/>
          <p:nvPr/>
        </p:nvSpPr>
        <p:spPr>
          <a:xfrm>
            <a:off x="-6672175" y="6823975"/>
            <a:ext cx="5255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меня смешит тезис позеленела Москва, как будто от ярости =) </a:t>
            </a:r>
            <a:r>
              <a:rPr lang="ru-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от жадности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cb06d0e217_0_86"/>
          <p:cNvSpPr txBox="1"/>
          <p:nvPr/>
        </p:nvSpPr>
        <p:spPr>
          <a:xfrm>
            <a:off x="4653025" y="6035088"/>
            <a:ext cx="108153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ГОРОД СТАЛ ЧЕЛОВЕКОЦЕНТРИЧНЫМ</a:t>
            </a:r>
            <a:br>
              <a:rPr lang="ru-RU" sz="3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37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БЛАГОУСТРОЙСТВО СТАЛО СИСТЕМНЫМ</a:t>
            </a:r>
            <a:br>
              <a:rPr lang="ru-RU" sz="3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37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СРЕДА СТАЛА ЧАСТЬЮ ЭКОНОМИЧЕСКОЙ МОДЕЛИ</a:t>
            </a:r>
            <a:endParaRPr sz="37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78" name="Google Shape;178;g3cb06d0e217_0_86"/>
          <p:cNvGrpSpPr/>
          <p:nvPr/>
        </p:nvGrpSpPr>
        <p:grpSpPr>
          <a:xfrm>
            <a:off x="756175" y="3482804"/>
            <a:ext cx="12962633" cy="1168701"/>
            <a:chOff x="3200400" y="9298304"/>
            <a:chExt cx="12962633" cy="1168701"/>
          </a:xfrm>
        </p:grpSpPr>
        <p:sp>
          <p:nvSpPr>
            <p:cNvPr id="179" name="Google Shape;179;g3cb06d0e217_0_86"/>
            <p:cNvSpPr txBox="1"/>
            <p:nvPr/>
          </p:nvSpPr>
          <p:spPr>
            <a:xfrm>
              <a:off x="3684533" y="9298304"/>
              <a:ext cx="12478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000">
                  <a:solidFill>
                    <a:srgbClr val="66666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Комфортная среда сегодня — </a:t>
              </a:r>
              <a:endParaRPr b="1" sz="3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0" name="Google Shape;180;g3cb06d0e217_0_86"/>
            <p:cNvSpPr txBox="1"/>
            <p:nvPr/>
          </p:nvSpPr>
          <p:spPr>
            <a:xfrm>
              <a:off x="3667543" y="9820505"/>
              <a:ext cx="11732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000">
                  <a:solidFill>
                    <a:srgbClr val="66666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фактор стоимости недвижимости</a:t>
              </a:r>
              <a:endParaRPr b="1" sz="3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g3cb06d0e217_0_86"/>
            <p:cNvSpPr txBox="1"/>
            <p:nvPr/>
          </p:nvSpPr>
          <p:spPr>
            <a:xfrm>
              <a:off x="3200400" y="9336975"/>
              <a:ext cx="579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0">
                  <a:solidFill>
                    <a:srgbClr val="666666"/>
                  </a:solidFill>
                  <a:latin typeface="Impact"/>
                  <a:ea typeface="Impact"/>
                  <a:cs typeface="Impact"/>
                  <a:sym typeface="Impact"/>
                </a:rPr>
                <a:t>!</a:t>
              </a:r>
              <a:endParaRPr sz="6000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3cae0ada375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cae0ada375_0_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cae0ada375_0_45"/>
          <p:cNvSpPr txBox="1"/>
          <p:nvPr/>
        </p:nvSpPr>
        <p:spPr>
          <a:xfrm>
            <a:off x="775472" y="2165775"/>
            <a:ext cx="5344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 как это повлияло </a:t>
            </a:r>
            <a:b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 жильё?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9" name="Google Shape;189;g3cae0ada375_0_45"/>
          <p:cNvSpPr txBox="1"/>
          <p:nvPr/>
        </p:nvSpPr>
        <p:spPr>
          <a:xfrm>
            <a:off x="-4936225" y="5111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 типового двора 2015</a:t>
            </a:r>
            <a:endParaRPr/>
          </a:p>
        </p:txBody>
      </p:sp>
      <p:pic>
        <p:nvPicPr>
          <p:cNvPr id="190" name="Google Shape;190;g3cae0ada375_0_45"/>
          <p:cNvPicPr preferRelativeResize="0"/>
          <p:nvPr/>
        </p:nvPicPr>
        <p:blipFill rotWithShape="1">
          <a:blip r:embed="rId5">
            <a:alphaModFix/>
          </a:blip>
          <a:srcRect b="0" l="0" r="0" t="4131"/>
          <a:stretch/>
        </p:blipFill>
        <p:spPr>
          <a:xfrm>
            <a:off x="6641250" y="2411025"/>
            <a:ext cx="12586051" cy="80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3cae0ada375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71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cae0ada375_0_51"/>
          <p:cNvSpPr txBox="1"/>
          <p:nvPr/>
        </p:nvSpPr>
        <p:spPr>
          <a:xfrm flipH="1">
            <a:off x="767574" y="2167900"/>
            <a:ext cx="8268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строили раньше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7" name="Google Shape;197;g3cae0ada375_0_51"/>
          <p:cNvSpPr txBox="1"/>
          <p:nvPr/>
        </p:nvSpPr>
        <p:spPr>
          <a:xfrm>
            <a:off x="-3803400" y="802600"/>
            <a:ext cx="46416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машины во дворе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формальные площадки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минимум озеленения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3cae0ada375_0_51"/>
          <p:cNvPicPr preferRelativeResize="0"/>
          <p:nvPr/>
        </p:nvPicPr>
        <p:blipFill rotWithShape="1">
          <a:blip r:embed="rId4">
            <a:alphaModFix/>
          </a:blip>
          <a:srcRect b="0" l="22949" r="268" t="0"/>
          <a:stretch/>
        </p:blipFill>
        <p:spPr>
          <a:xfrm>
            <a:off x="860473" y="4608052"/>
            <a:ext cx="8937849" cy="58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cae0ada375_0_51"/>
          <p:cNvSpPr txBox="1"/>
          <p:nvPr/>
        </p:nvSpPr>
        <p:spPr>
          <a:xfrm flipH="1">
            <a:off x="-11357532" y="2382825"/>
            <a:ext cx="9804000" cy="12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строили раньше</a:t>
            </a:r>
            <a:b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(из твоей презентации 2015)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0" name="Google Shape;200;g3cae0ada375_0_51"/>
          <p:cNvSpPr txBox="1"/>
          <p:nvPr/>
        </p:nvSpPr>
        <p:spPr>
          <a:xfrm>
            <a:off x="767575" y="3157541"/>
            <a:ext cx="776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Машины во дворе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1" name="Google Shape;201;g3cae0ada375_0_51"/>
          <p:cNvPicPr preferRelativeResize="0"/>
          <p:nvPr/>
        </p:nvPicPr>
        <p:blipFill rotWithShape="1">
          <a:blip r:embed="rId5">
            <a:alphaModFix/>
          </a:blip>
          <a:srcRect b="18902" l="49356" r="2457" t="25156"/>
          <a:stretch/>
        </p:blipFill>
        <p:spPr>
          <a:xfrm>
            <a:off x="10060678" y="4608050"/>
            <a:ext cx="8937850" cy="58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cae0ada375_0_51"/>
          <p:cNvSpPr txBox="1"/>
          <p:nvPr/>
        </p:nvSpPr>
        <p:spPr>
          <a:xfrm>
            <a:off x="9915739" y="3138387"/>
            <a:ext cx="12478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Формальная и скучная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организация площадок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caf5e7ad43_1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caf5e7ad43_1_104"/>
          <p:cNvPicPr preferRelativeResize="0"/>
          <p:nvPr/>
        </p:nvPicPr>
        <p:blipFill rotWithShape="1">
          <a:blip r:embed="rId4">
            <a:alphaModFix/>
          </a:blip>
          <a:srcRect b="20574" l="49369" r="3409" t="29365"/>
          <a:stretch/>
        </p:blipFill>
        <p:spPr>
          <a:xfrm>
            <a:off x="876800" y="5175225"/>
            <a:ext cx="8816301" cy="5264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caf5e7ad43_1_104"/>
          <p:cNvSpPr txBox="1"/>
          <p:nvPr/>
        </p:nvSpPr>
        <p:spPr>
          <a:xfrm>
            <a:off x="767575" y="3115300"/>
            <a:ext cx="12478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Отсутствие стратегии зонирования,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наполнения и озеленения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площадок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0" name="Google Shape;210;g3caf5e7ad43_1_104"/>
          <p:cNvSpPr txBox="1"/>
          <p:nvPr/>
        </p:nvSpPr>
        <p:spPr>
          <a:xfrm flipH="1">
            <a:off x="767574" y="2167900"/>
            <a:ext cx="8268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строили раньше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1" name="Google Shape;211;g3caf5e7ad43_1_104"/>
          <p:cNvPicPr preferRelativeResize="0"/>
          <p:nvPr/>
        </p:nvPicPr>
        <p:blipFill rotWithShape="1">
          <a:blip r:embed="rId5">
            <a:alphaModFix/>
          </a:blip>
          <a:srcRect b="6576" l="49656" r="2979" t="44927"/>
          <a:stretch/>
        </p:blipFill>
        <p:spPr>
          <a:xfrm>
            <a:off x="10060675" y="5154696"/>
            <a:ext cx="9166624" cy="5264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caf5e7ad43_1_104"/>
          <p:cNvSpPr txBox="1"/>
          <p:nvPr/>
        </p:nvSpPr>
        <p:spPr>
          <a:xfrm>
            <a:off x="9957966" y="3134395"/>
            <a:ext cx="12478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Небезопасное придомовое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пространство —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приоритет автомобиля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3caf5e7ad43_1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caf5e7ad43_1_114"/>
          <p:cNvPicPr preferRelativeResize="0"/>
          <p:nvPr/>
        </p:nvPicPr>
        <p:blipFill rotWithShape="1">
          <a:blip r:embed="rId4">
            <a:alphaModFix/>
          </a:blip>
          <a:srcRect b="12386" l="49764" r="4896" t="13883"/>
          <a:stretch/>
        </p:blipFill>
        <p:spPr>
          <a:xfrm>
            <a:off x="10060675" y="2101050"/>
            <a:ext cx="9166624" cy="833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caf5e7ad43_1_114"/>
          <p:cNvPicPr preferRelativeResize="0"/>
          <p:nvPr/>
        </p:nvPicPr>
        <p:blipFill rotWithShape="1">
          <a:blip r:embed="rId5">
            <a:alphaModFix/>
          </a:blip>
          <a:srcRect b="7709" l="50351" r="4053" t="21493"/>
          <a:stretch/>
        </p:blipFill>
        <p:spPr>
          <a:xfrm>
            <a:off x="10060675" y="2456450"/>
            <a:ext cx="9166624" cy="79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caf5e7ad43_1_114"/>
          <p:cNvSpPr txBox="1"/>
          <p:nvPr/>
        </p:nvSpPr>
        <p:spPr>
          <a:xfrm>
            <a:off x="742488" y="2163450"/>
            <a:ext cx="12478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 жителей уже был сформирован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запрос: на эстетику, места отдыха,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спорт, игру-приключения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3cae0ada375_0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cae0ada375_0_57"/>
          <p:cNvSpPr txBox="1"/>
          <p:nvPr/>
        </p:nvSpPr>
        <p:spPr>
          <a:xfrm>
            <a:off x="-3746800" y="97300"/>
            <a:ext cx="3354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двор без машин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зелёный бульвар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playhub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cae0ada375_0_57"/>
          <p:cNvSpPr txBox="1"/>
          <p:nvPr/>
        </p:nvSpPr>
        <p:spPr>
          <a:xfrm flipH="1">
            <a:off x="767550" y="2167900"/>
            <a:ext cx="9804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строят сейчас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8" name="Google Shape;228;g3cae0ada375_0_57"/>
          <p:cNvPicPr preferRelativeResize="0"/>
          <p:nvPr/>
        </p:nvPicPr>
        <p:blipFill rotWithShape="1">
          <a:blip r:embed="rId4">
            <a:alphaModFix/>
          </a:blip>
          <a:srcRect b="0" l="-131" r="12358" t="0"/>
          <a:stretch/>
        </p:blipFill>
        <p:spPr>
          <a:xfrm>
            <a:off x="6641250" y="2341275"/>
            <a:ext cx="12586051" cy="8098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cae0ada375_0_57"/>
          <p:cNvSpPr txBox="1"/>
          <p:nvPr/>
        </p:nvSpPr>
        <p:spPr>
          <a:xfrm>
            <a:off x="767550" y="3159432"/>
            <a:ext cx="1068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Благоустройство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продукт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3cb06d0e217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3cb06d0e217_0_33"/>
          <p:cNvSpPr txBox="1"/>
          <p:nvPr/>
        </p:nvSpPr>
        <p:spPr>
          <a:xfrm>
            <a:off x="-3746800" y="97300"/>
            <a:ext cx="3354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двор без машин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зелёный бульвар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playhub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cb06d0e217_0_33"/>
          <p:cNvSpPr txBox="1"/>
          <p:nvPr/>
        </p:nvSpPr>
        <p:spPr>
          <a:xfrm flipH="1">
            <a:off x="767550" y="2167900"/>
            <a:ext cx="9804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строят сейчас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7" name="Google Shape;237;g3cb06d0e217_0_33"/>
          <p:cNvPicPr preferRelativeResize="0"/>
          <p:nvPr/>
        </p:nvPicPr>
        <p:blipFill rotWithShape="1">
          <a:blip r:embed="rId4">
            <a:alphaModFix/>
          </a:blip>
          <a:srcRect b="2567" l="568" r="1392" t="2672"/>
          <a:stretch/>
        </p:blipFill>
        <p:spPr>
          <a:xfrm>
            <a:off x="6641250" y="2339700"/>
            <a:ext cx="12586050" cy="81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cb06d0e217_0_33"/>
          <p:cNvSpPr txBox="1"/>
          <p:nvPr/>
        </p:nvSpPr>
        <p:spPr>
          <a:xfrm>
            <a:off x="767550" y="3159432"/>
            <a:ext cx="1068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Благоустройство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продукт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3cb06d0e217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cb06d0e217_0_48"/>
          <p:cNvSpPr txBox="1"/>
          <p:nvPr/>
        </p:nvSpPr>
        <p:spPr>
          <a:xfrm>
            <a:off x="-3746800" y="97300"/>
            <a:ext cx="3354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двор без машин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зелёный бульвар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playhub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3cb06d0e217_0_48"/>
          <p:cNvSpPr txBox="1"/>
          <p:nvPr/>
        </p:nvSpPr>
        <p:spPr>
          <a:xfrm flipH="1">
            <a:off x="767550" y="2167900"/>
            <a:ext cx="9804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Двор — продолжение дома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46" name="Google Shape;246;g3cb06d0e217_0_48"/>
          <p:cNvPicPr preferRelativeResize="0"/>
          <p:nvPr/>
        </p:nvPicPr>
        <p:blipFill rotWithShape="1">
          <a:blip r:embed="rId4">
            <a:alphaModFix/>
          </a:blip>
          <a:srcRect b="0" l="10513" r="17424" t="7080"/>
          <a:stretch/>
        </p:blipFill>
        <p:spPr>
          <a:xfrm>
            <a:off x="861074" y="3343901"/>
            <a:ext cx="8989074" cy="71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cb06d0e217_0_48" title="010-109371.jpg"/>
          <p:cNvPicPr preferRelativeResize="0"/>
          <p:nvPr/>
        </p:nvPicPr>
        <p:blipFill rotWithShape="1">
          <a:blip r:embed="rId5">
            <a:alphaModFix/>
          </a:blip>
          <a:srcRect b="-110" l="3569" r="12431" t="110"/>
          <a:stretch/>
        </p:blipFill>
        <p:spPr>
          <a:xfrm>
            <a:off x="10293975" y="3328775"/>
            <a:ext cx="8989051" cy="713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4"/>
            <a:ext cx="20104100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"/>
          <p:cNvSpPr txBox="1"/>
          <p:nvPr>
            <p:ph type="ctrTitle"/>
          </p:nvPr>
        </p:nvSpPr>
        <p:spPr>
          <a:xfrm>
            <a:off x="876807" y="2250698"/>
            <a:ext cx="1708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Москва: от делового центра к городу для жизни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7" name="Google Shape;57;p2"/>
          <p:cNvSpPr txBox="1"/>
          <p:nvPr/>
        </p:nvSpPr>
        <p:spPr>
          <a:xfrm>
            <a:off x="876800" y="-2044225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Изображение: контраст — Москва 2008 (пробки, офисы) / Москва сегодня (набережная, люди)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 txBox="1"/>
          <p:nvPr/>
        </p:nvSpPr>
        <p:spPr>
          <a:xfrm>
            <a:off x="20336875" y="161200"/>
            <a:ext cx="4103700" cy="24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центр = офисы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набережные = транзит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дворы = парковки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промзоны = пустоты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2"/>
          <p:cNvPicPr preferRelativeResize="0"/>
          <p:nvPr/>
        </p:nvPicPr>
        <p:blipFill rotWithShape="1">
          <a:blip r:embed="rId5">
            <a:alphaModFix/>
          </a:blip>
          <a:srcRect b="0" l="0" r="8767" t="2008"/>
          <a:stretch/>
        </p:blipFill>
        <p:spPr>
          <a:xfrm>
            <a:off x="876800" y="3343900"/>
            <a:ext cx="8808676" cy="70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6">
            <a:alphaModFix/>
          </a:blip>
          <a:srcRect b="0" l="3587" r="13952" t="0"/>
          <a:stretch/>
        </p:blipFill>
        <p:spPr>
          <a:xfrm>
            <a:off x="10418625" y="3343899"/>
            <a:ext cx="8808676" cy="709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3cb06d0e217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cb06d0e217_0_63"/>
          <p:cNvSpPr txBox="1"/>
          <p:nvPr/>
        </p:nvSpPr>
        <p:spPr>
          <a:xfrm>
            <a:off x="-3746800" y="97300"/>
            <a:ext cx="3354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двор без машин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зелёный бульвар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– playhub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3cb06d0e217_0_63"/>
          <p:cNvPicPr preferRelativeResize="0"/>
          <p:nvPr/>
        </p:nvPicPr>
        <p:blipFill rotWithShape="1">
          <a:blip r:embed="rId4">
            <a:alphaModFix/>
          </a:blip>
          <a:srcRect b="15775" l="2959" r="0" t="0"/>
          <a:stretch/>
        </p:blipFill>
        <p:spPr>
          <a:xfrm>
            <a:off x="13710375" y="1845600"/>
            <a:ext cx="5909624" cy="41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cb06d0e217_0_63"/>
          <p:cNvPicPr preferRelativeResize="0"/>
          <p:nvPr/>
        </p:nvPicPr>
        <p:blipFill rotWithShape="1">
          <a:blip r:embed="rId5">
            <a:alphaModFix/>
          </a:blip>
          <a:srcRect b="3866" l="-299" r="369" t="16420"/>
          <a:stretch/>
        </p:blipFill>
        <p:spPr>
          <a:xfrm>
            <a:off x="6805900" y="6362400"/>
            <a:ext cx="6560213" cy="42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cb06d0e217_0_63"/>
          <p:cNvPicPr preferRelativeResize="0"/>
          <p:nvPr/>
        </p:nvPicPr>
        <p:blipFill rotWithShape="1">
          <a:blip r:embed="rId6">
            <a:alphaModFix/>
          </a:blip>
          <a:srcRect b="0" l="0" r="3091" t="10362"/>
          <a:stretch/>
        </p:blipFill>
        <p:spPr>
          <a:xfrm>
            <a:off x="450000" y="6362400"/>
            <a:ext cx="6036001" cy="42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cb06d0e217_0_63"/>
          <p:cNvPicPr preferRelativeResize="0"/>
          <p:nvPr/>
        </p:nvPicPr>
        <p:blipFill rotWithShape="1">
          <a:blip r:embed="rId7">
            <a:alphaModFix/>
          </a:blip>
          <a:srcRect b="9655" l="2666" r="0" t="1440"/>
          <a:stretch/>
        </p:blipFill>
        <p:spPr>
          <a:xfrm>
            <a:off x="13710375" y="6362400"/>
            <a:ext cx="5875200" cy="420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cb06d0e217_0_63"/>
          <p:cNvPicPr preferRelativeResize="0"/>
          <p:nvPr/>
        </p:nvPicPr>
        <p:blipFill rotWithShape="1">
          <a:blip r:embed="rId8">
            <a:alphaModFix/>
          </a:blip>
          <a:srcRect b="6588" l="59" r="0" t="11572"/>
          <a:stretch/>
        </p:blipFill>
        <p:spPr>
          <a:xfrm>
            <a:off x="6805900" y="1845600"/>
            <a:ext cx="6560224" cy="41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cb06d0e217_0_63"/>
          <p:cNvSpPr txBox="1"/>
          <p:nvPr/>
        </p:nvSpPr>
        <p:spPr>
          <a:xfrm flipH="1">
            <a:off x="767650" y="2167900"/>
            <a:ext cx="56940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Двор — продолжение дома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3cae0ada375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cae0ada375_0_93"/>
          <p:cNvSpPr txBox="1"/>
          <p:nvPr/>
        </p:nvSpPr>
        <p:spPr>
          <a:xfrm>
            <a:off x="795736" y="2174859"/>
            <a:ext cx="1397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Архитектура + среда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6" name="Google Shape;266;g3cae0ada375_0_93"/>
          <p:cNvSpPr txBox="1"/>
          <p:nvPr/>
        </p:nvSpPr>
        <p:spPr>
          <a:xfrm>
            <a:off x="4682500" y="4547800"/>
            <a:ext cx="10789800" cy="2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АРХИТЕКТУРА → СТРУКТУРА</a:t>
            </a:r>
            <a:endParaRPr sz="37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БЛАГОУСТРОЙСТВО → СЦЕНАРИЙ</a:t>
            </a:r>
            <a:endParaRPr sz="37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СРЕДА → ПОВСЕДНЕВНОСТЬ</a:t>
            </a:r>
            <a:endParaRPr sz="37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7" name="Google Shape;267;g3cae0ada375_0_93"/>
          <p:cNvSpPr txBox="1"/>
          <p:nvPr/>
        </p:nvSpPr>
        <p:spPr>
          <a:xfrm>
            <a:off x="5505519" y="7725865"/>
            <a:ext cx="910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Мы перестали проектировать территорию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8" name="Google Shape;268;g3cae0ada375_0_93"/>
          <p:cNvSpPr txBox="1"/>
          <p:nvPr/>
        </p:nvSpPr>
        <p:spPr>
          <a:xfrm>
            <a:off x="5931831" y="8450625"/>
            <a:ext cx="825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Мы начали проектировать поведение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3cae0ada375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cae0ada375_0_99"/>
          <p:cNvSpPr txBox="1"/>
          <p:nvPr/>
        </p:nvSpPr>
        <p:spPr>
          <a:xfrm>
            <a:off x="795725" y="2174850"/>
            <a:ext cx="1397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 для жизни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5" name="Google Shape;275;g3cae0ada375_0_99"/>
          <p:cNvSpPr txBox="1"/>
          <p:nvPr/>
        </p:nvSpPr>
        <p:spPr>
          <a:xfrm>
            <a:off x="1255450" y="-768300"/>
            <a:ext cx="1397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Фото: люди в парке, во дворе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3cae0ada375_0_99"/>
          <p:cNvPicPr preferRelativeResize="0"/>
          <p:nvPr/>
        </p:nvPicPr>
        <p:blipFill rotWithShape="1">
          <a:blip r:embed="rId4">
            <a:alphaModFix/>
          </a:blip>
          <a:srcRect b="0" l="6739" r="167" t="0"/>
          <a:stretch/>
        </p:blipFill>
        <p:spPr>
          <a:xfrm>
            <a:off x="876800" y="3343900"/>
            <a:ext cx="8808674" cy="70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cae0ada375_0_99"/>
          <p:cNvPicPr preferRelativeResize="0"/>
          <p:nvPr/>
        </p:nvPicPr>
        <p:blipFill rotWithShape="1">
          <a:blip r:embed="rId5">
            <a:alphaModFix/>
          </a:blip>
          <a:srcRect b="0" l="2185" r="15026" t="0"/>
          <a:stretch/>
        </p:blipFill>
        <p:spPr>
          <a:xfrm>
            <a:off x="10418625" y="3343900"/>
            <a:ext cx="8808676" cy="70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3cae0ada375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cae0ada375_0_105" title="DSC07783 (1).jpg"/>
          <p:cNvPicPr preferRelativeResize="0"/>
          <p:nvPr/>
        </p:nvPicPr>
        <p:blipFill rotWithShape="1">
          <a:blip r:embed="rId4">
            <a:alphaModFix/>
          </a:blip>
          <a:srcRect b="0" l="10990" r="30454" t="0"/>
          <a:stretch/>
        </p:blipFill>
        <p:spPr>
          <a:xfrm>
            <a:off x="-37599" y="3043350"/>
            <a:ext cx="6498028" cy="739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cae0ada375_0_105"/>
          <p:cNvSpPr txBox="1"/>
          <p:nvPr/>
        </p:nvSpPr>
        <p:spPr>
          <a:xfrm>
            <a:off x="1545875" y="-980250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И если в городе хочется не только работать, но и оставаться — значит, архитектура и среда сделали свою работу.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cae0ada375_0_105"/>
          <p:cNvSpPr txBox="1"/>
          <p:nvPr/>
        </p:nvSpPr>
        <p:spPr>
          <a:xfrm>
            <a:off x="1082325" y="-1441950"/>
            <a:ext cx="1397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 не знаю какое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3cae0ada375_0_105" title="010-109371.jpg"/>
          <p:cNvPicPr preferRelativeResize="0"/>
          <p:nvPr/>
        </p:nvPicPr>
        <p:blipFill rotWithShape="1">
          <a:blip r:embed="rId5">
            <a:alphaModFix/>
          </a:blip>
          <a:srcRect b="0" l="11587" r="29861" t="0"/>
          <a:stretch/>
        </p:blipFill>
        <p:spPr>
          <a:xfrm>
            <a:off x="6854700" y="3043350"/>
            <a:ext cx="6498028" cy="739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cae0ada375_0_105" title="292-109535.jpg"/>
          <p:cNvPicPr preferRelativeResize="0"/>
          <p:nvPr/>
        </p:nvPicPr>
        <p:blipFill rotWithShape="1">
          <a:blip r:embed="rId6">
            <a:alphaModFix/>
          </a:blip>
          <a:srcRect b="0" l="31857" r="9590" t="0"/>
          <a:stretch/>
        </p:blipFill>
        <p:spPr>
          <a:xfrm>
            <a:off x="13747001" y="3044500"/>
            <a:ext cx="6498028" cy="739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3cae0ada375_0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3cae0ada375_0_75"/>
          <p:cNvSpPr txBox="1"/>
          <p:nvPr/>
        </p:nvSpPr>
        <p:spPr>
          <a:xfrm>
            <a:off x="-7555900" y="-2065000"/>
            <a:ext cx="12478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фото: н абережная без людей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двор с машинами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офисный центр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3cae0ada375_0_75"/>
          <p:cNvSpPr txBox="1"/>
          <p:nvPr>
            <p:ph type="ctrTitle"/>
          </p:nvPr>
        </p:nvSpPr>
        <p:spPr>
          <a:xfrm>
            <a:off x="876807" y="2250698"/>
            <a:ext cx="1708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Москва: от делового центра к городу для жизни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8" name="Google Shape;68;g3cae0ada375_0_75"/>
          <p:cNvPicPr preferRelativeResize="0"/>
          <p:nvPr/>
        </p:nvPicPr>
        <p:blipFill rotWithShape="1">
          <a:blip r:embed="rId4">
            <a:alphaModFix/>
          </a:blip>
          <a:srcRect b="0" l="21141" r="17399" t="0"/>
          <a:stretch/>
        </p:blipFill>
        <p:spPr>
          <a:xfrm>
            <a:off x="-308734" y="3475050"/>
            <a:ext cx="6736201" cy="697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3cae0ada375_0_75"/>
          <p:cNvPicPr preferRelativeResize="0"/>
          <p:nvPr/>
        </p:nvPicPr>
        <p:blipFill rotWithShape="1">
          <a:blip r:embed="rId5">
            <a:alphaModFix/>
          </a:blip>
          <a:srcRect b="0" l="29346" r="5857" t="0"/>
          <a:stretch/>
        </p:blipFill>
        <p:spPr>
          <a:xfrm>
            <a:off x="6719748" y="3472402"/>
            <a:ext cx="6736199" cy="69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3cae0ada375_0_75"/>
          <p:cNvPicPr preferRelativeResize="0"/>
          <p:nvPr/>
        </p:nvPicPr>
        <p:blipFill rotWithShape="1">
          <a:blip r:embed="rId6">
            <a:alphaModFix/>
          </a:blip>
          <a:srcRect b="0" l="32842" r="10996" t="635"/>
          <a:stretch/>
        </p:blipFill>
        <p:spPr>
          <a:xfrm>
            <a:off x="13753338" y="3472400"/>
            <a:ext cx="7007923" cy="697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/>
        </p:nvSpPr>
        <p:spPr>
          <a:xfrm>
            <a:off x="7859425" y="-1334450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 Москвы 2005–2010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4">
            <a:alphaModFix/>
          </a:blip>
          <a:srcRect b="339" l="713" r="237" t="2591"/>
          <a:stretch/>
        </p:blipFill>
        <p:spPr>
          <a:xfrm>
            <a:off x="876800" y="4805867"/>
            <a:ext cx="9183874" cy="596183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/>
        </p:nvSpPr>
        <p:spPr>
          <a:xfrm>
            <a:off x="0" y="-1334450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 старого завода + современного района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 txBox="1"/>
          <p:nvPr>
            <p:ph type="ctrTitle"/>
          </p:nvPr>
        </p:nvSpPr>
        <p:spPr>
          <a:xfrm>
            <a:off x="876807" y="2250698"/>
            <a:ext cx="17088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Промзоны → районы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5">
            <a:alphaModFix/>
          </a:blip>
          <a:srcRect b="0" l="0" r="0" t="2524"/>
          <a:stretch/>
        </p:blipFill>
        <p:spPr>
          <a:xfrm>
            <a:off x="10436125" y="4805867"/>
            <a:ext cx="9183875" cy="5961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3cb06d0e217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3cb06d0e217_3_0"/>
          <p:cNvPicPr preferRelativeResize="0"/>
          <p:nvPr/>
        </p:nvPicPr>
        <p:blipFill rotWithShape="1">
          <a:blip r:embed="rId4">
            <a:alphaModFix/>
          </a:blip>
          <a:srcRect b="11606" l="0" r="0" t="0"/>
          <a:stretch/>
        </p:blipFill>
        <p:spPr>
          <a:xfrm>
            <a:off x="10365357" y="6417975"/>
            <a:ext cx="8854079" cy="48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3cb06d0e217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62196" y="2032602"/>
            <a:ext cx="5965094" cy="375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3cb06d0e217_3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1250" y="2032600"/>
            <a:ext cx="5965100" cy="37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cb06d0e217_3_0"/>
          <p:cNvPicPr preferRelativeResize="0"/>
          <p:nvPr/>
        </p:nvPicPr>
        <p:blipFill rotWithShape="1">
          <a:blip r:embed="rId7">
            <a:alphaModFix/>
          </a:blip>
          <a:srcRect b="16218" l="0" r="0" t="483"/>
          <a:stretch/>
        </p:blipFill>
        <p:spPr>
          <a:xfrm>
            <a:off x="876800" y="6417975"/>
            <a:ext cx="8801286" cy="48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3cb06d0e217_3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587050" y="7596775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3cb06d0e217_3_0"/>
          <p:cNvSpPr txBox="1"/>
          <p:nvPr/>
        </p:nvSpPr>
        <p:spPr>
          <a:xfrm>
            <a:off x="760645" y="2162175"/>
            <a:ext cx="5633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 начал возвращать себе территорию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caf5e7ad43_1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caf5e7ad43_1_150"/>
          <p:cNvSpPr txBox="1"/>
          <p:nvPr/>
        </p:nvSpPr>
        <p:spPr>
          <a:xfrm>
            <a:off x="-4948225" y="4636175"/>
            <a:ext cx="3693600" cy="3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Показать: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бывшая индустрия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новый жилой район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набережная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парк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3caf5e7ad43_1_150"/>
          <p:cNvSpPr txBox="1"/>
          <p:nvPr/>
        </p:nvSpPr>
        <p:spPr>
          <a:xfrm>
            <a:off x="-4063675" y="2455150"/>
            <a:ext cx="341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 ЗИЛа до/после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g3caf5e7ad43_1_150"/>
          <p:cNvPicPr preferRelativeResize="0"/>
          <p:nvPr/>
        </p:nvPicPr>
        <p:blipFill rotWithShape="1">
          <a:blip r:embed="rId4">
            <a:alphaModFix/>
          </a:blip>
          <a:srcRect b="4466" l="0" r="1400" t="22439"/>
          <a:stretch/>
        </p:blipFill>
        <p:spPr>
          <a:xfrm>
            <a:off x="13698100" y="1873250"/>
            <a:ext cx="5958674" cy="28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caf5e7ad43_1_150"/>
          <p:cNvPicPr preferRelativeResize="0"/>
          <p:nvPr/>
        </p:nvPicPr>
        <p:blipFill rotWithShape="1">
          <a:blip r:embed="rId5">
            <a:alphaModFix/>
          </a:blip>
          <a:srcRect b="0" l="35260" r="571" t="0"/>
          <a:stretch/>
        </p:blipFill>
        <p:spPr>
          <a:xfrm>
            <a:off x="450000" y="5027050"/>
            <a:ext cx="6043574" cy="627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caf5e7ad43_1_150"/>
          <p:cNvPicPr preferRelativeResize="0"/>
          <p:nvPr/>
        </p:nvPicPr>
        <p:blipFill rotWithShape="1">
          <a:blip r:embed="rId6">
            <a:alphaModFix/>
          </a:blip>
          <a:srcRect b="6399" l="0" r="714" t="21288"/>
          <a:stretch/>
        </p:blipFill>
        <p:spPr>
          <a:xfrm>
            <a:off x="6791750" y="1873250"/>
            <a:ext cx="6564525" cy="284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caf5e7ad43_1_150"/>
          <p:cNvPicPr preferRelativeResize="0"/>
          <p:nvPr/>
        </p:nvPicPr>
        <p:blipFill rotWithShape="1">
          <a:blip r:embed="rId7">
            <a:alphaModFix/>
          </a:blip>
          <a:srcRect b="1268" l="29986" r="1345" t="393"/>
          <a:stretch/>
        </p:blipFill>
        <p:spPr>
          <a:xfrm>
            <a:off x="6791750" y="5027050"/>
            <a:ext cx="6564525" cy="627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caf5e7ad43_1_150"/>
          <p:cNvPicPr preferRelativeResize="0"/>
          <p:nvPr/>
        </p:nvPicPr>
        <p:blipFill rotWithShape="1">
          <a:blip r:embed="rId8">
            <a:alphaModFix/>
          </a:blip>
          <a:srcRect b="612" l="18738" r="18800" t="573"/>
          <a:stretch/>
        </p:blipFill>
        <p:spPr>
          <a:xfrm>
            <a:off x="13697850" y="5027050"/>
            <a:ext cx="5958675" cy="62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3caf5e7ad43_1_150"/>
          <p:cNvSpPr txBox="1"/>
          <p:nvPr/>
        </p:nvSpPr>
        <p:spPr>
          <a:xfrm>
            <a:off x="760645" y="2162175"/>
            <a:ext cx="5633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 начал возвращать себе территорию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cae0ada375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cae0ada375_0_21"/>
          <p:cNvPicPr preferRelativeResize="0"/>
          <p:nvPr/>
        </p:nvPicPr>
        <p:blipFill rotWithShape="1">
          <a:blip r:embed="rId4">
            <a:alphaModFix/>
          </a:blip>
          <a:srcRect b="1327" l="14980" r="4217" t="1044"/>
          <a:stretch/>
        </p:blipFill>
        <p:spPr>
          <a:xfrm>
            <a:off x="10396399" y="3343901"/>
            <a:ext cx="8808673" cy="709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cae0ada375_0_21"/>
          <p:cNvSpPr txBox="1"/>
          <p:nvPr/>
        </p:nvSpPr>
        <p:spPr>
          <a:xfrm>
            <a:off x="1277375" y="-685775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Моя улица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3cae0ada375_0_21"/>
          <p:cNvSpPr txBox="1"/>
          <p:nvPr/>
        </p:nvSpPr>
        <p:spPr>
          <a:xfrm>
            <a:off x="3737863" y="-530762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Мой район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3cae0ada375_0_21"/>
          <p:cNvSpPr txBox="1"/>
          <p:nvPr/>
        </p:nvSpPr>
        <p:spPr>
          <a:xfrm>
            <a:off x="20535425" y="-176275"/>
            <a:ext cx="3834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расширенные тротуары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единый дизайн-код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озеленение</a:t>
            </a:r>
            <a:br>
              <a:rPr lang="ru-RU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возвращение горожан на улицу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3cae0ada375_0_21"/>
          <p:cNvSpPr txBox="1"/>
          <p:nvPr/>
        </p:nvSpPr>
        <p:spPr>
          <a:xfrm>
            <a:off x="3076275" y="-1061525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сюда для сравнения поставить старый арбат 2012 гожа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3cae0ada375_0_21"/>
          <p:cNvSpPr txBox="1"/>
          <p:nvPr>
            <p:ph type="ctrTitle"/>
          </p:nvPr>
        </p:nvSpPr>
        <p:spPr>
          <a:xfrm>
            <a:off x="876807" y="2250698"/>
            <a:ext cx="1708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Моя улица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16" name="Google Shape;116;g3cae0ada375_0_21"/>
          <p:cNvPicPr preferRelativeResize="0"/>
          <p:nvPr/>
        </p:nvPicPr>
        <p:blipFill rotWithShape="1">
          <a:blip r:embed="rId5">
            <a:alphaModFix/>
          </a:blip>
          <a:srcRect b="0" l="27173" r="1838" t="0"/>
          <a:stretch/>
        </p:blipFill>
        <p:spPr>
          <a:xfrm>
            <a:off x="876800" y="3343900"/>
            <a:ext cx="8808649" cy="709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cb06d0e217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4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cb06d0e217_0_13"/>
          <p:cNvSpPr txBox="1"/>
          <p:nvPr/>
        </p:nvSpPr>
        <p:spPr>
          <a:xfrm>
            <a:off x="3986150" y="-909875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найти фотку Крымской набережной до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3cb06d0e217_0_13"/>
          <p:cNvSpPr txBox="1"/>
          <p:nvPr/>
        </p:nvSpPr>
        <p:spPr>
          <a:xfrm>
            <a:off x="-5259000" y="3945725"/>
            <a:ext cx="383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highlight>
                  <a:srgbClr val="212121"/>
                </a:highlight>
              </a:rPr>
              <a:t> После реконструкции 2013 года она стала одной из первых современных пешеходных набережных столицы и образцом городского дизайна нового типа.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3cb06d0e217_0_13"/>
          <p:cNvSpPr txBox="1"/>
          <p:nvPr/>
        </p:nvSpPr>
        <p:spPr>
          <a:xfrm>
            <a:off x="-3829050" y="400"/>
            <a:ext cx="300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highlight>
                  <a:srgbClr val="212121"/>
                </a:highlight>
              </a:rPr>
              <a:t>Изначально Крымская набережная служила транспортным коридором и парковкой, но в 2013 году её полностью перепланировали в рамках программы благоустройства Москвы. Бюро Wowhaus под руководством Олега Шапиро и Дмитрия Ликина ввело принципы «мягкой урбанистики»: отказ от ограждений, совмещение природного и городского пространства, организация маршрутов для пешеходов и велосипедистов</a:t>
            </a:r>
            <a:endParaRPr/>
          </a:p>
        </p:txBody>
      </p:sp>
      <p:sp>
        <p:nvSpPr>
          <p:cNvPr id="125" name="Google Shape;125;g3cb06d0e217_0_13"/>
          <p:cNvSpPr txBox="1"/>
          <p:nvPr/>
        </p:nvSpPr>
        <p:spPr>
          <a:xfrm>
            <a:off x="-5789250" y="5830250"/>
            <a:ext cx="451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благоустройство стало процессом, а не акцией.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3cb06d0e217_0_13"/>
          <p:cNvSpPr txBox="1"/>
          <p:nvPr/>
        </p:nvSpPr>
        <p:spPr>
          <a:xfrm>
            <a:off x="-4142800" y="2835000"/>
            <a:ext cx="26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 до после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cb06d0e217_0_13"/>
          <p:cNvSpPr txBox="1"/>
          <p:nvPr>
            <p:ph type="ctrTitle"/>
          </p:nvPr>
        </p:nvSpPr>
        <p:spPr>
          <a:xfrm>
            <a:off x="876799" y="2250700"/>
            <a:ext cx="13344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 как город парков </a:t>
            </a:r>
            <a:b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 набережных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8" name="Google Shape;128;g3cb06d0e217_0_13"/>
          <p:cNvSpPr txBox="1"/>
          <p:nvPr/>
        </p:nvSpPr>
        <p:spPr>
          <a:xfrm>
            <a:off x="8566536" y="3513746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200">
                <a:solidFill>
                  <a:srgbClr val="66666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~90</a:t>
            </a:r>
            <a:endParaRPr sz="5200">
              <a:solidFill>
                <a:srgbClr val="66666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9" name="Google Shape;129;g3cb06d0e217_0_13"/>
          <p:cNvSpPr txBox="1"/>
          <p:nvPr/>
        </p:nvSpPr>
        <p:spPr>
          <a:xfrm>
            <a:off x="4257875" y="4336825"/>
            <a:ext cx="1159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км благоустроенных набережных в 2011 – 2023 годах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0" name="Google Shape;130;g3cb06d0e217_0_13"/>
          <p:cNvSpPr txBox="1"/>
          <p:nvPr/>
        </p:nvSpPr>
        <p:spPr>
          <a:xfrm>
            <a:off x="8566532" y="5615186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200">
                <a:solidFill>
                  <a:srgbClr val="66666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&gt;1 100</a:t>
            </a:r>
            <a:endParaRPr sz="5200">
              <a:solidFill>
                <a:srgbClr val="66666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1" name="Google Shape;131;g3cb06d0e217_0_13"/>
          <p:cNvSpPr txBox="1"/>
          <p:nvPr/>
        </p:nvSpPr>
        <p:spPr>
          <a:xfrm>
            <a:off x="6069611" y="6434486"/>
            <a:ext cx="79485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парков и зелёных зон созданы/благоустроены с 2011 года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g3cb06d0e217_0_13"/>
          <p:cNvSpPr txBox="1"/>
          <p:nvPr/>
        </p:nvSpPr>
        <p:spPr>
          <a:xfrm>
            <a:off x="8566532" y="8077350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2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60+</a:t>
            </a:r>
            <a:endParaRPr sz="5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3" name="Google Shape;133;g3cb06d0e217_0_13"/>
          <p:cNvSpPr txBox="1"/>
          <p:nvPr/>
        </p:nvSpPr>
        <p:spPr>
          <a:xfrm>
            <a:off x="4248023" y="8942175"/>
            <a:ext cx="11598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парков общей площадью &gt;1 400 га </a:t>
            </a:r>
            <a:b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0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обновлено в 2024 – 2025 годах</a:t>
            </a:r>
            <a:endParaRPr sz="30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3cae0ada375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cae0ada375_0_27"/>
          <p:cNvPicPr preferRelativeResize="0"/>
          <p:nvPr/>
        </p:nvPicPr>
        <p:blipFill rotWithShape="1">
          <a:blip r:embed="rId4">
            <a:alphaModFix/>
          </a:blip>
          <a:srcRect b="0" l="8506" r="14303" t="0"/>
          <a:stretch/>
        </p:blipFill>
        <p:spPr>
          <a:xfrm>
            <a:off x="10350502" y="3343900"/>
            <a:ext cx="8865150" cy="70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cae0ada375_0_27"/>
          <p:cNvSpPr txBox="1"/>
          <p:nvPr/>
        </p:nvSpPr>
        <p:spPr>
          <a:xfrm>
            <a:off x="3986150" y="-909875"/>
            <a:ext cx="124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найти фотку Крымской набережной до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cae0ada375_0_27"/>
          <p:cNvSpPr txBox="1"/>
          <p:nvPr/>
        </p:nvSpPr>
        <p:spPr>
          <a:xfrm>
            <a:off x="-5259000" y="3945725"/>
            <a:ext cx="383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highlight>
                  <a:srgbClr val="212121"/>
                </a:highlight>
              </a:rPr>
              <a:t> После реконструкции 2013 года она стала одной из первых современных пешеходных набережных столицы и образцом городского дизайна нового типа.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3cae0ada375_0_27"/>
          <p:cNvSpPr txBox="1"/>
          <p:nvPr/>
        </p:nvSpPr>
        <p:spPr>
          <a:xfrm>
            <a:off x="-3829050" y="400"/>
            <a:ext cx="300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highlight>
                  <a:srgbClr val="212121"/>
                </a:highlight>
              </a:rPr>
              <a:t>Изначально Крымская набережная служила транспортным коридором и парковкой, но в 2013 году её полностью перепланировали в рамках программы благоустройства Москвы. Бюро Wowhaus под руководством Олега Шапиро и Дмитрия Ликина ввело принципы «мягкой урбанистики»: отказ от ограждений, совмещение природного и городского пространства, организация маршрутов для пешеходов и велосипедистов</a:t>
            </a:r>
            <a:endParaRPr/>
          </a:p>
        </p:txBody>
      </p:sp>
      <p:sp>
        <p:nvSpPr>
          <p:cNvPr id="143" name="Google Shape;143;g3cae0ada375_0_27"/>
          <p:cNvSpPr txBox="1"/>
          <p:nvPr/>
        </p:nvSpPr>
        <p:spPr>
          <a:xfrm>
            <a:off x="-5789250" y="5830250"/>
            <a:ext cx="451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благоустройство стало процессом, а не акцией.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3cae0ada375_0_27"/>
          <p:cNvSpPr txBox="1"/>
          <p:nvPr/>
        </p:nvSpPr>
        <p:spPr>
          <a:xfrm>
            <a:off x="-4142800" y="2835000"/>
            <a:ext cx="26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фото до после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3cae0ada375_0_27"/>
          <p:cNvSpPr txBox="1"/>
          <p:nvPr>
            <p:ph type="ctrTitle"/>
          </p:nvPr>
        </p:nvSpPr>
        <p:spPr>
          <a:xfrm>
            <a:off x="876806" y="2250700"/>
            <a:ext cx="369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Набережные</a:t>
            </a:r>
            <a:endParaRPr sz="36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6" name="Google Shape;146;g3cae0ada375_0_27"/>
          <p:cNvPicPr preferRelativeResize="0"/>
          <p:nvPr/>
        </p:nvPicPr>
        <p:blipFill rotWithShape="1">
          <a:blip r:embed="rId5">
            <a:alphaModFix/>
          </a:blip>
          <a:srcRect b="0" l="17314" r="-557" t="0"/>
          <a:stretch/>
        </p:blipFill>
        <p:spPr>
          <a:xfrm>
            <a:off x="876800" y="3343900"/>
            <a:ext cx="8865150" cy="708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2026-01-15T15:37:00Z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2026-01-15T03:00:00Z</vt:filetime>
  </property>
  <property fmtid="{D5CDD505-2E9C-101B-9397-08002B2CF9AE}" pid="3" name="LastSaved">
    <vt:filetime>2026-01-15T03:00:00Z</vt:filetime>
  </property>
  <property fmtid="{D5CDD505-2E9C-101B-9397-08002B2CF9AE}" pid="4" name="ICV">
    <vt:lpwstr>8332287B3EFE4B07A4D9FA0F5FE131B8_12</vt:lpwstr>
  </property>
  <property fmtid="{D5CDD505-2E9C-101B-9397-08002B2CF9AE}" pid="5" name="KSOProductBuildVer">
    <vt:lpwstr>1049-12.2.0.23196</vt:lpwstr>
  </property>
</Properties>
</file>