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64" r:id="rId2"/>
    <p:sldId id="26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12192000"/>
  <p:embeddedFontLst>
    <p:embeddedFont>
      <p:font typeface="微软雅黑" panose="020B0503020204020204" pitchFamily="34" charset="-122"/>
      <p:regular r:id="rId10"/>
      <p:bold r:id="rId11"/>
    </p:embeddedFont>
    <p:embeddedFont>
      <p:font typeface="MiSans" panose="020B0604020202020204" charset="-122"/>
      <p:regular r:id="rId12"/>
    </p:embeddedFont>
    <p:embeddedFont>
      <p:font typeface="Noto Sans SC" panose="020B0604020202020204" charset="-128"/>
      <p:regular r:id="rId13"/>
    </p:embeddedFont>
    <p:embeddedFont>
      <p:font typeface="Arial Black" panose="020B0A04020102020204" pitchFamily="34" charset="0"/>
      <p:bold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10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47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2C340-F298-91E5-990A-91CDC53C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D1D14-2265-578D-4E57-A7D7EF0D1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ECEE9-DCD2-248C-1F35-D0546B2C8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BFDC-0AF7-882E-EF6D-5D5D1A8C6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7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0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" y="0"/>
            <a:ext cx="121893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391050" y="1488274"/>
            <a:ext cx="6746331" cy="2331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51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МОСКОВСКИЙ РИЭЛТОРСКИЙ ФОРУМ 2026</a:t>
            </a:r>
            <a:endParaRPr lang="ru-RU" sz="485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957037" y="1591143"/>
            <a:ext cx="2043380" cy="31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5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выступления: </a:t>
            </a:r>
            <a:endParaRPr lang="ru-RU" sz="145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8910839" y="1907383"/>
            <a:ext cx="3100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Правовая защита интересов брокера. Судебная практика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рекомендации юриста </a:t>
            </a:r>
          </a:p>
          <a:p>
            <a:pPr>
              <a:defRPr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Сысоев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8591225" y="1534482"/>
            <a:ext cx="0" cy="14324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 bwMode="auto">
          <a:xfrm>
            <a:off x="8545015" y="1638704"/>
            <a:ext cx="92420" cy="924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92"/>
          </a:p>
        </p:txBody>
      </p:sp>
      <p:sp>
        <p:nvSpPr>
          <p:cNvPr id="26" name="Прямоугольник: скругленные углы 25"/>
          <p:cNvSpPr/>
          <p:nvPr/>
        </p:nvSpPr>
        <p:spPr bwMode="auto">
          <a:xfrm>
            <a:off x="9330621" y="379182"/>
            <a:ext cx="2319165" cy="416362"/>
          </a:xfrm>
          <a:prstGeom prst="roundRect">
            <a:avLst>
              <a:gd name="adj" fmla="val 9427"/>
            </a:avLst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55" b="1" dirty="0">
                <a:latin typeface="Arial" panose="020B0604020202020204" pitchFamily="34" charset="0"/>
                <a:cs typeface="Arial" panose="020B0604020202020204" pitchFamily="34" charset="0"/>
              </a:rPr>
              <a:t>25-27 февраля 2026</a:t>
            </a:r>
            <a:endParaRPr lang="ru-RU" sz="14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0F4A0-0FB9-8D83-6AC8-2708D656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0" descr="https://kimi-img.moonshot.cn/pub/slides/okc/ol4vpy4zr4ic2/slide3_bg.png">
            <a:extLst>
              <a:ext uri="{FF2B5EF4-FFF2-40B4-BE49-F238E27FC236}">
                <a16:creationId xmlns:a16="http://schemas.microsoft.com/office/drawing/2014/main" id="{C8DD15EB-3BA4-1D88-9B00-95FEB49787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EEFC2BFF-FE08-1327-9A62-F183F2473790}"/>
              </a:ext>
            </a:extLst>
          </p:cNvPr>
          <p:cNvSpPr/>
          <p:nvPr/>
        </p:nvSpPr>
        <p:spPr>
          <a:xfrm>
            <a:off x="457200" y="11620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7DECA5B8-7F2E-BC53-8E89-6A4D15527934}"/>
              </a:ext>
            </a:extLst>
          </p:cNvPr>
          <p:cNvSpPr/>
          <p:nvPr/>
        </p:nvSpPr>
        <p:spPr>
          <a:xfrm>
            <a:off x="619125" y="129540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15863" y="11906"/>
                </a:moveTo>
                <a:lnTo>
                  <a:pt x="119063" y="11906"/>
                </a:lnTo>
                <a:cubicBezTo>
                  <a:pt x="132197" y="11906"/>
                  <a:pt x="142875" y="22585"/>
                  <a:pt x="142875" y="35719"/>
                </a:cubicBezTo>
                <a:lnTo>
                  <a:pt x="142875" y="166688"/>
                </a:lnTo>
                <a:cubicBezTo>
                  <a:pt x="142875" y="179822"/>
                  <a:pt x="132197" y="190500"/>
                  <a:pt x="119063" y="190500"/>
                </a:cubicBezTo>
                <a:lnTo>
                  <a:pt x="23812" y="190500"/>
                </a:lnTo>
                <a:cubicBezTo>
                  <a:pt x="10678" y="190500"/>
                  <a:pt x="0" y="179822"/>
                  <a:pt x="0" y="166688"/>
                </a:cubicBezTo>
                <a:lnTo>
                  <a:pt x="0" y="35719"/>
                </a:lnTo>
                <a:cubicBezTo>
                  <a:pt x="0" y="22585"/>
                  <a:pt x="10678" y="11906"/>
                  <a:pt x="23812" y="11906"/>
                </a:cubicBezTo>
                <a:lnTo>
                  <a:pt x="27012" y="11906"/>
                </a:lnTo>
                <a:cubicBezTo>
                  <a:pt x="31105" y="4800"/>
                  <a:pt x="38807" y="0"/>
                  <a:pt x="47625" y="0"/>
                </a:cubicBezTo>
                <a:lnTo>
                  <a:pt x="95250" y="0"/>
                </a:lnTo>
                <a:cubicBezTo>
                  <a:pt x="104068" y="0"/>
                  <a:pt x="111770" y="4800"/>
                  <a:pt x="115863" y="11906"/>
                </a:cubicBezTo>
                <a:close/>
                <a:moveTo>
                  <a:pt x="92273" y="41672"/>
                </a:moveTo>
                <a:cubicBezTo>
                  <a:pt x="97222" y="41672"/>
                  <a:pt x="101203" y="37691"/>
                  <a:pt x="101203" y="32742"/>
                </a:cubicBezTo>
                <a:cubicBezTo>
                  <a:pt x="101203" y="27794"/>
                  <a:pt x="97222" y="23812"/>
                  <a:pt x="92273" y="23812"/>
                </a:cubicBezTo>
                <a:lnTo>
                  <a:pt x="50602" y="23812"/>
                </a:lnTo>
                <a:cubicBezTo>
                  <a:pt x="45653" y="23812"/>
                  <a:pt x="41672" y="27794"/>
                  <a:pt x="41672" y="32742"/>
                </a:cubicBezTo>
                <a:cubicBezTo>
                  <a:pt x="41672" y="37691"/>
                  <a:pt x="45653" y="41672"/>
                  <a:pt x="50602" y="41672"/>
                </a:cubicBezTo>
                <a:lnTo>
                  <a:pt x="92273" y="41672"/>
                </a:lnTo>
                <a:close/>
                <a:moveTo>
                  <a:pt x="102840" y="96999"/>
                </a:moveTo>
                <a:cubicBezTo>
                  <a:pt x="105445" y="92832"/>
                  <a:pt x="104180" y="87325"/>
                  <a:pt x="100012" y="84683"/>
                </a:cubicBezTo>
                <a:cubicBezTo>
                  <a:pt x="95845" y="82042"/>
                  <a:pt x="90339" y="83344"/>
                  <a:pt x="87697" y="87511"/>
                </a:cubicBezTo>
                <a:lnTo>
                  <a:pt x="64852" y="124085"/>
                </a:lnTo>
                <a:lnTo>
                  <a:pt x="54806" y="110691"/>
                </a:lnTo>
                <a:cubicBezTo>
                  <a:pt x="51829" y="106747"/>
                  <a:pt x="46248" y="105928"/>
                  <a:pt x="42304" y="108905"/>
                </a:cubicBezTo>
                <a:cubicBezTo>
                  <a:pt x="38360" y="111882"/>
                  <a:pt x="37542" y="117463"/>
                  <a:pt x="40518" y="121407"/>
                </a:cubicBezTo>
                <a:lnTo>
                  <a:pt x="58378" y="145219"/>
                </a:lnTo>
                <a:cubicBezTo>
                  <a:pt x="60127" y="147563"/>
                  <a:pt x="62954" y="148903"/>
                  <a:pt x="65894" y="148791"/>
                </a:cubicBezTo>
                <a:cubicBezTo>
                  <a:pt x="68833" y="148679"/>
                  <a:pt x="71512" y="147117"/>
                  <a:pt x="73075" y="144587"/>
                </a:cubicBezTo>
                <a:lnTo>
                  <a:pt x="102840" y="96962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CE321BB-4F45-7A60-B2EB-FB4D439F7EC0}"/>
              </a:ext>
            </a:extLst>
          </p:cNvPr>
          <p:cNvSpPr/>
          <p:nvPr/>
        </p:nvSpPr>
        <p:spPr>
          <a:xfrm>
            <a:off x="1047750" y="1162050"/>
            <a:ext cx="58102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6 </a:t>
            </a:r>
            <a:r>
              <a:rPr lang="ru-RU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критериев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успе</a:t>
            </a:r>
            <a:r>
              <a:rPr lang="ru-RU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ха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работы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агента</a:t>
            </a:r>
            <a:endParaRPr lang="en-US" sz="2214" b="1" dirty="0">
              <a:solidFill>
                <a:srgbClr val="2C3E50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FC02F1D8-C7F6-D174-C93D-53A36094BBAA}"/>
              </a:ext>
            </a:extLst>
          </p:cNvPr>
          <p:cNvSpPr/>
          <p:nvPr/>
        </p:nvSpPr>
        <p:spPr>
          <a:xfrm>
            <a:off x="476250" y="19050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7BAB9D75-0711-76B0-378A-10C4D4F1A1FF}"/>
              </a:ext>
            </a:extLst>
          </p:cNvPr>
          <p:cNvSpPr/>
          <p:nvPr/>
        </p:nvSpPr>
        <p:spPr>
          <a:xfrm>
            <a:off x="476250" y="19050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50EDED84-9461-0A37-FE42-9E1CFA2550C9}"/>
              </a:ext>
            </a:extLst>
          </p:cNvPr>
          <p:cNvSpPr/>
          <p:nvPr/>
        </p:nvSpPr>
        <p:spPr>
          <a:xfrm>
            <a:off x="647700" y="2057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74EEAC7F-B145-5155-1E81-5D4B2BC0C1FE}"/>
              </a:ext>
            </a:extLst>
          </p:cNvPr>
          <p:cNvSpPr/>
          <p:nvPr/>
        </p:nvSpPr>
        <p:spPr>
          <a:xfrm>
            <a:off x="789533" y="21145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98E5FF52-9B1D-55DD-3BB2-354E05F937C5}"/>
              </a:ext>
            </a:extLst>
          </p:cNvPr>
          <p:cNvSpPr/>
          <p:nvPr/>
        </p:nvSpPr>
        <p:spPr>
          <a:xfrm>
            <a:off x="1143000" y="2057400"/>
            <a:ext cx="4810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Подпишите договор ДО начала работы</a:t>
            </a: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FE6455C1-B7AF-BD30-FC18-8BF008D650C7}"/>
              </a:ext>
            </a:extLst>
          </p:cNvPr>
          <p:cNvSpPr/>
          <p:nvPr/>
        </p:nvSpPr>
        <p:spPr>
          <a:xfrm>
            <a:off x="1143000" y="23622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Никакой работы «на словах»! Договор — ваш главный инструмент защиты.</a:t>
            </a:r>
            <a:endParaRPr lang="en-US" sz="1600" dirty="0"/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893C3EA4-E638-903A-04A1-AD9661F2282E}"/>
              </a:ext>
            </a:extLst>
          </p:cNvPr>
          <p:cNvSpPr/>
          <p:nvPr/>
        </p:nvSpPr>
        <p:spPr>
          <a:xfrm>
            <a:off x="6191250" y="19050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B292B776-609E-37E1-CBBD-39A189457D3D}"/>
              </a:ext>
            </a:extLst>
          </p:cNvPr>
          <p:cNvSpPr/>
          <p:nvPr/>
        </p:nvSpPr>
        <p:spPr>
          <a:xfrm>
            <a:off x="6191250" y="19050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BDF2BB38-BDE8-29B4-AE7B-330398D50787}"/>
              </a:ext>
            </a:extLst>
          </p:cNvPr>
          <p:cNvSpPr/>
          <p:nvPr/>
        </p:nvSpPr>
        <p:spPr>
          <a:xfrm>
            <a:off x="6362700" y="2057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9B37F342-0796-CE0E-8D42-EF0A79826143}"/>
              </a:ext>
            </a:extLst>
          </p:cNvPr>
          <p:cNvSpPr/>
          <p:nvPr/>
        </p:nvSpPr>
        <p:spPr>
          <a:xfrm>
            <a:off x="6504533" y="21145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D0AEEF8-7EDF-73B4-A66C-414DF4E3FDC8}"/>
              </a:ext>
            </a:extLst>
          </p:cNvPr>
          <p:cNvSpPr/>
          <p:nvPr/>
        </p:nvSpPr>
        <p:spPr>
          <a:xfrm>
            <a:off x="6858000" y="2057400"/>
            <a:ext cx="4810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Нет договора? Отправьте оферту</a:t>
            </a:r>
            <a:endParaRPr lang="en-US" sz="16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1B09B166-8510-7B3F-1951-7A3A7FB445CD}"/>
              </a:ext>
            </a:extLst>
          </p:cNvPr>
          <p:cNvSpPr/>
          <p:nvPr/>
        </p:nvSpPr>
        <p:spPr>
          <a:xfrm>
            <a:off x="6858000" y="23622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Письмо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всеми</a:t>
            </a: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ru-RU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существеннымм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условиями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(Определение ВС РФ от 16 июня 2023 г. 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 51-</a:t>
            </a: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КГ23-3-К8)</a:t>
            </a:r>
            <a:endParaRPr lang="en-US" sz="1600" dirty="0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98FCAF39-9E44-EFFC-901D-3F7BF6162F57}"/>
              </a:ext>
            </a:extLst>
          </p:cNvPr>
          <p:cNvSpPr/>
          <p:nvPr/>
        </p:nvSpPr>
        <p:spPr>
          <a:xfrm>
            <a:off x="476250" y="33147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39EB96F6-972D-1D28-7402-D6167D7F2C66}"/>
              </a:ext>
            </a:extLst>
          </p:cNvPr>
          <p:cNvSpPr/>
          <p:nvPr/>
        </p:nvSpPr>
        <p:spPr>
          <a:xfrm>
            <a:off x="476250" y="33147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DB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Shape 18">
            <a:extLst>
              <a:ext uri="{FF2B5EF4-FFF2-40B4-BE49-F238E27FC236}">
                <a16:creationId xmlns:a16="http://schemas.microsoft.com/office/drawing/2014/main" id="{5FE391C4-E5BE-2ED5-8741-7C2A28F5F9EC}"/>
              </a:ext>
            </a:extLst>
          </p:cNvPr>
          <p:cNvSpPr/>
          <p:nvPr/>
        </p:nvSpPr>
        <p:spPr>
          <a:xfrm>
            <a:off x="647700" y="3467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F9DB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D402B51C-B767-5D08-D540-CB02A4E815D3}"/>
              </a:ext>
            </a:extLst>
          </p:cNvPr>
          <p:cNvSpPr/>
          <p:nvPr/>
        </p:nvSpPr>
        <p:spPr>
          <a:xfrm>
            <a:off x="789533" y="35242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9BB8B09F-A76B-614A-6FAB-F67D5C04F0B1}"/>
              </a:ext>
            </a:extLst>
          </p:cNvPr>
          <p:cNvSpPr/>
          <p:nvPr/>
        </p:nvSpPr>
        <p:spPr>
          <a:xfrm>
            <a:off x="1143000" y="3467100"/>
            <a:ext cx="4810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Документируйте всё</a:t>
            </a: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6AB0BDE3-AD85-1CFC-470A-221D1FBEE2BC}"/>
              </a:ext>
            </a:extLst>
          </p:cNvPr>
          <p:cNvSpPr/>
          <p:nvPr/>
        </p:nvSpPr>
        <p:spPr>
          <a:xfrm>
            <a:off x="1143000" y="37719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Протоколы встреч, акты осмотров — каждый этап работы должен быть зафиксирован.</a:t>
            </a:r>
            <a:endParaRPr lang="en-US" sz="1600" dirty="0"/>
          </a:p>
        </p:txBody>
      </p:sp>
      <p:sp>
        <p:nvSpPr>
          <p:cNvPr id="25" name="Shape 22">
            <a:extLst>
              <a:ext uri="{FF2B5EF4-FFF2-40B4-BE49-F238E27FC236}">
                <a16:creationId xmlns:a16="http://schemas.microsoft.com/office/drawing/2014/main" id="{ACAEC4C9-D48D-F102-3393-B5C3D023076E}"/>
              </a:ext>
            </a:extLst>
          </p:cNvPr>
          <p:cNvSpPr/>
          <p:nvPr/>
        </p:nvSpPr>
        <p:spPr>
          <a:xfrm>
            <a:off x="6191250" y="33147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6" name="Shape 23">
            <a:extLst>
              <a:ext uri="{FF2B5EF4-FFF2-40B4-BE49-F238E27FC236}">
                <a16:creationId xmlns:a16="http://schemas.microsoft.com/office/drawing/2014/main" id="{9E7872C0-1474-BC7D-D686-DD73B6100EBD}"/>
              </a:ext>
            </a:extLst>
          </p:cNvPr>
          <p:cNvSpPr/>
          <p:nvPr/>
        </p:nvSpPr>
        <p:spPr>
          <a:xfrm>
            <a:off x="6191250" y="33147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9DB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7" name="Shape 24">
            <a:extLst>
              <a:ext uri="{FF2B5EF4-FFF2-40B4-BE49-F238E27FC236}">
                <a16:creationId xmlns:a16="http://schemas.microsoft.com/office/drawing/2014/main" id="{AAF5DEC8-E674-A787-99B9-F83CC0C89CBC}"/>
              </a:ext>
            </a:extLst>
          </p:cNvPr>
          <p:cNvSpPr/>
          <p:nvPr/>
        </p:nvSpPr>
        <p:spPr>
          <a:xfrm>
            <a:off x="6362700" y="3467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F9DB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8" name="Text 25">
            <a:extLst>
              <a:ext uri="{FF2B5EF4-FFF2-40B4-BE49-F238E27FC236}">
                <a16:creationId xmlns:a16="http://schemas.microsoft.com/office/drawing/2014/main" id="{EF99E2D3-1FB0-2703-87A9-8865AD55774B}"/>
              </a:ext>
            </a:extLst>
          </p:cNvPr>
          <p:cNvSpPr/>
          <p:nvPr/>
        </p:nvSpPr>
        <p:spPr>
          <a:xfrm>
            <a:off x="6504533" y="35242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879ECFF9-44E5-7048-E498-77750BB4DDE3}"/>
              </a:ext>
            </a:extLst>
          </p:cNvPr>
          <p:cNvSpPr/>
          <p:nvPr/>
        </p:nvSpPr>
        <p:spPr>
          <a:xfrm>
            <a:off x="6858000" y="3467100"/>
            <a:ext cx="4810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Переписка — только </a:t>
            </a:r>
            <a:r>
              <a:rPr lang="en-US" sz="1350" b="1" dirty="0" err="1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</a:t>
            </a: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350" b="1" dirty="0" err="1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одним</a:t>
            </a:r>
            <a:r>
              <a:rPr lang="ru-RU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уполномоченным</a:t>
            </a: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лицом</a:t>
            </a:r>
            <a:endParaRPr lang="en-US" sz="160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61B4CC3B-91D7-9F0A-1E98-54B259499311}"/>
              </a:ext>
            </a:extLst>
          </p:cNvPr>
          <p:cNvSpPr/>
          <p:nvPr/>
        </p:nvSpPr>
        <p:spPr>
          <a:xfrm>
            <a:off x="6858000" y="37719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Желательно – в одном средстве коммуникации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</a:t>
            </a: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 сообщения – ясные и точные. </a:t>
            </a:r>
            <a:r>
              <a:rPr lang="en-US" sz="12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</a:t>
            </a: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бойтесь повторять!</a:t>
            </a:r>
            <a:endParaRPr lang="en-US" sz="1600" dirty="0"/>
          </a:p>
        </p:txBody>
      </p:sp>
      <p:sp>
        <p:nvSpPr>
          <p:cNvPr id="31" name="Shape 28">
            <a:extLst>
              <a:ext uri="{FF2B5EF4-FFF2-40B4-BE49-F238E27FC236}">
                <a16:creationId xmlns:a16="http://schemas.microsoft.com/office/drawing/2014/main" id="{74C40507-2260-B403-21E1-979BF8DBB8AE}"/>
              </a:ext>
            </a:extLst>
          </p:cNvPr>
          <p:cNvSpPr/>
          <p:nvPr/>
        </p:nvSpPr>
        <p:spPr>
          <a:xfrm>
            <a:off x="476250" y="47244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2" name="Shape 29">
            <a:extLst>
              <a:ext uri="{FF2B5EF4-FFF2-40B4-BE49-F238E27FC236}">
                <a16:creationId xmlns:a16="http://schemas.microsoft.com/office/drawing/2014/main" id="{BF1CD279-AEDB-26F3-3410-910B63DD97DC}"/>
              </a:ext>
            </a:extLst>
          </p:cNvPr>
          <p:cNvSpPr/>
          <p:nvPr/>
        </p:nvSpPr>
        <p:spPr>
          <a:xfrm>
            <a:off x="476250" y="47244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3" name="Shape 30">
            <a:extLst>
              <a:ext uri="{FF2B5EF4-FFF2-40B4-BE49-F238E27FC236}">
                <a16:creationId xmlns:a16="http://schemas.microsoft.com/office/drawing/2014/main" id="{02DFC8A9-9E93-24F6-8AC9-4092E23AF2FB}"/>
              </a:ext>
            </a:extLst>
          </p:cNvPr>
          <p:cNvSpPr/>
          <p:nvPr/>
        </p:nvSpPr>
        <p:spPr>
          <a:xfrm>
            <a:off x="647700" y="48768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03AA76F4-EE97-76EC-E756-296D17B3BCD6}"/>
              </a:ext>
            </a:extLst>
          </p:cNvPr>
          <p:cNvSpPr/>
          <p:nvPr/>
        </p:nvSpPr>
        <p:spPr>
          <a:xfrm>
            <a:off x="789533" y="49339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</a:t>
            </a:r>
            <a:endParaRPr lang="en-US" sz="1600" dirty="0"/>
          </a:p>
        </p:txBody>
      </p:sp>
      <p:sp>
        <p:nvSpPr>
          <p:cNvPr id="35" name="Text 32">
            <a:extLst>
              <a:ext uri="{FF2B5EF4-FFF2-40B4-BE49-F238E27FC236}">
                <a16:creationId xmlns:a16="http://schemas.microsoft.com/office/drawing/2014/main" id="{C45DC393-7253-2994-C80B-EFC8C7B1EA66}"/>
              </a:ext>
            </a:extLst>
          </p:cNvPr>
          <p:cNvSpPr/>
          <p:nvPr/>
        </p:nvSpPr>
        <p:spPr>
          <a:xfrm>
            <a:off x="1143000" y="4876800"/>
            <a:ext cx="4810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меняйте исполнителя</a:t>
            </a:r>
            <a:endParaRPr lang="en-US" sz="1600" dirty="0"/>
          </a:p>
        </p:txBody>
      </p:sp>
      <p:sp>
        <p:nvSpPr>
          <p:cNvPr id="36" name="Text 33">
            <a:extLst>
              <a:ext uri="{FF2B5EF4-FFF2-40B4-BE49-F238E27FC236}">
                <a16:creationId xmlns:a16="http://schemas.microsoft.com/office/drawing/2014/main" id="{22CC2AB0-4659-EE14-4615-D573FB1D596D}"/>
              </a:ext>
            </a:extLst>
          </p:cNvPr>
          <p:cNvSpPr/>
          <p:nvPr/>
        </p:nvSpPr>
        <p:spPr>
          <a:xfrm>
            <a:off x="1143000" y="5181600"/>
            <a:ext cx="4800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Один агент — одна сделка. Смена исполнителя ослабляет вашу позицию.</a:t>
            </a:r>
            <a:endParaRPr lang="en-US" sz="1600" dirty="0"/>
          </a:p>
        </p:txBody>
      </p:sp>
      <p:sp>
        <p:nvSpPr>
          <p:cNvPr id="37" name="Shape 34">
            <a:extLst>
              <a:ext uri="{FF2B5EF4-FFF2-40B4-BE49-F238E27FC236}">
                <a16:creationId xmlns:a16="http://schemas.microsoft.com/office/drawing/2014/main" id="{BF61C1C6-D74A-EA45-A44F-4532B950381F}"/>
              </a:ext>
            </a:extLst>
          </p:cNvPr>
          <p:cNvSpPr/>
          <p:nvPr/>
        </p:nvSpPr>
        <p:spPr>
          <a:xfrm>
            <a:off x="6191250" y="4724400"/>
            <a:ext cx="5543550" cy="1257300"/>
          </a:xfrm>
          <a:custGeom>
            <a:avLst/>
            <a:gdLst/>
            <a:ahLst/>
            <a:cxnLst/>
            <a:rect l="l" t="t" r="r" b="b"/>
            <a:pathLst>
              <a:path w="5543550" h="1257300">
                <a:moveTo>
                  <a:pt x="38100" y="0"/>
                </a:moveTo>
                <a:lnTo>
                  <a:pt x="5429249" y="0"/>
                </a:lnTo>
                <a:cubicBezTo>
                  <a:pt x="5492333" y="0"/>
                  <a:pt x="5543550" y="51217"/>
                  <a:pt x="5543550" y="114301"/>
                </a:cubicBezTo>
                <a:lnTo>
                  <a:pt x="5543550" y="1142999"/>
                </a:lnTo>
                <a:cubicBezTo>
                  <a:pt x="5543550" y="1206083"/>
                  <a:pt x="5492333" y="1257300"/>
                  <a:pt x="5429249" y="1257300"/>
                </a:cubicBez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8" name="Shape 35">
            <a:extLst>
              <a:ext uri="{FF2B5EF4-FFF2-40B4-BE49-F238E27FC236}">
                <a16:creationId xmlns:a16="http://schemas.microsoft.com/office/drawing/2014/main" id="{D2BF1B48-4FFE-F290-3831-77B7D2B073C9}"/>
              </a:ext>
            </a:extLst>
          </p:cNvPr>
          <p:cNvSpPr/>
          <p:nvPr/>
        </p:nvSpPr>
        <p:spPr>
          <a:xfrm>
            <a:off x="6191250" y="4724400"/>
            <a:ext cx="38100" cy="1257300"/>
          </a:xfrm>
          <a:custGeom>
            <a:avLst/>
            <a:gdLst/>
            <a:ahLst/>
            <a:cxnLst/>
            <a:rect l="l" t="t" r="r" b="b"/>
            <a:pathLst>
              <a:path w="38100" h="1257300">
                <a:moveTo>
                  <a:pt x="38100" y="0"/>
                </a:moveTo>
                <a:lnTo>
                  <a:pt x="38100" y="0"/>
                </a:lnTo>
                <a:lnTo>
                  <a:pt x="38100" y="1257300"/>
                </a:lnTo>
                <a:lnTo>
                  <a:pt x="38100" y="1257300"/>
                </a:lnTo>
                <a:cubicBezTo>
                  <a:pt x="17072" y="1257300"/>
                  <a:pt x="0" y="1240228"/>
                  <a:pt x="0" y="1219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9" name="Shape 36">
            <a:extLst>
              <a:ext uri="{FF2B5EF4-FFF2-40B4-BE49-F238E27FC236}">
                <a16:creationId xmlns:a16="http://schemas.microsoft.com/office/drawing/2014/main" id="{25A92C16-8ACE-62CE-5C61-52EE12E10791}"/>
              </a:ext>
            </a:extLst>
          </p:cNvPr>
          <p:cNvSpPr/>
          <p:nvPr/>
        </p:nvSpPr>
        <p:spPr>
          <a:xfrm>
            <a:off x="6362700" y="48768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0E36B5EC-A9F9-DCD9-D898-25A7453D9AAB}"/>
              </a:ext>
            </a:extLst>
          </p:cNvPr>
          <p:cNvSpPr/>
          <p:nvPr/>
        </p:nvSpPr>
        <p:spPr>
          <a:xfrm>
            <a:off x="6504533" y="4933950"/>
            <a:ext cx="180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</a:t>
            </a:r>
            <a:endParaRPr lang="en-US" sz="160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D74B7A34-C595-5881-8E45-75A418D3BED9}"/>
              </a:ext>
            </a:extLst>
          </p:cNvPr>
          <p:cNvSpPr/>
          <p:nvPr/>
        </p:nvSpPr>
        <p:spPr>
          <a:xfrm>
            <a:off x="6858000" y="4876800"/>
            <a:ext cx="4781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Закрывающие акты — обязательно!</a:t>
            </a:r>
            <a:endParaRPr lang="en-US" sz="1600" dirty="0"/>
          </a:p>
        </p:txBody>
      </p:sp>
      <p:sp>
        <p:nvSpPr>
          <p:cNvPr id="42" name="Text 39">
            <a:extLst>
              <a:ext uri="{FF2B5EF4-FFF2-40B4-BE49-F238E27FC236}">
                <a16:creationId xmlns:a16="http://schemas.microsoft.com/office/drawing/2014/main" id="{89C53986-87A3-6059-3C87-42648DE9FBB8}"/>
              </a:ext>
            </a:extLst>
          </p:cNvPr>
          <p:cNvSpPr/>
          <p:nvPr/>
        </p:nvSpPr>
        <p:spPr>
          <a:xfrm>
            <a:off x="6858000" y="5181600"/>
            <a:ext cx="47720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Даже если не подписан договор.</a:t>
            </a:r>
            <a:endParaRPr lang="en-US" sz="1600" dirty="0"/>
          </a:p>
        </p:txBody>
      </p:sp>
      <p:sp>
        <p:nvSpPr>
          <p:cNvPr id="43" name="Shape 40">
            <a:extLst>
              <a:ext uri="{FF2B5EF4-FFF2-40B4-BE49-F238E27FC236}">
                <a16:creationId xmlns:a16="http://schemas.microsoft.com/office/drawing/2014/main" id="{ECC6E033-FD9D-0D19-5268-938FD516F62D}"/>
              </a:ext>
            </a:extLst>
          </p:cNvPr>
          <p:cNvSpPr/>
          <p:nvPr/>
        </p:nvSpPr>
        <p:spPr>
          <a:xfrm>
            <a:off x="457200" y="6096000"/>
            <a:ext cx="11277600" cy="457200"/>
          </a:xfrm>
          <a:custGeom>
            <a:avLst/>
            <a:gdLst/>
            <a:ahLst/>
            <a:cxnLst/>
            <a:rect l="l" t="t" r="r" b="b"/>
            <a:pathLst>
              <a:path w="11277600" h="457200">
                <a:moveTo>
                  <a:pt x="114300" y="0"/>
                </a:moveTo>
                <a:lnTo>
                  <a:pt x="11163300" y="0"/>
                </a:lnTo>
                <a:cubicBezTo>
                  <a:pt x="11226384" y="0"/>
                  <a:pt x="11277600" y="51216"/>
                  <a:pt x="11277600" y="114300"/>
                </a:cubicBezTo>
                <a:lnTo>
                  <a:pt x="11277600" y="342900"/>
                </a:lnTo>
                <a:cubicBezTo>
                  <a:pt x="11277600" y="405984"/>
                  <a:pt x="11226384" y="457200"/>
                  <a:pt x="111633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F9DB47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4" name="Shape 41">
            <a:extLst>
              <a:ext uri="{FF2B5EF4-FFF2-40B4-BE49-F238E27FC236}">
                <a16:creationId xmlns:a16="http://schemas.microsoft.com/office/drawing/2014/main" id="{158D980C-4F2B-6321-A5B6-AE41AB7F248D}"/>
              </a:ext>
            </a:extLst>
          </p:cNvPr>
          <p:cNvSpPr/>
          <p:nvPr/>
        </p:nvSpPr>
        <p:spPr>
          <a:xfrm>
            <a:off x="619125" y="62293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08979" y="142875"/>
                </a:moveTo>
                <a:cubicBezTo>
                  <a:pt x="111696" y="134578"/>
                  <a:pt x="117128" y="127062"/>
                  <a:pt x="123267" y="120588"/>
                </a:cubicBezTo>
                <a:cubicBezTo>
                  <a:pt x="135434" y="107789"/>
                  <a:pt x="142875" y="90488"/>
                  <a:pt x="142875" y="71438"/>
                </a:cubicBezTo>
                <a:cubicBezTo>
                  <a:pt x="142875" y="31998"/>
                  <a:pt x="110877" y="0"/>
                  <a:pt x="71437" y="0"/>
                </a:cubicBezTo>
                <a:cubicBezTo>
                  <a:pt x="31998" y="0"/>
                  <a:pt x="0" y="31998"/>
                  <a:pt x="0" y="71438"/>
                </a:cubicBezTo>
                <a:cubicBezTo>
                  <a:pt x="0" y="90488"/>
                  <a:pt x="7441" y="107789"/>
                  <a:pt x="19608" y="120588"/>
                </a:cubicBezTo>
                <a:cubicBezTo>
                  <a:pt x="25747" y="127062"/>
                  <a:pt x="31217" y="134578"/>
                  <a:pt x="33896" y="142875"/>
                </a:cubicBezTo>
                <a:lnTo>
                  <a:pt x="108942" y="142875"/>
                </a:lnTo>
                <a:close/>
                <a:moveTo>
                  <a:pt x="107156" y="160734"/>
                </a:moveTo>
                <a:lnTo>
                  <a:pt x="35719" y="160734"/>
                </a:lnTo>
                <a:lnTo>
                  <a:pt x="35719" y="166688"/>
                </a:lnTo>
                <a:cubicBezTo>
                  <a:pt x="35719" y="183133"/>
                  <a:pt x="49039" y="196453"/>
                  <a:pt x="65484" y="196453"/>
                </a:cubicBezTo>
                <a:lnTo>
                  <a:pt x="77391" y="196453"/>
                </a:lnTo>
                <a:cubicBezTo>
                  <a:pt x="93836" y="196453"/>
                  <a:pt x="107156" y="183133"/>
                  <a:pt x="107156" y="166688"/>
                </a:cubicBezTo>
                <a:lnTo>
                  <a:pt x="107156" y="160734"/>
                </a:lnTo>
                <a:close/>
                <a:moveTo>
                  <a:pt x="68461" y="41672"/>
                </a:moveTo>
                <a:cubicBezTo>
                  <a:pt x="53653" y="41672"/>
                  <a:pt x="41672" y="53653"/>
                  <a:pt x="41672" y="68461"/>
                </a:cubicBezTo>
                <a:cubicBezTo>
                  <a:pt x="41672" y="73409"/>
                  <a:pt x="37691" y="77391"/>
                  <a:pt x="32742" y="77391"/>
                </a:cubicBezTo>
                <a:cubicBezTo>
                  <a:pt x="27794" y="77391"/>
                  <a:pt x="23812" y="73409"/>
                  <a:pt x="23812" y="68461"/>
                </a:cubicBezTo>
                <a:cubicBezTo>
                  <a:pt x="23812" y="43793"/>
                  <a:pt x="43793" y="23812"/>
                  <a:pt x="68461" y="23812"/>
                </a:cubicBezTo>
                <a:cubicBezTo>
                  <a:pt x="73409" y="23812"/>
                  <a:pt x="77391" y="27794"/>
                  <a:pt x="77391" y="32742"/>
                </a:cubicBezTo>
                <a:cubicBezTo>
                  <a:pt x="77391" y="37691"/>
                  <a:pt x="73409" y="41672"/>
                  <a:pt x="68461" y="41672"/>
                </a:cubicBezTo>
                <a:close/>
              </a:path>
            </a:pathLst>
          </a:custGeom>
          <a:solidFill>
            <a:srgbClr val="2C3E5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5" name="Text 42">
            <a:extLst>
              <a:ext uri="{FF2B5EF4-FFF2-40B4-BE49-F238E27FC236}">
                <a16:creationId xmlns:a16="http://schemas.microsoft.com/office/drawing/2014/main" id="{3E33CECB-48DE-C51E-26C7-EA0329261DDD}"/>
              </a:ext>
            </a:extLst>
          </p:cNvPr>
          <p:cNvSpPr/>
          <p:nvPr/>
        </p:nvSpPr>
        <p:spPr>
          <a:xfrm>
            <a:off x="923925" y="6210300"/>
            <a:ext cx="4479348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2C3E50"/>
                </a:solidFill>
                <a:latin typeface="Arial" panose="020B0604020202020204" pitchFamily="34" charset="0"/>
                <a:ea typeface="MiSans" pitchFamily="34" charset="-122"/>
                <a:cs typeface="Arial" panose="020B0604020202020204" pitchFamily="34" charset="0"/>
              </a:rPr>
              <a:t>Запомните: документы решают всё!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584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l4vpy4zr4ic2/slide3_b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42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415945" y="11049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" name="Shape 1"/>
          <p:cNvSpPr/>
          <p:nvPr/>
        </p:nvSpPr>
        <p:spPr>
          <a:xfrm>
            <a:off x="525483" y="1238250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42875" y="11906"/>
                </a:moveTo>
                <a:lnTo>
                  <a:pt x="190500" y="11906"/>
                </a:lnTo>
                <a:cubicBezTo>
                  <a:pt x="197086" y="11906"/>
                  <a:pt x="202406" y="17227"/>
                  <a:pt x="202406" y="23812"/>
                </a:cubicBezTo>
                <a:cubicBezTo>
                  <a:pt x="202406" y="30398"/>
                  <a:pt x="197086" y="35719"/>
                  <a:pt x="190500" y="35719"/>
                </a:cubicBezTo>
                <a:lnTo>
                  <a:pt x="148233" y="35719"/>
                </a:lnTo>
                <a:cubicBezTo>
                  <a:pt x="146298" y="45318"/>
                  <a:pt x="139712" y="53243"/>
                  <a:pt x="130969" y="57038"/>
                </a:cubicBezTo>
                <a:lnTo>
                  <a:pt x="130969" y="166688"/>
                </a:lnTo>
                <a:lnTo>
                  <a:pt x="190500" y="166688"/>
                </a:lnTo>
                <a:cubicBezTo>
                  <a:pt x="197086" y="166688"/>
                  <a:pt x="202406" y="172008"/>
                  <a:pt x="202406" y="178594"/>
                </a:cubicBezTo>
                <a:cubicBezTo>
                  <a:pt x="202406" y="185179"/>
                  <a:pt x="197086" y="190500"/>
                  <a:pt x="190500" y="190500"/>
                </a:cubicBezTo>
                <a:lnTo>
                  <a:pt x="47625" y="190500"/>
                </a:lnTo>
                <a:cubicBezTo>
                  <a:pt x="41039" y="190500"/>
                  <a:pt x="35719" y="185179"/>
                  <a:pt x="35719" y="178594"/>
                </a:cubicBezTo>
                <a:cubicBezTo>
                  <a:pt x="35719" y="172008"/>
                  <a:pt x="41039" y="166688"/>
                  <a:pt x="47625" y="166688"/>
                </a:cubicBezTo>
                <a:lnTo>
                  <a:pt x="107156" y="166688"/>
                </a:lnTo>
                <a:lnTo>
                  <a:pt x="107156" y="57038"/>
                </a:lnTo>
                <a:cubicBezTo>
                  <a:pt x="98413" y="53206"/>
                  <a:pt x="91827" y="45281"/>
                  <a:pt x="89892" y="35719"/>
                </a:cubicBezTo>
                <a:lnTo>
                  <a:pt x="47625" y="35719"/>
                </a:lnTo>
                <a:cubicBezTo>
                  <a:pt x="41039" y="35719"/>
                  <a:pt x="35719" y="30398"/>
                  <a:pt x="35719" y="23812"/>
                </a:cubicBezTo>
                <a:cubicBezTo>
                  <a:pt x="35719" y="17227"/>
                  <a:pt x="41039" y="11906"/>
                  <a:pt x="47625" y="11906"/>
                </a:cubicBezTo>
                <a:lnTo>
                  <a:pt x="95250" y="11906"/>
                </a:lnTo>
                <a:cubicBezTo>
                  <a:pt x="100682" y="4688"/>
                  <a:pt x="109314" y="0"/>
                  <a:pt x="119063" y="0"/>
                </a:cubicBezTo>
                <a:cubicBezTo>
                  <a:pt x="128811" y="0"/>
                  <a:pt x="137443" y="4688"/>
                  <a:pt x="142875" y="11906"/>
                </a:cubicBezTo>
                <a:close/>
                <a:moveTo>
                  <a:pt x="163562" y="119063"/>
                </a:moveTo>
                <a:lnTo>
                  <a:pt x="217438" y="119063"/>
                </a:lnTo>
                <a:lnTo>
                  <a:pt x="190500" y="72851"/>
                </a:lnTo>
                <a:lnTo>
                  <a:pt x="163562" y="119063"/>
                </a:lnTo>
                <a:close/>
                <a:moveTo>
                  <a:pt x="190500" y="154781"/>
                </a:moveTo>
                <a:cubicBezTo>
                  <a:pt x="167097" y="154781"/>
                  <a:pt x="147638" y="142131"/>
                  <a:pt x="143619" y="125425"/>
                </a:cubicBezTo>
                <a:cubicBezTo>
                  <a:pt x="142652" y="121332"/>
                  <a:pt x="143991" y="117128"/>
                  <a:pt x="146112" y="113481"/>
                </a:cubicBezTo>
                <a:lnTo>
                  <a:pt x="181533" y="52760"/>
                </a:lnTo>
                <a:cubicBezTo>
                  <a:pt x="183393" y="49560"/>
                  <a:pt x="186817" y="47625"/>
                  <a:pt x="190500" y="47625"/>
                </a:cubicBezTo>
                <a:cubicBezTo>
                  <a:pt x="194183" y="47625"/>
                  <a:pt x="197607" y="49597"/>
                  <a:pt x="199467" y="52760"/>
                </a:cubicBezTo>
                <a:lnTo>
                  <a:pt x="234888" y="113481"/>
                </a:lnTo>
                <a:cubicBezTo>
                  <a:pt x="237009" y="117128"/>
                  <a:pt x="238348" y="121332"/>
                  <a:pt x="237381" y="125425"/>
                </a:cubicBezTo>
                <a:cubicBezTo>
                  <a:pt x="233363" y="142094"/>
                  <a:pt x="213903" y="154781"/>
                  <a:pt x="190500" y="154781"/>
                </a:cubicBezTo>
                <a:close/>
                <a:moveTo>
                  <a:pt x="47179" y="72851"/>
                </a:moveTo>
                <a:lnTo>
                  <a:pt x="20241" y="119063"/>
                </a:lnTo>
                <a:lnTo>
                  <a:pt x="74154" y="119063"/>
                </a:lnTo>
                <a:lnTo>
                  <a:pt x="47179" y="72851"/>
                </a:lnTo>
                <a:close/>
                <a:moveTo>
                  <a:pt x="335" y="125425"/>
                </a:moveTo>
                <a:cubicBezTo>
                  <a:pt x="-633" y="121332"/>
                  <a:pt x="707" y="117128"/>
                  <a:pt x="2828" y="113481"/>
                </a:cubicBezTo>
                <a:lnTo>
                  <a:pt x="38249" y="52760"/>
                </a:lnTo>
                <a:cubicBezTo>
                  <a:pt x="40109" y="49560"/>
                  <a:pt x="43532" y="47625"/>
                  <a:pt x="47216" y="47625"/>
                </a:cubicBezTo>
                <a:cubicBezTo>
                  <a:pt x="50899" y="47625"/>
                  <a:pt x="54322" y="49597"/>
                  <a:pt x="56183" y="52760"/>
                </a:cubicBezTo>
                <a:lnTo>
                  <a:pt x="91604" y="113481"/>
                </a:lnTo>
                <a:cubicBezTo>
                  <a:pt x="93725" y="117128"/>
                  <a:pt x="95064" y="121332"/>
                  <a:pt x="94097" y="125425"/>
                </a:cubicBezTo>
                <a:cubicBezTo>
                  <a:pt x="90078" y="142094"/>
                  <a:pt x="70619" y="154781"/>
                  <a:pt x="47216" y="154781"/>
                </a:cubicBezTo>
                <a:cubicBezTo>
                  <a:pt x="23812" y="154781"/>
                  <a:pt x="4353" y="142131"/>
                  <a:pt x="335" y="12542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982683" y="1097726"/>
            <a:ext cx="7934325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Почему один агент выиграл,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а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другой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проиграл</a:t>
            </a:r>
            <a:endParaRPr lang="en-US" sz="2214" b="1" dirty="0">
              <a:solidFill>
                <a:srgbClr val="2C3E50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71500" y="20764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FB2C3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Shape 14"/>
          <p:cNvSpPr/>
          <p:nvPr/>
        </p:nvSpPr>
        <p:spPr>
          <a:xfrm>
            <a:off x="6480572" y="218122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145599" y="23474"/>
                </a:moveTo>
                <a:cubicBezTo>
                  <a:pt x="150387" y="26956"/>
                  <a:pt x="151459" y="33654"/>
                  <a:pt x="147976" y="38442"/>
                </a:cubicBezTo>
                <a:lnTo>
                  <a:pt x="62251" y="156314"/>
                </a:lnTo>
                <a:cubicBezTo>
                  <a:pt x="60409" y="158859"/>
                  <a:pt x="57563" y="160433"/>
                  <a:pt x="54415" y="160701"/>
                </a:cubicBezTo>
                <a:cubicBezTo>
                  <a:pt x="51268" y="160969"/>
                  <a:pt x="48220" y="159797"/>
                  <a:pt x="46010" y="157587"/>
                </a:cubicBezTo>
                <a:lnTo>
                  <a:pt x="3148" y="114724"/>
                </a:lnTo>
                <a:cubicBezTo>
                  <a:pt x="-1038" y="110538"/>
                  <a:pt x="-1038" y="103741"/>
                  <a:pt x="3148" y="99555"/>
                </a:cubicBezTo>
                <a:cubicBezTo>
                  <a:pt x="7334" y="95369"/>
                  <a:pt x="14131" y="95369"/>
                  <a:pt x="18317" y="99555"/>
                </a:cubicBezTo>
                <a:lnTo>
                  <a:pt x="52306" y="133543"/>
                </a:lnTo>
                <a:lnTo>
                  <a:pt x="130664" y="25818"/>
                </a:lnTo>
                <a:cubicBezTo>
                  <a:pt x="134146" y="21029"/>
                  <a:pt x="140843" y="19958"/>
                  <a:pt x="145632" y="2344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3E9702F-F92D-C41D-2F43-6C831E2566ED}"/>
              </a:ext>
            </a:extLst>
          </p:cNvPr>
          <p:cNvGrpSpPr/>
          <p:nvPr/>
        </p:nvGrpSpPr>
        <p:grpSpPr>
          <a:xfrm>
            <a:off x="438149" y="1666875"/>
            <a:ext cx="11372851" cy="819150"/>
            <a:chOff x="438149" y="1866900"/>
            <a:chExt cx="11372851" cy="819150"/>
          </a:xfrm>
        </p:grpSpPr>
        <p:sp>
          <p:nvSpPr>
            <p:cNvPr id="7" name="Shape 4"/>
            <p:cNvSpPr/>
            <p:nvPr/>
          </p:nvSpPr>
          <p:spPr>
            <a:xfrm>
              <a:off x="438150" y="1866900"/>
              <a:ext cx="5657849" cy="800100"/>
            </a:xfrm>
            <a:custGeom>
              <a:avLst/>
              <a:gdLst/>
              <a:ahLst/>
              <a:cxnLst/>
              <a:rect l="l" t="t" r="r" b="b"/>
              <a:pathLst>
                <a:path w="5619750" h="1104900">
                  <a:moveTo>
                    <a:pt x="38100" y="0"/>
                  </a:moveTo>
                  <a:lnTo>
                    <a:pt x="5505448" y="0"/>
                  </a:lnTo>
                  <a:cubicBezTo>
                    <a:pt x="5568575" y="0"/>
                    <a:pt x="5619750" y="51175"/>
                    <a:pt x="5619750" y="114302"/>
                  </a:cubicBezTo>
                  <a:lnTo>
                    <a:pt x="5619750" y="990598"/>
                  </a:lnTo>
                  <a:cubicBezTo>
                    <a:pt x="5619750" y="1053725"/>
                    <a:pt x="5568575" y="1104900"/>
                    <a:pt x="5505448" y="1104900"/>
                  </a:cubicBezTo>
                  <a:lnTo>
                    <a:pt x="38100" y="1104900"/>
                  </a:lnTo>
                  <a:cubicBezTo>
                    <a:pt x="17072" y="1104900"/>
                    <a:pt x="0" y="1087828"/>
                    <a:pt x="0" y="1066800"/>
                  </a:cubicBezTo>
                  <a:lnTo>
                    <a:pt x="0" y="38100"/>
                  </a:lnTo>
                  <a:cubicBezTo>
                    <a:pt x="0" y="17072"/>
                    <a:pt x="17072" y="0"/>
                    <a:pt x="38100" y="0"/>
                  </a:cubicBezTo>
                  <a:close/>
                </a:path>
              </a:pathLst>
            </a:custGeom>
            <a:solidFill>
              <a:srgbClr val="FEF2F2"/>
            </a:solidFill>
            <a:ln/>
            <a:effectLst>
              <a:outerShdw blurRad="57150" dist="3810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Shape 5"/>
            <p:cNvSpPr/>
            <p:nvPr/>
          </p:nvSpPr>
          <p:spPr>
            <a:xfrm flipH="1">
              <a:off x="438149" y="1885950"/>
              <a:ext cx="45719" cy="800100"/>
            </a:xfrm>
            <a:custGeom>
              <a:avLst/>
              <a:gdLst/>
              <a:ahLst/>
              <a:cxnLst/>
              <a:rect l="l" t="t" r="r" b="b"/>
              <a:pathLst>
                <a:path w="38100" h="1104900">
                  <a:moveTo>
                    <a:pt x="38100" y="0"/>
                  </a:moveTo>
                  <a:lnTo>
                    <a:pt x="38100" y="0"/>
                  </a:lnTo>
                  <a:lnTo>
                    <a:pt x="38100" y="1104900"/>
                  </a:lnTo>
                  <a:lnTo>
                    <a:pt x="38100" y="1104900"/>
                  </a:lnTo>
                  <a:cubicBezTo>
                    <a:pt x="17072" y="1104900"/>
                    <a:pt x="0" y="1087828"/>
                    <a:pt x="0" y="1066800"/>
                  </a:cubicBezTo>
                  <a:lnTo>
                    <a:pt x="0" y="38100"/>
                  </a:lnTo>
                  <a:cubicBezTo>
                    <a:pt x="0" y="17072"/>
                    <a:pt x="17072" y="0"/>
                    <a:pt x="38100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Shape 7"/>
            <p:cNvSpPr/>
            <p:nvPr/>
          </p:nvSpPr>
          <p:spPr>
            <a:xfrm>
              <a:off x="700088" y="2181225"/>
              <a:ext cx="128588" cy="171450"/>
            </a:xfrm>
            <a:custGeom>
              <a:avLst/>
              <a:gdLst/>
              <a:ahLst/>
              <a:cxnLst/>
              <a:rect l="l" t="t" r="r" b="b"/>
              <a:pathLst>
                <a:path w="128588" h="171450">
                  <a:moveTo>
                    <a:pt x="18451" y="24579"/>
                  </a:moveTo>
                  <a:cubicBezTo>
                    <a:pt x="14265" y="20393"/>
                    <a:pt x="7467" y="20393"/>
                    <a:pt x="3282" y="24579"/>
                  </a:cubicBezTo>
                  <a:cubicBezTo>
                    <a:pt x="-904" y="28765"/>
                    <a:pt x="-904" y="35562"/>
                    <a:pt x="3282" y="39748"/>
                  </a:cubicBezTo>
                  <a:lnTo>
                    <a:pt x="49292" y="85725"/>
                  </a:lnTo>
                  <a:lnTo>
                    <a:pt x="3315" y="131735"/>
                  </a:lnTo>
                  <a:cubicBezTo>
                    <a:pt x="-871" y="135921"/>
                    <a:pt x="-871" y="142719"/>
                    <a:pt x="3315" y="146905"/>
                  </a:cubicBezTo>
                  <a:cubicBezTo>
                    <a:pt x="7501" y="151090"/>
                    <a:pt x="14299" y="151090"/>
                    <a:pt x="18484" y="146905"/>
                  </a:cubicBezTo>
                  <a:lnTo>
                    <a:pt x="64461" y="100894"/>
                  </a:lnTo>
                  <a:lnTo>
                    <a:pt x="110471" y="146871"/>
                  </a:lnTo>
                  <a:cubicBezTo>
                    <a:pt x="114657" y="151057"/>
                    <a:pt x="121455" y="151057"/>
                    <a:pt x="125641" y="146871"/>
                  </a:cubicBezTo>
                  <a:cubicBezTo>
                    <a:pt x="129826" y="142685"/>
                    <a:pt x="129826" y="135888"/>
                    <a:pt x="125641" y="131702"/>
                  </a:cubicBezTo>
                  <a:lnTo>
                    <a:pt x="79630" y="85725"/>
                  </a:lnTo>
                  <a:lnTo>
                    <a:pt x="125607" y="39715"/>
                  </a:lnTo>
                  <a:cubicBezTo>
                    <a:pt x="129793" y="35529"/>
                    <a:pt x="129793" y="28731"/>
                    <a:pt x="125607" y="24545"/>
                  </a:cubicBezTo>
                  <a:cubicBezTo>
                    <a:pt x="121421" y="20360"/>
                    <a:pt x="114624" y="20360"/>
                    <a:pt x="110438" y="24545"/>
                  </a:cubicBezTo>
                  <a:lnTo>
                    <a:pt x="64461" y="70556"/>
                  </a:lnTo>
                  <a:lnTo>
                    <a:pt x="18451" y="24579"/>
                  </a:lnTo>
                  <a:close/>
                </a:path>
              </a:pathLst>
            </a:cu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 8"/>
            <p:cNvSpPr/>
            <p:nvPr/>
          </p:nvSpPr>
          <p:spPr>
            <a:xfrm>
              <a:off x="1066800" y="2019300"/>
              <a:ext cx="212407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350" b="1" dirty="0">
                  <a:solidFill>
                    <a:srgbClr val="C10007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Дело А40-103411/2024</a:t>
              </a:r>
              <a:endParaRPr lang="en-US" sz="1600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1066800" y="2286000"/>
              <a:ext cx="2621478" cy="2857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rgbClr val="E7000B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Агент проиграл — 1 000 000 ₽</a:t>
              </a:r>
              <a:endParaRPr lang="en-US" sz="1600" dirty="0"/>
            </a:p>
          </p:txBody>
        </p:sp>
        <p:sp>
          <p:nvSpPr>
            <p:cNvPr id="14" name="Shape 11"/>
            <p:cNvSpPr/>
            <p:nvPr/>
          </p:nvSpPr>
          <p:spPr>
            <a:xfrm>
              <a:off x="6183631" y="1866900"/>
              <a:ext cx="5627369" cy="800100"/>
            </a:xfrm>
            <a:custGeom>
              <a:avLst/>
              <a:gdLst/>
              <a:ahLst/>
              <a:cxnLst/>
              <a:rect l="l" t="t" r="r" b="b"/>
              <a:pathLst>
                <a:path w="5619750" h="1104900">
                  <a:moveTo>
                    <a:pt x="38100" y="0"/>
                  </a:moveTo>
                  <a:lnTo>
                    <a:pt x="5505448" y="0"/>
                  </a:lnTo>
                  <a:cubicBezTo>
                    <a:pt x="5568575" y="0"/>
                    <a:pt x="5619750" y="51175"/>
                    <a:pt x="5619750" y="114302"/>
                  </a:cubicBezTo>
                  <a:lnTo>
                    <a:pt x="5619750" y="990598"/>
                  </a:lnTo>
                  <a:cubicBezTo>
                    <a:pt x="5619750" y="1053725"/>
                    <a:pt x="5568575" y="1104900"/>
                    <a:pt x="5505448" y="1104900"/>
                  </a:cubicBezTo>
                  <a:lnTo>
                    <a:pt x="38100" y="1104900"/>
                  </a:lnTo>
                  <a:cubicBezTo>
                    <a:pt x="17072" y="1104900"/>
                    <a:pt x="0" y="1087828"/>
                    <a:pt x="0" y="1066800"/>
                  </a:cubicBezTo>
                  <a:lnTo>
                    <a:pt x="0" y="38100"/>
                  </a:lnTo>
                  <a:cubicBezTo>
                    <a:pt x="0" y="17072"/>
                    <a:pt x="17072" y="0"/>
                    <a:pt x="38100" y="0"/>
                  </a:cubicBezTo>
                  <a:close/>
                </a:path>
              </a:pathLst>
            </a:custGeom>
            <a:solidFill>
              <a:srgbClr val="F0FDF4"/>
            </a:solidFill>
            <a:ln/>
            <a:effectLst>
              <a:outerShdw blurRad="57150" dist="3810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Shape 12"/>
            <p:cNvSpPr/>
            <p:nvPr/>
          </p:nvSpPr>
          <p:spPr>
            <a:xfrm>
              <a:off x="6191249" y="1866900"/>
              <a:ext cx="45719" cy="800100"/>
            </a:xfrm>
            <a:custGeom>
              <a:avLst/>
              <a:gdLst/>
              <a:ahLst/>
              <a:cxnLst/>
              <a:rect l="l" t="t" r="r" b="b"/>
              <a:pathLst>
                <a:path w="38100" h="1104900">
                  <a:moveTo>
                    <a:pt x="38100" y="0"/>
                  </a:moveTo>
                  <a:lnTo>
                    <a:pt x="38100" y="0"/>
                  </a:lnTo>
                  <a:lnTo>
                    <a:pt x="38100" y="1104900"/>
                  </a:lnTo>
                  <a:lnTo>
                    <a:pt x="38100" y="1104900"/>
                  </a:lnTo>
                  <a:cubicBezTo>
                    <a:pt x="17072" y="1104900"/>
                    <a:pt x="0" y="1087828"/>
                    <a:pt x="0" y="1066800"/>
                  </a:cubicBezTo>
                  <a:lnTo>
                    <a:pt x="0" y="38100"/>
                  </a:lnTo>
                  <a:cubicBezTo>
                    <a:pt x="0" y="17072"/>
                    <a:pt x="17072" y="0"/>
                    <a:pt x="38100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Shape 13"/>
            <p:cNvSpPr/>
            <p:nvPr/>
          </p:nvSpPr>
          <p:spPr>
            <a:xfrm>
              <a:off x="6362700" y="207645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500" y="0"/>
                  </a:moveTo>
                  <a:lnTo>
                    <a:pt x="190500" y="0"/>
                  </a:lnTo>
                  <a:cubicBezTo>
                    <a:pt x="295640" y="0"/>
                    <a:pt x="381000" y="85360"/>
                    <a:pt x="381000" y="190500"/>
                  </a:cubicBezTo>
                  <a:lnTo>
                    <a:pt x="381000" y="190500"/>
                  </a:lnTo>
                  <a:cubicBezTo>
                    <a:pt x="381000" y="295640"/>
                    <a:pt x="295640" y="381000"/>
                    <a:pt x="190500" y="381000"/>
                  </a:cubicBezTo>
                  <a:lnTo>
                    <a:pt x="190500" y="381000"/>
                  </a:lnTo>
                  <a:cubicBezTo>
                    <a:pt x="85360" y="381000"/>
                    <a:pt x="0" y="295640"/>
                    <a:pt x="0" y="190500"/>
                  </a:cubicBezTo>
                  <a:lnTo>
                    <a:pt x="0" y="190500"/>
                  </a:lnTo>
                  <a:cubicBezTo>
                    <a:pt x="0" y="85360"/>
                    <a:pt x="85360" y="0"/>
                    <a:pt x="190500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Text 15"/>
            <p:cNvSpPr/>
            <p:nvPr/>
          </p:nvSpPr>
          <p:spPr>
            <a:xfrm>
              <a:off x="6858000" y="2019300"/>
              <a:ext cx="20669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350" b="1" dirty="0">
                  <a:solidFill>
                    <a:srgbClr val="008236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Дело А40-275742/2024</a:t>
              </a:r>
              <a:endParaRPr lang="en-US" sz="1600" dirty="0"/>
            </a:p>
          </p:txBody>
        </p:sp>
        <p:sp>
          <p:nvSpPr>
            <p:cNvPr id="19" name="Text 16"/>
            <p:cNvSpPr/>
            <p:nvPr/>
          </p:nvSpPr>
          <p:spPr>
            <a:xfrm>
              <a:off x="6858000" y="2286000"/>
              <a:ext cx="2357252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rgbClr val="00A63E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Агент выиграл — 1 352 400 ₽</a:t>
              </a:r>
              <a:endParaRPr lang="en-US" sz="1600" dirty="0"/>
            </a:p>
          </p:txBody>
        </p:sp>
      </p:grpSp>
      <p:sp>
        <p:nvSpPr>
          <p:cNvPr id="21" name="Shape 18"/>
          <p:cNvSpPr/>
          <p:nvPr/>
        </p:nvSpPr>
        <p:spPr>
          <a:xfrm>
            <a:off x="390525" y="3095625"/>
            <a:ext cx="11410950" cy="3616284"/>
          </a:xfrm>
          <a:custGeom>
            <a:avLst/>
            <a:gdLst/>
            <a:ahLst/>
            <a:cxnLst/>
            <a:rect l="l" t="t" r="r" b="b"/>
            <a:pathLst>
              <a:path w="11410950" h="3067050">
                <a:moveTo>
                  <a:pt x="114309" y="0"/>
                </a:moveTo>
                <a:lnTo>
                  <a:pt x="11296641" y="0"/>
                </a:lnTo>
                <a:cubicBezTo>
                  <a:pt x="11359772" y="0"/>
                  <a:pt x="11410950" y="51178"/>
                  <a:pt x="11410950" y="114309"/>
                </a:cubicBezTo>
                <a:lnTo>
                  <a:pt x="11410950" y="2952741"/>
                </a:lnTo>
                <a:cubicBezTo>
                  <a:pt x="11410950" y="3015872"/>
                  <a:pt x="11359772" y="3067050"/>
                  <a:pt x="11296641" y="3067050"/>
                </a:cubicBezTo>
                <a:lnTo>
                  <a:pt x="114309" y="3067050"/>
                </a:lnTo>
                <a:cubicBezTo>
                  <a:pt x="51178" y="3067050"/>
                  <a:pt x="0" y="3015872"/>
                  <a:pt x="0" y="2952741"/>
                </a:cubicBezTo>
                <a:lnTo>
                  <a:pt x="0" y="114309"/>
                </a:lnTo>
                <a:cubicBezTo>
                  <a:pt x="0" y="51220"/>
                  <a:pt x="51220" y="0"/>
                  <a:pt x="114309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40D36B">
                <a:alpha val="20000"/>
              </a:srgbClr>
            </a:solidFill>
            <a:prstDash val="solid"/>
          </a:ln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graphicFrame>
        <p:nvGraphicFramePr>
          <p:cNvPr id="22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331236"/>
              </p:ext>
            </p:extLst>
          </p:nvPr>
        </p:nvGraphicFramePr>
        <p:xfrm>
          <a:off x="415945" y="2552700"/>
          <a:ext cx="11410950" cy="4007586"/>
        </p:xfrm>
        <a:graphic>
          <a:graphicData uri="http://schemas.openxmlformats.org/drawingml/2006/table">
            <a:tbl>
              <a:tblPr/>
              <a:tblGrid>
                <a:gridCol w="251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9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931"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dirty="0">
                          <a:solidFill>
                            <a:srgbClr val="FFFFF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Критерий</a:t>
                      </a:r>
                      <a:endParaRPr lang="en-US" sz="20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40D36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dirty="0">
                          <a:solidFill>
                            <a:srgbClr val="FFFFF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Проигрыш</a:t>
                      </a:r>
                      <a:endParaRPr lang="en-US" sz="20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40D36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u="none" dirty="0">
                          <a:solidFill>
                            <a:srgbClr val="FFFFFF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Победа</a:t>
                      </a:r>
                      <a:endParaRPr lang="en-US" sz="20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40D3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Условия </a:t>
                      </a:r>
                      <a:r>
                        <a:rPr lang="en-US" sz="16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договора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36B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❌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Неопределённость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: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не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ясно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что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делает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агент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не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согласована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оплата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объект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F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✅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Согласован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: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предмет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договора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размер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вознаграждения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момент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оплаты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 объект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F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Связь действий и сделки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36B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❌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Суд посчитал, что сделка могла быть заключена без участия агента</a:t>
                      </a: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F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✅ Доказано: агент привёл контрагента,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действия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агента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привели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к сделке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F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Переписка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36B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❌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Переписка в 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WhatsApp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разрознена,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не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подтвердил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а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факт работы агента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F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✅ Целостная цепочка: запрос → подбор → переговоры → договор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F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Поведение заказчика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D36B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❌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Суд не увидел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факта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принятия результата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F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✅ 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Заказчик п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ринял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отчёт,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заключил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r>
                        <a:rPr lang="en-US" sz="1400" u="none" dirty="0" err="1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договор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аренды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,</a:t>
                      </a:r>
                      <a:r>
                        <a:rPr lang="ru-RU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но уклонился от оплаты</a:t>
                      </a:r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 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F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Доказательства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40D36B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❌ Фрагментарно, нет убедительного подтверждения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EF2F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rgbClr val="2C3E50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✅ Последовательны и дополняют друг друга — непрерывная картина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0FDF4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l4vpy4zr4ic2/slide2_bg.jpg"/>
          <p:cNvPicPr>
            <a:picLocks noChangeAspect="1"/>
          </p:cNvPicPr>
          <p:nvPr/>
        </p:nvPicPr>
        <p:blipFill>
          <a:blip r:embed="rId3"/>
          <a:srcRect l="4" r="4"/>
          <a:stretch/>
        </p:blipFill>
        <p:spPr>
          <a:xfrm>
            <a:off x="0" y="0"/>
            <a:ext cx="12192000" cy="6858539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344650" y="1051183"/>
            <a:ext cx="413580" cy="413580"/>
          </a:xfrm>
          <a:custGeom>
            <a:avLst/>
            <a:gdLst/>
            <a:ahLst/>
            <a:cxnLst/>
            <a:rect l="l" t="t" r="r" b="b"/>
            <a:pathLst>
              <a:path w="413580" h="413580">
                <a:moveTo>
                  <a:pt x="103395" y="0"/>
                </a:moveTo>
                <a:lnTo>
                  <a:pt x="310185" y="0"/>
                </a:lnTo>
                <a:cubicBezTo>
                  <a:pt x="367289" y="0"/>
                  <a:pt x="413580" y="46292"/>
                  <a:pt x="413580" y="103395"/>
                </a:cubicBezTo>
                <a:lnTo>
                  <a:pt x="413580" y="310185"/>
                </a:lnTo>
                <a:cubicBezTo>
                  <a:pt x="413580" y="367289"/>
                  <a:pt x="367289" y="413580"/>
                  <a:pt x="310185" y="413580"/>
                </a:cubicBezTo>
                <a:lnTo>
                  <a:pt x="103395" y="413580"/>
                </a:lnTo>
                <a:cubicBezTo>
                  <a:pt x="46292" y="413580"/>
                  <a:pt x="0" y="367289"/>
                  <a:pt x="0" y="310185"/>
                </a:cubicBezTo>
                <a:lnTo>
                  <a:pt x="0" y="103395"/>
                </a:lnTo>
                <a:cubicBezTo>
                  <a:pt x="0" y="46330"/>
                  <a:pt x="46330" y="0"/>
                  <a:pt x="103395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29244" dist="8616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" name="Shape 1"/>
          <p:cNvSpPr/>
          <p:nvPr/>
        </p:nvSpPr>
        <p:spPr>
          <a:xfrm>
            <a:off x="465278" y="1171811"/>
            <a:ext cx="172325" cy="172325"/>
          </a:xfrm>
          <a:custGeom>
            <a:avLst/>
            <a:gdLst/>
            <a:ahLst/>
            <a:cxnLst/>
            <a:rect l="l" t="t" r="r" b="b"/>
            <a:pathLst>
              <a:path w="172325" h="172325">
                <a:moveTo>
                  <a:pt x="48567" y="0"/>
                </a:moveTo>
                <a:lnTo>
                  <a:pt x="123960" y="0"/>
                </a:lnTo>
                <a:cubicBezTo>
                  <a:pt x="132879" y="0"/>
                  <a:pt x="140149" y="7337"/>
                  <a:pt x="139812" y="16223"/>
                </a:cubicBezTo>
                <a:cubicBezTo>
                  <a:pt x="139745" y="18007"/>
                  <a:pt x="139678" y="19790"/>
                  <a:pt x="139577" y="21541"/>
                </a:cubicBezTo>
                <a:lnTo>
                  <a:pt x="156271" y="21541"/>
                </a:lnTo>
                <a:cubicBezTo>
                  <a:pt x="165055" y="21541"/>
                  <a:pt x="172796" y="28811"/>
                  <a:pt x="172123" y="38302"/>
                </a:cubicBezTo>
                <a:cubicBezTo>
                  <a:pt x="169599" y="73205"/>
                  <a:pt x="151761" y="92389"/>
                  <a:pt x="132408" y="102419"/>
                </a:cubicBezTo>
                <a:cubicBezTo>
                  <a:pt x="127090" y="105179"/>
                  <a:pt x="121671" y="107232"/>
                  <a:pt x="116521" y="108747"/>
                </a:cubicBezTo>
                <a:cubicBezTo>
                  <a:pt x="109723" y="118373"/>
                  <a:pt x="102655" y="123455"/>
                  <a:pt x="97034" y="126181"/>
                </a:cubicBezTo>
                <a:lnTo>
                  <a:pt x="97034" y="150784"/>
                </a:lnTo>
                <a:lnTo>
                  <a:pt x="118574" y="150784"/>
                </a:lnTo>
                <a:cubicBezTo>
                  <a:pt x="124532" y="150784"/>
                  <a:pt x="129345" y="155597"/>
                  <a:pt x="129345" y="161555"/>
                </a:cubicBezTo>
                <a:cubicBezTo>
                  <a:pt x="129345" y="167512"/>
                  <a:pt x="124532" y="172325"/>
                  <a:pt x="118574" y="172325"/>
                </a:cubicBezTo>
                <a:lnTo>
                  <a:pt x="53953" y="172325"/>
                </a:lnTo>
                <a:cubicBezTo>
                  <a:pt x="47995" y="172325"/>
                  <a:pt x="43182" y="167512"/>
                  <a:pt x="43182" y="161555"/>
                </a:cubicBezTo>
                <a:cubicBezTo>
                  <a:pt x="43182" y="155597"/>
                  <a:pt x="47995" y="150784"/>
                  <a:pt x="53953" y="150784"/>
                </a:cubicBezTo>
                <a:lnTo>
                  <a:pt x="75493" y="150784"/>
                </a:lnTo>
                <a:lnTo>
                  <a:pt x="75493" y="126181"/>
                </a:lnTo>
                <a:cubicBezTo>
                  <a:pt x="70108" y="123589"/>
                  <a:pt x="63410" y="118776"/>
                  <a:pt x="56881" y="109925"/>
                </a:cubicBezTo>
                <a:cubicBezTo>
                  <a:pt x="50688" y="108309"/>
                  <a:pt x="43956" y="105852"/>
                  <a:pt x="37393" y="102150"/>
                </a:cubicBezTo>
                <a:cubicBezTo>
                  <a:pt x="19185" y="91952"/>
                  <a:pt x="2760" y="72733"/>
                  <a:pt x="404" y="38235"/>
                </a:cubicBezTo>
                <a:cubicBezTo>
                  <a:pt x="-236" y="28777"/>
                  <a:pt x="7472" y="21507"/>
                  <a:pt x="16256" y="21507"/>
                </a:cubicBezTo>
                <a:lnTo>
                  <a:pt x="32950" y="21507"/>
                </a:lnTo>
                <a:cubicBezTo>
                  <a:pt x="32849" y="19757"/>
                  <a:pt x="32782" y="18007"/>
                  <a:pt x="32715" y="16189"/>
                </a:cubicBezTo>
                <a:cubicBezTo>
                  <a:pt x="32378" y="7270"/>
                  <a:pt x="39648" y="-34"/>
                  <a:pt x="48567" y="-34"/>
                </a:cubicBezTo>
                <a:close/>
                <a:moveTo>
                  <a:pt x="34162" y="37696"/>
                </a:moveTo>
                <a:lnTo>
                  <a:pt x="16526" y="37696"/>
                </a:lnTo>
                <a:cubicBezTo>
                  <a:pt x="18612" y="66204"/>
                  <a:pt x="31705" y="80474"/>
                  <a:pt x="45202" y="88047"/>
                </a:cubicBezTo>
                <a:cubicBezTo>
                  <a:pt x="40355" y="75493"/>
                  <a:pt x="36350" y="59102"/>
                  <a:pt x="34162" y="37696"/>
                </a:cubicBezTo>
                <a:close/>
                <a:moveTo>
                  <a:pt x="127898" y="86432"/>
                </a:moveTo>
                <a:cubicBezTo>
                  <a:pt x="141529" y="78421"/>
                  <a:pt x="153847" y="64184"/>
                  <a:pt x="155934" y="37696"/>
                </a:cubicBezTo>
                <a:lnTo>
                  <a:pt x="138331" y="37696"/>
                </a:lnTo>
                <a:cubicBezTo>
                  <a:pt x="136245" y="58193"/>
                  <a:pt x="132475" y="74113"/>
                  <a:pt x="127898" y="8643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878858" y="1042567"/>
            <a:ext cx="7131629" cy="4911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Что отличает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победителя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от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проигравшего</a:t>
            </a:r>
            <a:endParaRPr lang="en-US" sz="2214" b="1" dirty="0">
              <a:solidFill>
                <a:srgbClr val="2C3E50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67176" y="1555046"/>
            <a:ext cx="5643577" cy="4626391"/>
          </a:xfrm>
          <a:custGeom>
            <a:avLst/>
            <a:gdLst/>
            <a:ahLst/>
            <a:cxnLst/>
            <a:rect l="l" t="t" r="r" b="b"/>
            <a:pathLst>
              <a:path w="5669495" h="4773405">
                <a:moveTo>
                  <a:pt x="137856" y="0"/>
                </a:moveTo>
                <a:lnTo>
                  <a:pt x="5531639" y="0"/>
                </a:lnTo>
                <a:cubicBezTo>
                  <a:pt x="5607775" y="0"/>
                  <a:pt x="5669495" y="61720"/>
                  <a:pt x="5669495" y="137856"/>
                </a:cubicBezTo>
                <a:lnTo>
                  <a:pt x="5669495" y="4635549"/>
                </a:lnTo>
                <a:cubicBezTo>
                  <a:pt x="5669495" y="4711685"/>
                  <a:pt x="5607775" y="4773405"/>
                  <a:pt x="5531639" y="4773405"/>
                </a:cubicBezTo>
                <a:lnTo>
                  <a:pt x="137856" y="4773405"/>
                </a:lnTo>
                <a:cubicBezTo>
                  <a:pt x="61720" y="4773405"/>
                  <a:pt x="0" y="4711685"/>
                  <a:pt x="0" y="4635549"/>
                </a:cubicBezTo>
                <a:lnTo>
                  <a:pt x="0" y="137856"/>
                </a:lnTo>
                <a:cubicBezTo>
                  <a:pt x="0" y="61720"/>
                  <a:pt x="61720" y="0"/>
                  <a:pt x="137856" y="0"/>
                </a:cubicBezTo>
                <a:close/>
              </a:path>
            </a:pathLst>
          </a:custGeom>
          <a:solidFill>
            <a:srgbClr val="F0FDF4"/>
          </a:solidFill>
          <a:ln w="25400">
            <a:solidFill>
              <a:srgbClr val="00C950"/>
            </a:solidFill>
            <a:prstDash val="solid"/>
          </a:ln>
          <a:effectLst>
            <a:outerShdw blurRad="129244" dist="8616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1" name="Shape 38"/>
          <p:cNvSpPr/>
          <p:nvPr/>
        </p:nvSpPr>
        <p:spPr>
          <a:xfrm>
            <a:off x="6148447" y="1533694"/>
            <a:ext cx="5669495" cy="4647744"/>
          </a:xfrm>
          <a:custGeom>
            <a:avLst/>
            <a:gdLst/>
            <a:ahLst/>
            <a:cxnLst/>
            <a:rect l="l" t="t" r="r" b="b"/>
            <a:pathLst>
              <a:path w="5669495" h="4773405">
                <a:moveTo>
                  <a:pt x="137856" y="0"/>
                </a:moveTo>
                <a:lnTo>
                  <a:pt x="5531639" y="0"/>
                </a:lnTo>
                <a:cubicBezTo>
                  <a:pt x="5607775" y="0"/>
                  <a:pt x="5669495" y="61720"/>
                  <a:pt x="5669495" y="137856"/>
                </a:cubicBezTo>
                <a:lnTo>
                  <a:pt x="5669495" y="4635549"/>
                </a:lnTo>
                <a:cubicBezTo>
                  <a:pt x="5669495" y="4711685"/>
                  <a:pt x="5607775" y="4773405"/>
                  <a:pt x="5531639" y="4773405"/>
                </a:cubicBezTo>
                <a:lnTo>
                  <a:pt x="137856" y="4773405"/>
                </a:lnTo>
                <a:cubicBezTo>
                  <a:pt x="61720" y="4773405"/>
                  <a:pt x="0" y="4711685"/>
                  <a:pt x="0" y="4635549"/>
                </a:cubicBezTo>
                <a:lnTo>
                  <a:pt x="0" y="137856"/>
                </a:lnTo>
                <a:cubicBezTo>
                  <a:pt x="0" y="61720"/>
                  <a:pt x="61720" y="0"/>
                  <a:pt x="137856" y="0"/>
                </a:cubicBezTo>
                <a:close/>
              </a:path>
            </a:pathLst>
          </a:custGeom>
          <a:solidFill>
            <a:srgbClr val="FEF2F2"/>
          </a:solidFill>
          <a:ln w="25400">
            <a:solidFill>
              <a:srgbClr val="FB2C36"/>
            </a:solidFill>
            <a:prstDash val="solid"/>
          </a:ln>
          <a:effectLst>
            <a:outerShdw blurRad="129244" dist="8616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DC9BC72A-AE24-230B-AD8F-13434F7B4E15}"/>
              </a:ext>
            </a:extLst>
          </p:cNvPr>
          <p:cNvGrpSpPr/>
          <p:nvPr/>
        </p:nvGrpSpPr>
        <p:grpSpPr>
          <a:xfrm>
            <a:off x="487638" y="1649961"/>
            <a:ext cx="11197293" cy="4480453"/>
            <a:chOff x="499743" y="1843878"/>
            <a:chExt cx="11197293" cy="4480453"/>
          </a:xfrm>
        </p:grpSpPr>
        <p:sp>
          <p:nvSpPr>
            <p:cNvPr id="8" name="Shape 5"/>
            <p:cNvSpPr/>
            <p:nvPr/>
          </p:nvSpPr>
          <p:spPr>
            <a:xfrm>
              <a:off x="499743" y="1843878"/>
              <a:ext cx="413580" cy="413580"/>
            </a:xfrm>
            <a:custGeom>
              <a:avLst/>
              <a:gdLst/>
              <a:ahLst/>
              <a:cxnLst/>
              <a:rect l="l" t="t" r="r" b="b"/>
              <a:pathLst>
                <a:path w="413580" h="413580">
                  <a:moveTo>
                    <a:pt x="206790" y="0"/>
                  </a:moveTo>
                  <a:lnTo>
                    <a:pt x="206790" y="0"/>
                  </a:lnTo>
                  <a:cubicBezTo>
                    <a:pt x="320921" y="0"/>
                    <a:pt x="413580" y="92660"/>
                    <a:pt x="413580" y="206790"/>
                  </a:cubicBezTo>
                  <a:lnTo>
                    <a:pt x="413580" y="206790"/>
                  </a:lnTo>
                  <a:cubicBezTo>
                    <a:pt x="413580" y="320921"/>
                    <a:pt x="320921" y="413580"/>
                    <a:pt x="206790" y="413580"/>
                  </a:cubicBezTo>
                  <a:lnTo>
                    <a:pt x="206790" y="413580"/>
                  </a:lnTo>
                  <a:cubicBezTo>
                    <a:pt x="92660" y="413580"/>
                    <a:pt x="0" y="320921"/>
                    <a:pt x="0" y="206790"/>
                  </a:cubicBezTo>
                  <a:lnTo>
                    <a:pt x="0" y="206790"/>
                  </a:lnTo>
                  <a:cubicBezTo>
                    <a:pt x="0" y="92660"/>
                    <a:pt x="92660" y="0"/>
                    <a:pt x="206790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Shape 6"/>
            <p:cNvSpPr/>
            <p:nvPr/>
          </p:nvSpPr>
          <p:spPr>
            <a:xfrm>
              <a:off x="631141" y="1964506"/>
              <a:ext cx="150784" cy="172325"/>
            </a:xfrm>
            <a:custGeom>
              <a:avLst/>
              <a:gdLst/>
              <a:ahLst/>
              <a:cxnLst/>
              <a:rect l="l" t="t" r="r" b="b"/>
              <a:pathLst>
                <a:path w="150784" h="172325">
                  <a:moveTo>
                    <a:pt x="146342" y="23594"/>
                  </a:moveTo>
                  <a:cubicBezTo>
                    <a:pt x="151155" y="27094"/>
                    <a:pt x="152232" y="33826"/>
                    <a:pt x="148731" y="38639"/>
                  </a:cubicBezTo>
                  <a:lnTo>
                    <a:pt x="62569" y="157112"/>
                  </a:lnTo>
                  <a:cubicBezTo>
                    <a:pt x="60718" y="159670"/>
                    <a:pt x="57857" y="161252"/>
                    <a:pt x="54693" y="161521"/>
                  </a:cubicBezTo>
                  <a:cubicBezTo>
                    <a:pt x="51529" y="161790"/>
                    <a:pt x="48466" y="160612"/>
                    <a:pt x="46245" y="158391"/>
                  </a:cubicBezTo>
                  <a:lnTo>
                    <a:pt x="3164" y="115310"/>
                  </a:lnTo>
                  <a:cubicBezTo>
                    <a:pt x="-1043" y="111103"/>
                    <a:pt x="-1043" y="104270"/>
                    <a:pt x="3164" y="100063"/>
                  </a:cubicBezTo>
                  <a:cubicBezTo>
                    <a:pt x="7371" y="95856"/>
                    <a:pt x="14203" y="95856"/>
                    <a:pt x="18411" y="100063"/>
                  </a:cubicBezTo>
                  <a:lnTo>
                    <a:pt x="52573" y="134225"/>
                  </a:lnTo>
                  <a:lnTo>
                    <a:pt x="131331" y="25950"/>
                  </a:lnTo>
                  <a:cubicBezTo>
                    <a:pt x="134831" y="21137"/>
                    <a:pt x="141562" y="20060"/>
                    <a:pt x="146375" y="23560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 7"/>
            <p:cNvSpPr/>
            <p:nvPr/>
          </p:nvSpPr>
          <p:spPr>
            <a:xfrm>
              <a:off x="1027486" y="1939815"/>
              <a:ext cx="2270855" cy="20679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008236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Факторы победы ✅</a:t>
              </a:r>
              <a:endParaRPr lang="en-US" dirty="0"/>
            </a:p>
          </p:txBody>
        </p:sp>
        <p:sp>
          <p:nvSpPr>
            <p:cNvPr id="11" name="Shape 8"/>
            <p:cNvSpPr/>
            <p:nvPr/>
          </p:nvSpPr>
          <p:spPr>
            <a:xfrm>
              <a:off x="516975" y="2360854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Shape 9"/>
            <p:cNvSpPr/>
            <p:nvPr/>
          </p:nvSpPr>
          <p:spPr>
            <a:xfrm>
              <a:off x="516975" y="2360854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Shape 10"/>
            <p:cNvSpPr/>
            <p:nvPr/>
          </p:nvSpPr>
          <p:spPr>
            <a:xfrm>
              <a:off x="639757" y="2498714"/>
              <a:ext cx="193866" cy="155093"/>
            </a:xfrm>
            <a:custGeom>
              <a:avLst/>
              <a:gdLst/>
              <a:ahLst/>
              <a:cxnLst/>
              <a:rect l="l" t="t" r="r" b="b"/>
              <a:pathLst>
                <a:path w="193866" h="155093">
                  <a:moveTo>
                    <a:pt x="19417" y="19387"/>
                  </a:moveTo>
                  <a:cubicBezTo>
                    <a:pt x="19417" y="8694"/>
                    <a:pt x="28111" y="0"/>
                    <a:pt x="38803" y="0"/>
                  </a:cubicBezTo>
                  <a:lnTo>
                    <a:pt x="84089" y="0"/>
                  </a:lnTo>
                  <a:cubicBezTo>
                    <a:pt x="89239" y="0"/>
                    <a:pt x="94176" y="2030"/>
                    <a:pt x="97811" y="5665"/>
                  </a:cubicBezTo>
                  <a:lnTo>
                    <a:pt x="130041" y="37955"/>
                  </a:lnTo>
                  <a:cubicBezTo>
                    <a:pt x="133676" y="41590"/>
                    <a:pt x="135706" y="46528"/>
                    <a:pt x="135706" y="51677"/>
                  </a:cubicBezTo>
                  <a:lnTo>
                    <a:pt x="135706" y="81212"/>
                  </a:lnTo>
                  <a:lnTo>
                    <a:pt x="95721" y="121196"/>
                  </a:lnTo>
                  <a:lnTo>
                    <a:pt x="82968" y="121196"/>
                  </a:lnTo>
                  <a:lnTo>
                    <a:pt x="78092" y="104960"/>
                  </a:lnTo>
                  <a:cubicBezTo>
                    <a:pt x="76668" y="100204"/>
                    <a:pt x="72306" y="96963"/>
                    <a:pt x="67338" y="96963"/>
                  </a:cubicBezTo>
                  <a:cubicBezTo>
                    <a:pt x="63915" y="96963"/>
                    <a:pt x="60704" y="98508"/>
                    <a:pt x="58584" y="101174"/>
                  </a:cubicBezTo>
                  <a:lnTo>
                    <a:pt x="40379" y="123892"/>
                  </a:lnTo>
                  <a:cubicBezTo>
                    <a:pt x="37864" y="127012"/>
                    <a:pt x="38379" y="131617"/>
                    <a:pt x="41499" y="134101"/>
                  </a:cubicBezTo>
                  <a:cubicBezTo>
                    <a:pt x="44619" y="136584"/>
                    <a:pt x="49224" y="136100"/>
                    <a:pt x="51708" y="132949"/>
                  </a:cubicBezTo>
                  <a:lnTo>
                    <a:pt x="65975" y="115138"/>
                  </a:lnTo>
                  <a:lnTo>
                    <a:pt x="70579" y="130496"/>
                  </a:lnTo>
                  <a:cubicBezTo>
                    <a:pt x="71488" y="133586"/>
                    <a:pt x="74335" y="135676"/>
                    <a:pt x="77546" y="135676"/>
                  </a:cubicBezTo>
                  <a:lnTo>
                    <a:pt x="87088" y="135676"/>
                  </a:lnTo>
                  <a:cubicBezTo>
                    <a:pt x="86815" y="136615"/>
                    <a:pt x="86573" y="137584"/>
                    <a:pt x="86391" y="138553"/>
                  </a:cubicBezTo>
                  <a:lnTo>
                    <a:pt x="83090" y="155062"/>
                  </a:lnTo>
                  <a:lnTo>
                    <a:pt x="38803" y="155062"/>
                  </a:lnTo>
                  <a:cubicBezTo>
                    <a:pt x="28111" y="155062"/>
                    <a:pt x="19417" y="146369"/>
                    <a:pt x="19417" y="135676"/>
                  </a:cubicBezTo>
                  <a:lnTo>
                    <a:pt x="19417" y="19356"/>
                  </a:lnTo>
                  <a:close/>
                  <a:moveTo>
                    <a:pt x="82423" y="17721"/>
                  </a:moveTo>
                  <a:lnTo>
                    <a:pt x="82423" y="46043"/>
                  </a:lnTo>
                  <a:cubicBezTo>
                    <a:pt x="82423" y="50072"/>
                    <a:pt x="85664" y="53313"/>
                    <a:pt x="89693" y="53313"/>
                  </a:cubicBezTo>
                  <a:lnTo>
                    <a:pt x="118016" y="53313"/>
                  </a:lnTo>
                  <a:lnTo>
                    <a:pt x="82423" y="17721"/>
                  </a:lnTo>
                  <a:close/>
                  <a:moveTo>
                    <a:pt x="100659" y="141431"/>
                  </a:moveTo>
                  <a:cubicBezTo>
                    <a:pt x="101416" y="137675"/>
                    <a:pt x="103264" y="134222"/>
                    <a:pt x="105960" y="131526"/>
                  </a:cubicBezTo>
                  <a:lnTo>
                    <a:pt x="141976" y="95509"/>
                  </a:lnTo>
                  <a:lnTo>
                    <a:pt x="166210" y="119742"/>
                  </a:lnTo>
                  <a:lnTo>
                    <a:pt x="130193" y="155759"/>
                  </a:lnTo>
                  <a:cubicBezTo>
                    <a:pt x="127497" y="158455"/>
                    <a:pt x="124044" y="160303"/>
                    <a:pt x="120288" y="161060"/>
                  </a:cubicBezTo>
                  <a:lnTo>
                    <a:pt x="102234" y="164665"/>
                  </a:lnTo>
                  <a:cubicBezTo>
                    <a:pt x="101961" y="164725"/>
                    <a:pt x="101658" y="164756"/>
                    <a:pt x="101355" y="164756"/>
                  </a:cubicBezTo>
                  <a:cubicBezTo>
                    <a:pt x="98932" y="164756"/>
                    <a:pt x="96933" y="162787"/>
                    <a:pt x="96933" y="160333"/>
                  </a:cubicBezTo>
                  <a:cubicBezTo>
                    <a:pt x="96933" y="160030"/>
                    <a:pt x="96963" y="159757"/>
                    <a:pt x="97024" y="159455"/>
                  </a:cubicBezTo>
                  <a:lnTo>
                    <a:pt x="100628" y="141401"/>
                  </a:lnTo>
                  <a:close/>
                  <a:moveTo>
                    <a:pt x="181779" y="104173"/>
                  </a:moveTo>
                  <a:lnTo>
                    <a:pt x="173055" y="112896"/>
                  </a:lnTo>
                  <a:lnTo>
                    <a:pt x="148822" y="88663"/>
                  </a:lnTo>
                  <a:lnTo>
                    <a:pt x="157546" y="79939"/>
                  </a:lnTo>
                  <a:cubicBezTo>
                    <a:pt x="164241" y="73245"/>
                    <a:pt x="175085" y="73245"/>
                    <a:pt x="181779" y="79939"/>
                  </a:cubicBezTo>
                  <a:cubicBezTo>
                    <a:pt x="188474" y="86634"/>
                    <a:pt x="188474" y="97478"/>
                    <a:pt x="181779" y="104173"/>
                  </a:cubicBez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 11"/>
            <p:cNvSpPr/>
            <p:nvPr/>
          </p:nvSpPr>
          <p:spPr>
            <a:xfrm>
              <a:off x="900398" y="2464249"/>
              <a:ext cx="2276421" cy="1378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Письменный договор</a:t>
              </a:r>
              <a:endParaRPr lang="en-US" sz="1600" dirty="0"/>
            </a:p>
          </p:txBody>
        </p:sp>
        <p:sp>
          <p:nvSpPr>
            <p:cNvPr id="15" name="Text 12"/>
            <p:cNvSpPr/>
            <p:nvPr/>
          </p:nvSpPr>
          <p:spPr>
            <a:xfrm>
              <a:off x="900398" y="2688271"/>
              <a:ext cx="3081966" cy="2266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С фиксированными условиями</a:t>
              </a:r>
              <a:endParaRPr lang="en-US" sz="1400" dirty="0"/>
            </a:p>
          </p:txBody>
        </p:sp>
        <p:sp>
          <p:nvSpPr>
            <p:cNvPr id="16" name="Shape 13"/>
            <p:cNvSpPr/>
            <p:nvPr/>
          </p:nvSpPr>
          <p:spPr>
            <a:xfrm>
              <a:off x="516975" y="3032922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Shape 14"/>
            <p:cNvSpPr/>
            <p:nvPr/>
          </p:nvSpPr>
          <p:spPr>
            <a:xfrm>
              <a:off x="516975" y="3032922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Shape 15"/>
            <p:cNvSpPr/>
            <p:nvPr/>
          </p:nvSpPr>
          <p:spPr>
            <a:xfrm>
              <a:off x="659143" y="3170782"/>
              <a:ext cx="155093" cy="155093"/>
            </a:xfrm>
            <a:custGeom>
              <a:avLst/>
              <a:gdLst/>
              <a:ahLst/>
              <a:cxnLst/>
              <a:rect l="l" t="t" r="r" b="b"/>
              <a:pathLst>
                <a:path w="155093" h="155093">
                  <a:moveTo>
                    <a:pt x="0" y="127103"/>
                  </a:moveTo>
                  <a:lnTo>
                    <a:pt x="0" y="33169"/>
                  </a:lnTo>
                  <a:cubicBezTo>
                    <a:pt x="0" y="26142"/>
                    <a:pt x="7300" y="21477"/>
                    <a:pt x="14025" y="23476"/>
                  </a:cubicBezTo>
                  <a:cubicBezTo>
                    <a:pt x="40591" y="31412"/>
                    <a:pt x="59371" y="25142"/>
                    <a:pt x="78273" y="18841"/>
                  </a:cubicBezTo>
                  <a:cubicBezTo>
                    <a:pt x="97811" y="12329"/>
                    <a:pt x="117471" y="5786"/>
                    <a:pt x="145914" y="14873"/>
                  </a:cubicBezTo>
                  <a:cubicBezTo>
                    <a:pt x="151518" y="16660"/>
                    <a:pt x="155093" y="22083"/>
                    <a:pt x="155093" y="27989"/>
                  </a:cubicBezTo>
                  <a:lnTo>
                    <a:pt x="155093" y="121923"/>
                  </a:lnTo>
                  <a:cubicBezTo>
                    <a:pt x="155093" y="128951"/>
                    <a:pt x="147792" y="133616"/>
                    <a:pt x="141098" y="131617"/>
                  </a:cubicBezTo>
                  <a:cubicBezTo>
                    <a:pt x="114532" y="123680"/>
                    <a:pt x="95721" y="129951"/>
                    <a:pt x="76850" y="136251"/>
                  </a:cubicBezTo>
                  <a:cubicBezTo>
                    <a:pt x="57312" y="142764"/>
                    <a:pt x="37652" y="149307"/>
                    <a:pt x="9209" y="140219"/>
                  </a:cubicBezTo>
                  <a:cubicBezTo>
                    <a:pt x="3605" y="138432"/>
                    <a:pt x="30" y="133010"/>
                    <a:pt x="30" y="127103"/>
                  </a:cubicBezTo>
                  <a:close/>
                  <a:moveTo>
                    <a:pt x="101780" y="77546"/>
                  </a:moveTo>
                  <a:cubicBezTo>
                    <a:pt x="101780" y="61492"/>
                    <a:pt x="90935" y="48466"/>
                    <a:pt x="77546" y="48466"/>
                  </a:cubicBezTo>
                  <a:cubicBezTo>
                    <a:pt x="64157" y="48466"/>
                    <a:pt x="53313" y="61492"/>
                    <a:pt x="53313" y="77546"/>
                  </a:cubicBezTo>
                  <a:cubicBezTo>
                    <a:pt x="53313" y="93601"/>
                    <a:pt x="64157" y="106626"/>
                    <a:pt x="77546" y="106626"/>
                  </a:cubicBezTo>
                  <a:cubicBezTo>
                    <a:pt x="90935" y="106626"/>
                    <a:pt x="101780" y="93601"/>
                    <a:pt x="101780" y="77546"/>
                  </a:cubicBezTo>
                  <a:close/>
                  <a:moveTo>
                    <a:pt x="36350" y="125286"/>
                  </a:moveTo>
                  <a:cubicBezTo>
                    <a:pt x="37683" y="125286"/>
                    <a:pt x="38743" y="124135"/>
                    <a:pt x="38531" y="122832"/>
                  </a:cubicBezTo>
                  <a:cubicBezTo>
                    <a:pt x="37137" y="114411"/>
                    <a:pt x="30352" y="107838"/>
                    <a:pt x="21810" y="106778"/>
                  </a:cubicBezTo>
                  <a:cubicBezTo>
                    <a:pt x="20477" y="106626"/>
                    <a:pt x="19387" y="107717"/>
                    <a:pt x="19387" y="109049"/>
                  </a:cubicBezTo>
                  <a:lnTo>
                    <a:pt x="19387" y="121136"/>
                  </a:lnTo>
                  <a:cubicBezTo>
                    <a:pt x="19387" y="122226"/>
                    <a:pt x="20114" y="123196"/>
                    <a:pt x="21204" y="123468"/>
                  </a:cubicBezTo>
                  <a:cubicBezTo>
                    <a:pt x="26626" y="124740"/>
                    <a:pt x="31594" y="125316"/>
                    <a:pt x="36350" y="125316"/>
                  </a:cubicBezTo>
                  <a:close/>
                  <a:moveTo>
                    <a:pt x="132828" y="109807"/>
                  </a:moveTo>
                  <a:cubicBezTo>
                    <a:pt x="134343" y="110049"/>
                    <a:pt x="135706" y="108898"/>
                    <a:pt x="135706" y="107383"/>
                  </a:cubicBezTo>
                  <a:lnTo>
                    <a:pt x="135706" y="94479"/>
                  </a:lnTo>
                  <a:cubicBezTo>
                    <a:pt x="135706" y="93146"/>
                    <a:pt x="134616" y="92026"/>
                    <a:pt x="133283" y="92207"/>
                  </a:cubicBezTo>
                  <a:cubicBezTo>
                    <a:pt x="125649" y="93146"/>
                    <a:pt x="119379" y="98538"/>
                    <a:pt x="117168" y="105717"/>
                  </a:cubicBezTo>
                  <a:cubicBezTo>
                    <a:pt x="116744" y="107141"/>
                    <a:pt x="117864" y="108474"/>
                    <a:pt x="119349" y="108504"/>
                  </a:cubicBezTo>
                  <a:cubicBezTo>
                    <a:pt x="123650" y="108625"/>
                    <a:pt x="128133" y="109019"/>
                    <a:pt x="132798" y="109807"/>
                  </a:cubicBezTo>
                  <a:close/>
                  <a:moveTo>
                    <a:pt x="135706" y="46043"/>
                  </a:moveTo>
                  <a:lnTo>
                    <a:pt x="135706" y="33957"/>
                  </a:lnTo>
                  <a:cubicBezTo>
                    <a:pt x="135706" y="32866"/>
                    <a:pt x="134949" y="31897"/>
                    <a:pt x="133889" y="31624"/>
                  </a:cubicBezTo>
                  <a:cubicBezTo>
                    <a:pt x="128466" y="30352"/>
                    <a:pt x="123499" y="29777"/>
                    <a:pt x="118743" y="29777"/>
                  </a:cubicBezTo>
                  <a:cubicBezTo>
                    <a:pt x="117410" y="29777"/>
                    <a:pt x="116350" y="30928"/>
                    <a:pt x="116562" y="32230"/>
                  </a:cubicBezTo>
                  <a:cubicBezTo>
                    <a:pt x="117955" y="40651"/>
                    <a:pt x="124740" y="47224"/>
                    <a:pt x="133283" y="48285"/>
                  </a:cubicBezTo>
                  <a:cubicBezTo>
                    <a:pt x="134616" y="48436"/>
                    <a:pt x="135706" y="47346"/>
                    <a:pt x="135706" y="46013"/>
                  </a:cubicBezTo>
                  <a:close/>
                  <a:moveTo>
                    <a:pt x="37925" y="49345"/>
                  </a:moveTo>
                  <a:cubicBezTo>
                    <a:pt x="38349" y="47921"/>
                    <a:pt x="37228" y="46588"/>
                    <a:pt x="35744" y="46558"/>
                  </a:cubicBezTo>
                  <a:cubicBezTo>
                    <a:pt x="31443" y="46437"/>
                    <a:pt x="26959" y="46043"/>
                    <a:pt x="22295" y="45256"/>
                  </a:cubicBezTo>
                  <a:cubicBezTo>
                    <a:pt x="20780" y="45013"/>
                    <a:pt x="19417" y="46164"/>
                    <a:pt x="19417" y="47679"/>
                  </a:cubicBezTo>
                  <a:lnTo>
                    <a:pt x="19387" y="60583"/>
                  </a:lnTo>
                  <a:cubicBezTo>
                    <a:pt x="19387" y="61916"/>
                    <a:pt x="20477" y="63037"/>
                    <a:pt x="21810" y="62855"/>
                  </a:cubicBezTo>
                  <a:cubicBezTo>
                    <a:pt x="29443" y="61916"/>
                    <a:pt x="35714" y="56524"/>
                    <a:pt x="37925" y="49345"/>
                  </a:cubicBez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Text 16"/>
            <p:cNvSpPr/>
            <p:nvPr/>
          </p:nvSpPr>
          <p:spPr>
            <a:xfrm>
              <a:off x="900398" y="3136316"/>
              <a:ext cx="3418307" cy="15509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Фиксированное вознаграждение</a:t>
              </a:r>
              <a:endParaRPr lang="en-US" sz="1600" dirty="0"/>
            </a:p>
          </p:txBody>
        </p:sp>
        <p:sp>
          <p:nvSpPr>
            <p:cNvPr id="20" name="Text 17"/>
            <p:cNvSpPr/>
            <p:nvPr/>
          </p:nvSpPr>
          <p:spPr>
            <a:xfrm>
              <a:off x="900399" y="3360339"/>
              <a:ext cx="2855172" cy="1723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% или твёрдая сумма</a:t>
              </a:r>
              <a:endParaRPr lang="en-US" sz="1400" dirty="0"/>
            </a:p>
          </p:txBody>
        </p:sp>
        <p:sp>
          <p:nvSpPr>
            <p:cNvPr id="21" name="Shape 18"/>
            <p:cNvSpPr/>
            <p:nvPr/>
          </p:nvSpPr>
          <p:spPr>
            <a:xfrm>
              <a:off x="516975" y="3704989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Shape 19"/>
            <p:cNvSpPr/>
            <p:nvPr/>
          </p:nvSpPr>
          <p:spPr>
            <a:xfrm>
              <a:off x="516975" y="3704989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Shape 20"/>
            <p:cNvSpPr/>
            <p:nvPr/>
          </p:nvSpPr>
          <p:spPr>
            <a:xfrm>
              <a:off x="678530" y="3842849"/>
              <a:ext cx="116319" cy="155093"/>
            </a:xfrm>
            <a:custGeom>
              <a:avLst/>
              <a:gdLst/>
              <a:ahLst/>
              <a:cxnLst/>
              <a:rect l="l" t="t" r="r" b="b"/>
              <a:pathLst>
                <a:path w="116319" h="155093">
                  <a:moveTo>
                    <a:pt x="94328" y="9693"/>
                  </a:moveTo>
                  <a:lnTo>
                    <a:pt x="96933" y="9693"/>
                  </a:lnTo>
                  <a:cubicBezTo>
                    <a:pt x="107626" y="9693"/>
                    <a:pt x="116319" y="18387"/>
                    <a:pt x="116319" y="29080"/>
                  </a:cubicBezTo>
                  <a:lnTo>
                    <a:pt x="116319" y="135706"/>
                  </a:lnTo>
                  <a:cubicBezTo>
                    <a:pt x="116319" y="146399"/>
                    <a:pt x="107626" y="155093"/>
                    <a:pt x="96933" y="155093"/>
                  </a:cubicBezTo>
                  <a:lnTo>
                    <a:pt x="19387" y="155093"/>
                  </a:lnTo>
                  <a:cubicBezTo>
                    <a:pt x="8694" y="155093"/>
                    <a:pt x="0" y="146399"/>
                    <a:pt x="0" y="135706"/>
                  </a:cubicBezTo>
                  <a:lnTo>
                    <a:pt x="0" y="29080"/>
                  </a:lnTo>
                  <a:cubicBezTo>
                    <a:pt x="0" y="18387"/>
                    <a:pt x="8694" y="9693"/>
                    <a:pt x="19387" y="9693"/>
                  </a:cubicBezTo>
                  <a:lnTo>
                    <a:pt x="21992" y="9693"/>
                  </a:lnTo>
                  <a:cubicBezTo>
                    <a:pt x="25324" y="3908"/>
                    <a:pt x="31594" y="0"/>
                    <a:pt x="38773" y="0"/>
                  </a:cubicBezTo>
                  <a:lnTo>
                    <a:pt x="77546" y="0"/>
                  </a:lnTo>
                  <a:cubicBezTo>
                    <a:pt x="84725" y="0"/>
                    <a:pt x="90996" y="3908"/>
                    <a:pt x="94328" y="9693"/>
                  </a:cubicBezTo>
                  <a:close/>
                  <a:moveTo>
                    <a:pt x="75123" y="33927"/>
                  </a:moveTo>
                  <a:cubicBezTo>
                    <a:pt x="79152" y="33927"/>
                    <a:pt x="82393" y="30685"/>
                    <a:pt x="82393" y="26657"/>
                  </a:cubicBezTo>
                  <a:cubicBezTo>
                    <a:pt x="82393" y="22628"/>
                    <a:pt x="79152" y="19387"/>
                    <a:pt x="75123" y="19387"/>
                  </a:cubicBezTo>
                  <a:lnTo>
                    <a:pt x="41196" y="19387"/>
                  </a:lnTo>
                  <a:cubicBezTo>
                    <a:pt x="37168" y="19387"/>
                    <a:pt x="33927" y="22628"/>
                    <a:pt x="33927" y="26657"/>
                  </a:cubicBezTo>
                  <a:cubicBezTo>
                    <a:pt x="33927" y="30685"/>
                    <a:pt x="37168" y="33927"/>
                    <a:pt x="41196" y="33927"/>
                  </a:cubicBezTo>
                  <a:lnTo>
                    <a:pt x="75123" y="33927"/>
                  </a:lnTo>
                  <a:close/>
                  <a:moveTo>
                    <a:pt x="83726" y="78970"/>
                  </a:moveTo>
                  <a:cubicBezTo>
                    <a:pt x="85846" y="75577"/>
                    <a:pt x="84816" y="71094"/>
                    <a:pt x="81424" y="68943"/>
                  </a:cubicBezTo>
                  <a:cubicBezTo>
                    <a:pt x="78031" y="66793"/>
                    <a:pt x="73548" y="67853"/>
                    <a:pt x="71397" y="71246"/>
                  </a:cubicBezTo>
                  <a:lnTo>
                    <a:pt x="52798" y="101022"/>
                  </a:lnTo>
                  <a:lnTo>
                    <a:pt x="44619" y="90117"/>
                  </a:lnTo>
                  <a:cubicBezTo>
                    <a:pt x="42196" y="86906"/>
                    <a:pt x="37652" y="86240"/>
                    <a:pt x="34441" y="88663"/>
                  </a:cubicBezTo>
                  <a:cubicBezTo>
                    <a:pt x="31231" y="91087"/>
                    <a:pt x="30564" y="95630"/>
                    <a:pt x="32987" y="98841"/>
                  </a:cubicBezTo>
                  <a:lnTo>
                    <a:pt x="47527" y="118228"/>
                  </a:lnTo>
                  <a:cubicBezTo>
                    <a:pt x="48951" y="120136"/>
                    <a:pt x="51253" y="121227"/>
                    <a:pt x="53646" y="121136"/>
                  </a:cubicBezTo>
                  <a:cubicBezTo>
                    <a:pt x="56039" y="121045"/>
                    <a:pt x="58220" y="119773"/>
                    <a:pt x="59493" y="117713"/>
                  </a:cubicBezTo>
                  <a:lnTo>
                    <a:pt x="83726" y="78940"/>
                  </a:ln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Text 21"/>
            <p:cNvSpPr/>
            <p:nvPr/>
          </p:nvSpPr>
          <p:spPr>
            <a:xfrm>
              <a:off x="900398" y="3808384"/>
              <a:ext cx="4286754" cy="24125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Акты осмотра/</a:t>
              </a: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показа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, протокол встречи</a:t>
              </a:r>
              <a:endParaRPr lang="en-US" sz="1600" dirty="0"/>
            </a:p>
          </p:txBody>
        </p:sp>
        <p:sp>
          <p:nvSpPr>
            <p:cNvPr id="25" name="Text 22"/>
            <p:cNvSpPr/>
            <p:nvPr/>
          </p:nvSpPr>
          <p:spPr>
            <a:xfrm>
              <a:off x="878858" y="4049638"/>
              <a:ext cx="2297961" cy="15509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Подписанные клиентом</a:t>
              </a:r>
              <a:endParaRPr lang="en-US" sz="1400" dirty="0"/>
            </a:p>
          </p:txBody>
        </p:sp>
        <p:sp>
          <p:nvSpPr>
            <p:cNvPr id="26" name="Shape 23"/>
            <p:cNvSpPr/>
            <p:nvPr/>
          </p:nvSpPr>
          <p:spPr>
            <a:xfrm>
              <a:off x="516975" y="4377057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Shape 24"/>
            <p:cNvSpPr/>
            <p:nvPr/>
          </p:nvSpPr>
          <p:spPr>
            <a:xfrm>
              <a:off x="516975" y="4377057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Shape 25"/>
            <p:cNvSpPr/>
            <p:nvPr/>
          </p:nvSpPr>
          <p:spPr>
            <a:xfrm>
              <a:off x="678530" y="4514917"/>
              <a:ext cx="116319" cy="155093"/>
            </a:xfrm>
            <a:custGeom>
              <a:avLst/>
              <a:gdLst/>
              <a:ahLst/>
              <a:cxnLst/>
              <a:rect l="l" t="t" r="r" b="b"/>
              <a:pathLst>
                <a:path w="116319" h="155093">
                  <a:moveTo>
                    <a:pt x="0" y="19387"/>
                  </a:moveTo>
                  <a:cubicBezTo>
                    <a:pt x="0" y="8694"/>
                    <a:pt x="8694" y="0"/>
                    <a:pt x="19387" y="0"/>
                  </a:cubicBezTo>
                  <a:lnTo>
                    <a:pt x="64672" y="0"/>
                  </a:lnTo>
                  <a:cubicBezTo>
                    <a:pt x="69822" y="0"/>
                    <a:pt x="74759" y="2030"/>
                    <a:pt x="78394" y="5665"/>
                  </a:cubicBezTo>
                  <a:lnTo>
                    <a:pt x="110655" y="37955"/>
                  </a:lnTo>
                  <a:cubicBezTo>
                    <a:pt x="114290" y="41590"/>
                    <a:pt x="116319" y="46528"/>
                    <a:pt x="116319" y="51677"/>
                  </a:cubicBezTo>
                  <a:lnTo>
                    <a:pt x="116319" y="135706"/>
                  </a:lnTo>
                  <a:cubicBezTo>
                    <a:pt x="116319" y="146399"/>
                    <a:pt x="107626" y="155093"/>
                    <a:pt x="96933" y="155093"/>
                  </a:cubicBezTo>
                  <a:lnTo>
                    <a:pt x="19387" y="155093"/>
                  </a:lnTo>
                  <a:cubicBezTo>
                    <a:pt x="8694" y="155093"/>
                    <a:pt x="0" y="146399"/>
                    <a:pt x="0" y="135706"/>
                  </a:cubicBezTo>
                  <a:lnTo>
                    <a:pt x="0" y="19387"/>
                  </a:lnTo>
                  <a:close/>
                  <a:moveTo>
                    <a:pt x="63006" y="17721"/>
                  </a:moveTo>
                  <a:lnTo>
                    <a:pt x="63006" y="46043"/>
                  </a:lnTo>
                  <a:cubicBezTo>
                    <a:pt x="63006" y="50072"/>
                    <a:pt x="66248" y="53313"/>
                    <a:pt x="70276" y="53313"/>
                  </a:cubicBezTo>
                  <a:lnTo>
                    <a:pt x="98599" y="53313"/>
                  </a:lnTo>
                  <a:lnTo>
                    <a:pt x="63006" y="17721"/>
                  </a:lnTo>
                  <a:close/>
                  <a:moveTo>
                    <a:pt x="36350" y="77546"/>
                  </a:moveTo>
                  <a:cubicBezTo>
                    <a:pt x="32321" y="77546"/>
                    <a:pt x="29080" y="80787"/>
                    <a:pt x="29080" y="84816"/>
                  </a:cubicBezTo>
                  <a:cubicBezTo>
                    <a:pt x="29080" y="88845"/>
                    <a:pt x="32321" y="92086"/>
                    <a:pt x="36350" y="92086"/>
                  </a:cubicBezTo>
                  <a:lnTo>
                    <a:pt x="79970" y="92086"/>
                  </a:lnTo>
                  <a:cubicBezTo>
                    <a:pt x="83998" y="92086"/>
                    <a:pt x="87240" y="88845"/>
                    <a:pt x="87240" y="84816"/>
                  </a:cubicBezTo>
                  <a:cubicBezTo>
                    <a:pt x="87240" y="80787"/>
                    <a:pt x="83998" y="77546"/>
                    <a:pt x="79970" y="77546"/>
                  </a:cubicBezTo>
                  <a:lnTo>
                    <a:pt x="36350" y="77546"/>
                  </a:lnTo>
                  <a:close/>
                  <a:moveTo>
                    <a:pt x="36350" y="106626"/>
                  </a:moveTo>
                  <a:cubicBezTo>
                    <a:pt x="32321" y="106626"/>
                    <a:pt x="29080" y="109867"/>
                    <a:pt x="29080" y="113896"/>
                  </a:cubicBezTo>
                  <a:cubicBezTo>
                    <a:pt x="29080" y="117925"/>
                    <a:pt x="32321" y="121166"/>
                    <a:pt x="36350" y="121166"/>
                  </a:cubicBezTo>
                  <a:lnTo>
                    <a:pt x="79970" y="121166"/>
                  </a:lnTo>
                  <a:cubicBezTo>
                    <a:pt x="83998" y="121166"/>
                    <a:pt x="87240" y="117925"/>
                    <a:pt x="87240" y="113896"/>
                  </a:cubicBezTo>
                  <a:cubicBezTo>
                    <a:pt x="87240" y="109867"/>
                    <a:pt x="83998" y="106626"/>
                    <a:pt x="79970" y="106626"/>
                  </a:cubicBezTo>
                  <a:lnTo>
                    <a:pt x="36350" y="106626"/>
                  </a:ln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Text 26"/>
            <p:cNvSpPr/>
            <p:nvPr/>
          </p:nvSpPr>
          <p:spPr>
            <a:xfrm>
              <a:off x="900399" y="4480451"/>
              <a:ext cx="4125878" cy="2671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Отчёт</a:t>
              </a: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агента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/акт выполненных работ</a:t>
              </a:r>
              <a:endParaRPr lang="en-US" sz="1600" dirty="0"/>
            </a:p>
          </p:txBody>
        </p:sp>
        <p:sp>
          <p:nvSpPr>
            <p:cNvPr id="30" name="Text 27"/>
            <p:cNvSpPr/>
            <p:nvPr/>
          </p:nvSpPr>
          <p:spPr>
            <a:xfrm>
              <a:off x="900398" y="4704475"/>
              <a:ext cx="4229107" cy="24973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Главное доказательство выполнения работы</a:t>
              </a:r>
              <a:endParaRPr lang="en-US" sz="1400" dirty="0"/>
            </a:p>
          </p:txBody>
        </p:sp>
        <p:sp>
          <p:nvSpPr>
            <p:cNvPr id="31" name="Shape 28"/>
            <p:cNvSpPr/>
            <p:nvPr/>
          </p:nvSpPr>
          <p:spPr>
            <a:xfrm>
              <a:off x="516975" y="5049125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Shape 29"/>
            <p:cNvSpPr/>
            <p:nvPr/>
          </p:nvSpPr>
          <p:spPr>
            <a:xfrm>
              <a:off x="516975" y="5049125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Shape 30"/>
            <p:cNvSpPr/>
            <p:nvPr/>
          </p:nvSpPr>
          <p:spPr>
            <a:xfrm>
              <a:off x="649450" y="5186985"/>
              <a:ext cx="174479" cy="155093"/>
            </a:xfrm>
            <a:custGeom>
              <a:avLst/>
              <a:gdLst/>
              <a:ahLst/>
              <a:cxnLst/>
              <a:rect l="l" t="t" r="r" b="b"/>
              <a:pathLst>
                <a:path w="174479" h="155093">
                  <a:moveTo>
                    <a:pt x="81454" y="25808"/>
                  </a:moveTo>
                  <a:lnTo>
                    <a:pt x="46134" y="65066"/>
                  </a:lnTo>
                  <a:cubicBezTo>
                    <a:pt x="44741" y="66611"/>
                    <a:pt x="44801" y="69004"/>
                    <a:pt x="46285" y="70488"/>
                  </a:cubicBezTo>
                  <a:cubicBezTo>
                    <a:pt x="55524" y="79727"/>
                    <a:pt x="70519" y="79727"/>
                    <a:pt x="79758" y="70488"/>
                  </a:cubicBezTo>
                  <a:lnTo>
                    <a:pt x="89390" y="60856"/>
                  </a:lnTo>
                  <a:cubicBezTo>
                    <a:pt x="90663" y="59583"/>
                    <a:pt x="92268" y="58887"/>
                    <a:pt x="93904" y="58766"/>
                  </a:cubicBezTo>
                  <a:cubicBezTo>
                    <a:pt x="95964" y="58584"/>
                    <a:pt x="98084" y="59281"/>
                    <a:pt x="99659" y="60856"/>
                  </a:cubicBezTo>
                  <a:lnTo>
                    <a:pt x="153154" y="113896"/>
                  </a:lnTo>
                  <a:lnTo>
                    <a:pt x="174479" y="96933"/>
                  </a:lnTo>
                  <a:lnTo>
                    <a:pt x="174479" y="9693"/>
                  </a:lnTo>
                  <a:lnTo>
                    <a:pt x="140553" y="29080"/>
                  </a:lnTo>
                  <a:lnTo>
                    <a:pt x="133343" y="24264"/>
                  </a:lnTo>
                  <a:cubicBezTo>
                    <a:pt x="128557" y="21083"/>
                    <a:pt x="122953" y="19387"/>
                    <a:pt x="117198" y="19387"/>
                  </a:cubicBezTo>
                  <a:lnTo>
                    <a:pt x="95873" y="19387"/>
                  </a:lnTo>
                  <a:cubicBezTo>
                    <a:pt x="95539" y="19387"/>
                    <a:pt x="95176" y="19387"/>
                    <a:pt x="94843" y="19417"/>
                  </a:cubicBezTo>
                  <a:cubicBezTo>
                    <a:pt x="89723" y="19689"/>
                    <a:pt x="84907" y="21992"/>
                    <a:pt x="81454" y="25808"/>
                  </a:cubicBezTo>
                  <a:close/>
                  <a:moveTo>
                    <a:pt x="35320" y="55343"/>
                  </a:moveTo>
                  <a:lnTo>
                    <a:pt x="67671" y="19387"/>
                  </a:lnTo>
                  <a:lnTo>
                    <a:pt x="55676" y="19387"/>
                  </a:lnTo>
                  <a:cubicBezTo>
                    <a:pt x="47951" y="19387"/>
                    <a:pt x="40560" y="22446"/>
                    <a:pt x="35108" y="27898"/>
                  </a:cubicBezTo>
                  <a:lnTo>
                    <a:pt x="33927" y="29080"/>
                  </a:lnTo>
                  <a:lnTo>
                    <a:pt x="0" y="9693"/>
                  </a:lnTo>
                  <a:lnTo>
                    <a:pt x="0" y="96933"/>
                  </a:lnTo>
                  <a:lnTo>
                    <a:pt x="47376" y="136403"/>
                  </a:lnTo>
                  <a:cubicBezTo>
                    <a:pt x="54343" y="142219"/>
                    <a:pt x="63128" y="145399"/>
                    <a:pt x="72185" y="145399"/>
                  </a:cubicBezTo>
                  <a:lnTo>
                    <a:pt x="76940" y="145399"/>
                  </a:lnTo>
                  <a:lnTo>
                    <a:pt x="74820" y="143279"/>
                  </a:lnTo>
                  <a:cubicBezTo>
                    <a:pt x="71973" y="140431"/>
                    <a:pt x="71973" y="135827"/>
                    <a:pt x="74820" y="133010"/>
                  </a:cubicBezTo>
                  <a:cubicBezTo>
                    <a:pt x="77667" y="130193"/>
                    <a:pt x="82272" y="130163"/>
                    <a:pt x="85089" y="133010"/>
                  </a:cubicBezTo>
                  <a:lnTo>
                    <a:pt x="97508" y="145430"/>
                  </a:lnTo>
                  <a:lnTo>
                    <a:pt x="100235" y="145430"/>
                  </a:lnTo>
                  <a:cubicBezTo>
                    <a:pt x="106020" y="145430"/>
                    <a:pt x="111685" y="144127"/>
                    <a:pt x="116834" y="141704"/>
                  </a:cubicBezTo>
                  <a:lnTo>
                    <a:pt x="108747" y="133586"/>
                  </a:lnTo>
                  <a:cubicBezTo>
                    <a:pt x="105899" y="130738"/>
                    <a:pt x="105899" y="126134"/>
                    <a:pt x="108747" y="123317"/>
                  </a:cubicBezTo>
                  <a:cubicBezTo>
                    <a:pt x="111594" y="120500"/>
                    <a:pt x="116198" y="120469"/>
                    <a:pt x="119015" y="123317"/>
                  </a:cubicBezTo>
                  <a:lnTo>
                    <a:pt x="128709" y="133010"/>
                  </a:lnTo>
                  <a:lnTo>
                    <a:pt x="134010" y="127709"/>
                  </a:lnTo>
                  <a:cubicBezTo>
                    <a:pt x="136706" y="125013"/>
                    <a:pt x="137493" y="121105"/>
                    <a:pt x="136312" y="117683"/>
                  </a:cubicBezTo>
                  <a:lnTo>
                    <a:pt x="94540" y="76244"/>
                  </a:lnTo>
                  <a:lnTo>
                    <a:pt x="90026" y="80757"/>
                  </a:lnTo>
                  <a:cubicBezTo>
                    <a:pt x="75093" y="95691"/>
                    <a:pt x="50920" y="95691"/>
                    <a:pt x="35986" y="80757"/>
                  </a:cubicBezTo>
                  <a:cubicBezTo>
                    <a:pt x="29019" y="73790"/>
                    <a:pt x="28747" y="62613"/>
                    <a:pt x="35320" y="55312"/>
                  </a:cubicBez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Text 31"/>
            <p:cNvSpPr/>
            <p:nvPr/>
          </p:nvSpPr>
          <p:spPr>
            <a:xfrm>
              <a:off x="900398" y="5152520"/>
              <a:ext cx="4886095" cy="2017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Подтверждение совершения сделки клиентом</a:t>
              </a:r>
              <a:endParaRPr lang="en-US" sz="1600" dirty="0"/>
            </a:p>
          </p:txBody>
        </p:sp>
        <p:sp>
          <p:nvSpPr>
            <p:cNvPr id="35" name="Text 32"/>
            <p:cNvSpPr/>
            <p:nvPr/>
          </p:nvSpPr>
          <p:spPr>
            <a:xfrm>
              <a:off x="900399" y="5376542"/>
              <a:ext cx="2559498" cy="24125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С найденным контрагентом</a:t>
              </a:r>
              <a:endParaRPr lang="en-US" sz="1400" dirty="0"/>
            </a:p>
          </p:txBody>
        </p:sp>
        <p:sp>
          <p:nvSpPr>
            <p:cNvPr id="36" name="Shape 33"/>
            <p:cNvSpPr/>
            <p:nvPr/>
          </p:nvSpPr>
          <p:spPr>
            <a:xfrm>
              <a:off x="516975" y="5721193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Shape 34"/>
            <p:cNvSpPr/>
            <p:nvPr/>
          </p:nvSpPr>
          <p:spPr>
            <a:xfrm>
              <a:off x="516975" y="5721193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00C9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Shape 35"/>
            <p:cNvSpPr/>
            <p:nvPr/>
          </p:nvSpPr>
          <p:spPr>
            <a:xfrm>
              <a:off x="649450" y="5859053"/>
              <a:ext cx="174479" cy="155093"/>
            </a:xfrm>
            <a:custGeom>
              <a:avLst/>
              <a:gdLst/>
              <a:ahLst/>
              <a:cxnLst/>
              <a:rect l="l" t="t" r="r" b="b"/>
              <a:pathLst>
                <a:path w="174479" h="155093">
                  <a:moveTo>
                    <a:pt x="116319" y="43620"/>
                  </a:moveTo>
                  <a:cubicBezTo>
                    <a:pt x="116319" y="73063"/>
                    <a:pt x="90269" y="96933"/>
                    <a:pt x="58160" y="96933"/>
                  </a:cubicBezTo>
                  <a:cubicBezTo>
                    <a:pt x="50072" y="96933"/>
                    <a:pt x="42378" y="95418"/>
                    <a:pt x="35380" y="92692"/>
                  </a:cubicBezTo>
                  <a:lnTo>
                    <a:pt x="10663" y="105778"/>
                  </a:lnTo>
                  <a:cubicBezTo>
                    <a:pt x="7846" y="107262"/>
                    <a:pt x="4392" y="106747"/>
                    <a:pt x="2120" y="104506"/>
                  </a:cubicBezTo>
                  <a:cubicBezTo>
                    <a:pt x="-151" y="102264"/>
                    <a:pt x="-666" y="98781"/>
                    <a:pt x="848" y="95964"/>
                  </a:cubicBezTo>
                  <a:lnTo>
                    <a:pt x="11632" y="75608"/>
                  </a:lnTo>
                  <a:cubicBezTo>
                    <a:pt x="4332" y="66702"/>
                    <a:pt x="0" y="55615"/>
                    <a:pt x="0" y="43620"/>
                  </a:cubicBezTo>
                  <a:cubicBezTo>
                    <a:pt x="0" y="14176"/>
                    <a:pt x="26051" y="-9693"/>
                    <a:pt x="58160" y="-9693"/>
                  </a:cubicBezTo>
                  <a:cubicBezTo>
                    <a:pt x="90269" y="-9693"/>
                    <a:pt x="116319" y="14176"/>
                    <a:pt x="116319" y="43620"/>
                  </a:cubicBezTo>
                  <a:close/>
                  <a:moveTo>
                    <a:pt x="116319" y="155093"/>
                  </a:moveTo>
                  <a:cubicBezTo>
                    <a:pt x="87815" y="155093"/>
                    <a:pt x="64097" y="136282"/>
                    <a:pt x="59129" y="111473"/>
                  </a:cubicBezTo>
                  <a:cubicBezTo>
                    <a:pt x="95479" y="111018"/>
                    <a:pt x="127073" y="85149"/>
                    <a:pt x="130556" y="50072"/>
                  </a:cubicBezTo>
                  <a:cubicBezTo>
                    <a:pt x="155789" y="55888"/>
                    <a:pt x="174479" y="76819"/>
                    <a:pt x="174479" y="101780"/>
                  </a:cubicBezTo>
                  <a:cubicBezTo>
                    <a:pt x="174479" y="113775"/>
                    <a:pt x="170147" y="124862"/>
                    <a:pt x="162847" y="133767"/>
                  </a:cubicBezTo>
                  <a:lnTo>
                    <a:pt x="173631" y="154123"/>
                  </a:lnTo>
                  <a:cubicBezTo>
                    <a:pt x="175115" y="156940"/>
                    <a:pt x="174600" y="160394"/>
                    <a:pt x="172359" y="162665"/>
                  </a:cubicBezTo>
                  <a:cubicBezTo>
                    <a:pt x="170117" y="164937"/>
                    <a:pt x="166634" y="165452"/>
                    <a:pt x="163817" y="163938"/>
                  </a:cubicBezTo>
                  <a:lnTo>
                    <a:pt x="139099" y="150852"/>
                  </a:lnTo>
                  <a:cubicBezTo>
                    <a:pt x="132101" y="153578"/>
                    <a:pt x="124407" y="155093"/>
                    <a:pt x="116319" y="155093"/>
                  </a:cubicBezTo>
                  <a:close/>
                </a:path>
              </a:pathLst>
            </a:custGeom>
            <a:solidFill>
              <a:srgbClr val="00A63E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Text 36"/>
            <p:cNvSpPr/>
            <p:nvPr/>
          </p:nvSpPr>
          <p:spPr>
            <a:xfrm>
              <a:off x="913322" y="5793942"/>
              <a:ext cx="4838705" cy="20364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</a:t>
              </a: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ереписка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ясная, стороны идентифицируемы</a:t>
              </a:r>
              <a:endParaRPr lang="en-US" sz="1600" dirty="0"/>
            </a:p>
          </p:txBody>
        </p:sp>
        <p:sp>
          <p:nvSpPr>
            <p:cNvPr id="40" name="Text 37"/>
            <p:cNvSpPr/>
            <p:nvPr/>
          </p:nvSpPr>
          <p:spPr>
            <a:xfrm>
              <a:off x="900399" y="6048611"/>
              <a:ext cx="2951336" cy="2154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С информацией об исполнении</a:t>
              </a:r>
              <a:endParaRPr lang="en-US" sz="1400" dirty="0"/>
            </a:p>
          </p:txBody>
        </p:sp>
        <p:sp>
          <p:nvSpPr>
            <p:cNvPr id="42" name="Shape 39"/>
            <p:cNvSpPr/>
            <p:nvPr/>
          </p:nvSpPr>
          <p:spPr>
            <a:xfrm>
              <a:off x="6320494" y="1843878"/>
              <a:ext cx="413580" cy="413580"/>
            </a:xfrm>
            <a:custGeom>
              <a:avLst/>
              <a:gdLst/>
              <a:ahLst/>
              <a:cxnLst/>
              <a:rect l="l" t="t" r="r" b="b"/>
              <a:pathLst>
                <a:path w="413580" h="413580">
                  <a:moveTo>
                    <a:pt x="206790" y="0"/>
                  </a:moveTo>
                  <a:lnTo>
                    <a:pt x="206790" y="0"/>
                  </a:lnTo>
                  <a:cubicBezTo>
                    <a:pt x="320921" y="0"/>
                    <a:pt x="413580" y="92660"/>
                    <a:pt x="413580" y="206790"/>
                  </a:cubicBezTo>
                  <a:lnTo>
                    <a:pt x="413580" y="206790"/>
                  </a:lnTo>
                  <a:cubicBezTo>
                    <a:pt x="413580" y="320921"/>
                    <a:pt x="320921" y="413580"/>
                    <a:pt x="206790" y="413580"/>
                  </a:cubicBezTo>
                  <a:lnTo>
                    <a:pt x="206790" y="413580"/>
                  </a:lnTo>
                  <a:cubicBezTo>
                    <a:pt x="92660" y="413580"/>
                    <a:pt x="0" y="320921"/>
                    <a:pt x="0" y="206790"/>
                  </a:cubicBezTo>
                  <a:lnTo>
                    <a:pt x="0" y="206790"/>
                  </a:lnTo>
                  <a:cubicBezTo>
                    <a:pt x="0" y="92660"/>
                    <a:pt x="92660" y="0"/>
                    <a:pt x="206790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Shape 40"/>
            <p:cNvSpPr/>
            <p:nvPr/>
          </p:nvSpPr>
          <p:spPr>
            <a:xfrm>
              <a:off x="6462662" y="1964506"/>
              <a:ext cx="129244" cy="172325"/>
            </a:xfrm>
            <a:custGeom>
              <a:avLst/>
              <a:gdLst/>
              <a:ahLst/>
              <a:cxnLst/>
              <a:rect l="l" t="t" r="r" b="b"/>
              <a:pathLst>
                <a:path w="129244" h="172325">
                  <a:moveTo>
                    <a:pt x="18545" y="24704"/>
                  </a:moveTo>
                  <a:cubicBezTo>
                    <a:pt x="14338" y="20497"/>
                    <a:pt x="7506" y="20497"/>
                    <a:pt x="3298" y="24704"/>
                  </a:cubicBezTo>
                  <a:cubicBezTo>
                    <a:pt x="-909" y="28912"/>
                    <a:pt x="-909" y="35744"/>
                    <a:pt x="3298" y="39951"/>
                  </a:cubicBezTo>
                  <a:lnTo>
                    <a:pt x="49543" y="86163"/>
                  </a:lnTo>
                  <a:lnTo>
                    <a:pt x="3332" y="132408"/>
                  </a:lnTo>
                  <a:cubicBezTo>
                    <a:pt x="-875" y="136615"/>
                    <a:pt x="-875" y="143447"/>
                    <a:pt x="3332" y="147654"/>
                  </a:cubicBezTo>
                  <a:cubicBezTo>
                    <a:pt x="7539" y="151861"/>
                    <a:pt x="14372" y="151861"/>
                    <a:pt x="18579" y="147654"/>
                  </a:cubicBezTo>
                  <a:lnTo>
                    <a:pt x="64790" y="101409"/>
                  </a:lnTo>
                  <a:lnTo>
                    <a:pt x="111035" y="147621"/>
                  </a:lnTo>
                  <a:cubicBezTo>
                    <a:pt x="115242" y="151828"/>
                    <a:pt x="122075" y="151828"/>
                    <a:pt x="126282" y="147621"/>
                  </a:cubicBezTo>
                  <a:cubicBezTo>
                    <a:pt x="130489" y="143414"/>
                    <a:pt x="130489" y="136581"/>
                    <a:pt x="126282" y="132374"/>
                  </a:cubicBezTo>
                  <a:lnTo>
                    <a:pt x="80037" y="86163"/>
                  </a:lnTo>
                  <a:lnTo>
                    <a:pt x="126248" y="39917"/>
                  </a:lnTo>
                  <a:cubicBezTo>
                    <a:pt x="130455" y="35710"/>
                    <a:pt x="130455" y="28878"/>
                    <a:pt x="126248" y="24671"/>
                  </a:cubicBezTo>
                  <a:cubicBezTo>
                    <a:pt x="122041" y="20464"/>
                    <a:pt x="115209" y="20464"/>
                    <a:pt x="111002" y="24671"/>
                  </a:cubicBezTo>
                  <a:lnTo>
                    <a:pt x="64790" y="70916"/>
                  </a:lnTo>
                  <a:lnTo>
                    <a:pt x="18545" y="24704"/>
                  </a:lnTo>
                  <a:close/>
                </a:path>
              </a:pathLst>
            </a:cu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Text 41"/>
            <p:cNvSpPr/>
            <p:nvPr/>
          </p:nvSpPr>
          <p:spPr>
            <a:xfrm>
              <a:off x="6871768" y="1930000"/>
              <a:ext cx="3057645" cy="2671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C10007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Факторы проигрыша ❌</a:t>
              </a:r>
              <a:endParaRPr lang="en-US" dirty="0"/>
            </a:p>
          </p:txBody>
        </p:sp>
        <p:sp>
          <p:nvSpPr>
            <p:cNvPr id="45" name="Shape 42"/>
            <p:cNvSpPr/>
            <p:nvPr/>
          </p:nvSpPr>
          <p:spPr>
            <a:xfrm>
              <a:off x="6337726" y="2360854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Shape 43"/>
            <p:cNvSpPr/>
            <p:nvPr/>
          </p:nvSpPr>
          <p:spPr>
            <a:xfrm>
              <a:off x="6337726" y="2360854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Shape 44"/>
            <p:cNvSpPr/>
            <p:nvPr/>
          </p:nvSpPr>
          <p:spPr>
            <a:xfrm>
              <a:off x="6499281" y="2498714"/>
              <a:ext cx="116319" cy="155093"/>
            </a:xfrm>
            <a:custGeom>
              <a:avLst/>
              <a:gdLst/>
              <a:ahLst/>
              <a:cxnLst/>
              <a:rect l="l" t="t" r="r" b="b"/>
              <a:pathLst>
                <a:path w="116319" h="155093">
                  <a:moveTo>
                    <a:pt x="0" y="19387"/>
                  </a:moveTo>
                  <a:cubicBezTo>
                    <a:pt x="0" y="8694"/>
                    <a:pt x="8694" y="0"/>
                    <a:pt x="19387" y="0"/>
                  </a:cubicBezTo>
                  <a:lnTo>
                    <a:pt x="64672" y="0"/>
                  </a:lnTo>
                  <a:cubicBezTo>
                    <a:pt x="69822" y="0"/>
                    <a:pt x="74759" y="2030"/>
                    <a:pt x="78394" y="5665"/>
                  </a:cubicBezTo>
                  <a:lnTo>
                    <a:pt x="110655" y="37955"/>
                  </a:lnTo>
                  <a:cubicBezTo>
                    <a:pt x="114290" y="41590"/>
                    <a:pt x="116319" y="46528"/>
                    <a:pt x="116319" y="51677"/>
                  </a:cubicBezTo>
                  <a:lnTo>
                    <a:pt x="116319" y="135706"/>
                  </a:lnTo>
                  <a:cubicBezTo>
                    <a:pt x="116319" y="146399"/>
                    <a:pt x="107626" y="155093"/>
                    <a:pt x="96933" y="155093"/>
                  </a:cubicBezTo>
                  <a:lnTo>
                    <a:pt x="19387" y="155093"/>
                  </a:lnTo>
                  <a:cubicBezTo>
                    <a:pt x="8694" y="155093"/>
                    <a:pt x="0" y="146399"/>
                    <a:pt x="0" y="135706"/>
                  </a:cubicBezTo>
                  <a:lnTo>
                    <a:pt x="0" y="19387"/>
                  </a:lnTo>
                  <a:close/>
                  <a:moveTo>
                    <a:pt x="63006" y="17721"/>
                  </a:moveTo>
                  <a:lnTo>
                    <a:pt x="63006" y="46043"/>
                  </a:lnTo>
                  <a:cubicBezTo>
                    <a:pt x="63006" y="50072"/>
                    <a:pt x="66248" y="53313"/>
                    <a:pt x="70276" y="53313"/>
                  </a:cubicBezTo>
                  <a:lnTo>
                    <a:pt x="98599" y="53313"/>
                  </a:lnTo>
                  <a:lnTo>
                    <a:pt x="63006" y="17721"/>
                  </a:lnTo>
                  <a:close/>
                  <a:moveTo>
                    <a:pt x="49678" y="80787"/>
                  </a:moveTo>
                  <a:cubicBezTo>
                    <a:pt x="47437" y="77455"/>
                    <a:pt x="42923" y="76547"/>
                    <a:pt x="39591" y="78758"/>
                  </a:cubicBezTo>
                  <a:cubicBezTo>
                    <a:pt x="36259" y="80969"/>
                    <a:pt x="35350" y="85513"/>
                    <a:pt x="37561" y="88845"/>
                  </a:cubicBezTo>
                  <a:lnTo>
                    <a:pt x="49436" y="106626"/>
                  </a:lnTo>
                  <a:lnTo>
                    <a:pt x="37561" y="124407"/>
                  </a:lnTo>
                  <a:cubicBezTo>
                    <a:pt x="35320" y="127739"/>
                    <a:pt x="36229" y="132253"/>
                    <a:pt x="39591" y="134494"/>
                  </a:cubicBezTo>
                  <a:cubicBezTo>
                    <a:pt x="42953" y="136736"/>
                    <a:pt x="47437" y="135827"/>
                    <a:pt x="49678" y="132465"/>
                  </a:cubicBezTo>
                  <a:lnTo>
                    <a:pt x="58160" y="119742"/>
                  </a:lnTo>
                  <a:lnTo>
                    <a:pt x="66641" y="132465"/>
                  </a:lnTo>
                  <a:cubicBezTo>
                    <a:pt x="68883" y="135797"/>
                    <a:pt x="73396" y="136706"/>
                    <a:pt x="76728" y="134494"/>
                  </a:cubicBezTo>
                  <a:cubicBezTo>
                    <a:pt x="80060" y="132283"/>
                    <a:pt x="80969" y="127739"/>
                    <a:pt x="78758" y="124407"/>
                  </a:cubicBezTo>
                  <a:lnTo>
                    <a:pt x="66884" y="106626"/>
                  </a:lnTo>
                  <a:lnTo>
                    <a:pt x="78758" y="88845"/>
                  </a:lnTo>
                  <a:cubicBezTo>
                    <a:pt x="81000" y="85513"/>
                    <a:pt x="80091" y="81000"/>
                    <a:pt x="76728" y="78758"/>
                  </a:cubicBezTo>
                  <a:cubicBezTo>
                    <a:pt x="73366" y="76516"/>
                    <a:pt x="68883" y="77425"/>
                    <a:pt x="66641" y="80787"/>
                  </a:cubicBezTo>
                  <a:lnTo>
                    <a:pt x="58160" y="93510"/>
                  </a:lnTo>
                  <a:lnTo>
                    <a:pt x="49678" y="80787"/>
                  </a:ln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Text 45"/>
            <p:cNvSpPr/>
            <p:nvPr/>
          </p:nvSpPr>
          <p:spPr>
            <a:xfrm>
              <a:off x="6721149" y="2464249"/>
              <a:ext cx="3281015" cy="1464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письменного договора</a:t>
              </a:r>
              <a:endParaRPr lang="en-US" sz="1600" dirty="0"/>
            </a:p>
          </p:txBody>
        </p:sp>
        <p:sp>
          <p:nvSpPr>
            <p:cNvPr id="49" name="Text 46"/>
            <p:cNvSpPr/>
            <p:nvPr/>
          </p:nvSpPr>
          <p:spPr>
            <a:xfrm>
              <a:off x="6721150" y="2688271"/>
              <a:ext cx="2573442" cy="2154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Работа «на словах»</a:t>
              </a:r>
              <a:endParaRPr lang="en-US" sz="1400" dirty="0"/>
            </a:p>
          </p:txBody>
        </p:sp>
        <p:sp>
          <p:nvSpPr>
            <p:cNvPr id="50" name="Shape 47"/>
            <p:cNvSpPr/>
            <p:nvPr/>
          </p:nvSpPr>
          <p:spPr>
            <a:xfrm>
              <a:off x="6337726" y="3032922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Shape 48"/>
            <p:cNvSpPr/>
            <p:nvPr/>
          </p:nvSpPr>
          <p:spPr>
            <a:xfrm>
              <a:off x="6337726" y="3032922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Shape 49"/>
            <p:cNvSpPr/>
            <p:nvPr/>
          </p:nvSpPr>
          <p:spPr>
            <a:xfrm>
              <a:off x="6479895" y="3170782"/>
              <a:ext cx="155093" cy="155093"/>
            </a:xfrm>
            <a:custGeom>
              <a:avLst/>
              <a:gdLst/>
              <a:ahLst/>
              <a:cxnLst/>
              <a:rect l="l" t="t" r="r" b="b"/>
              <a:pathLst>
                <a:path w="155093" h="155093">
                  <a:moveTo>
                    <a:pt x="77546" y="155093"/>
                  </a:moveTo>
                  <a:cubicBezTo>
                    <a:pt x="120345" y="155093"/>
                    <a:pt x="155093" y="120345"/>
                    <a:pt x="155093" y="77546"/>
                  </a:cubicBezTo>
                  <a:cubicBezTo>
                    <a:pt x="155093" y="34747"/>
                    <a:pt x="120345" y="0"/>
                    <a:pt x="77546" y="0"/>
                  </a:cubicBezTo>
                  <a:cubicBezTo>
                    <a:pt x="34747" y="0"/>
                    <a:pt x="0" y="34747"/>
                    <a:pt x="0" y="77546"/>
                  </a:cubicBezTo>
                  <a:cubicBezTo>
                    <a:pt x="0" y="120345"/>
                    <a:pt x="34747" y="155093"/>
                    <a:pt x="77546" y="155093"/>
                  </a:cubicBezTo>
                  <a:close/>
                  <a:moveTo>
                    <a:pt x="77546" y="53313"/>
                  </a:moveTo>
                  <a:cubicBezTo>
                    <a:pt x="72185" y="53313"/>
                    <a:pt x="67853" y="57645"/>
                    <a:pt x="67853" y="63006"/>
                  </a:cubicBezTo>
                  <a:cubicBezTo>
                    <a:pt x="67853" y="67035"/>
                    <a:pt x="64612" y="70276"/>
                    <a:pt x="60583" y="70276"/>
                  </a:cubicBezTo>
                  <a:cubicBezTo>
                    <a:pt x="56554" y="70276"/>
                    <a:pt x="53313" y="67035"/>
                    <a:pt x="53313" y="63006"/>
                  </a:cubicBezTo>
                  <a:cubicBezTo>
                    <a:pt x="53313" y="49618"/>
                    <a:pt x="64157" y="38773"/>
                    <a:pt x="77546" y="38773"/>
                  </a:cubicBezTo>
                  <a:cubicBezTo>
                    <a:pt x="90935" y="38773"/>
                    <a:pt x="101780" y="49618"/>
                    <a:pt x="101780" y="63006"/>
                  </a:cubicBezTo>
                  <a:cubicBezTo>
                    <a:pt x="101780" y="77304"/>
                    <a:pt x="90875" y="83362"/>
                    <a:pt x="84816" y="85574"/>
                  </a:cubicBezTo>
                  <a:lnTo>
                    <a:pt x="84816" y="86725"/>
                  </a:lnTo>
                  <a:cubicBezTo>
                    <a:pt x="84816" y="90753"/>
                    <a:pt x="81575" y="93995"/>
                    <a:pt x="77546" y="93995"/>
                  </a:cubicBezTo>
                  <a:cubicBezTo>
                    <a:pt x="73518" y="93995"/>
                    <a:pt x="70276" y="90753"/>
                    <a:pt x="70276" y="86725"/>
                  </a:cubicBezTo>
                  <a:lnTo>
                    <a:pt x="70276" y="84271"/>
                  </a:lnTo>
                  <a:cubicBezTo>
                    <a:pt x="70276" y="78061"/>
                    <a:pt x="74759" y="73608"/>
                    <a:pt x="79394" y="72094"/>
                  </a:cubicBezTo>
                  <a:cubicBezTo>
                    <a:pt x="81333" y="71458"/>
                    <a:pt x="83393" y="70428"/>
                    <a:pt x="84907" y="68974"/>
                  </a:cubicBezTo>
                  <a:cubicBezTo>
                    <a:pt x="86210" y="67702"/>
                    <a:pt x="87240" y="65945"/>
                    <a:pt x="87240" y="63037"/>
                  </a:cubicBezTo>
                  <a:cubicBezTo>
                    <a:pt x="87240" y="57675"/>
                    <a:pt x="82908" y="53343"/>
                    <a:pt x="77546" y="53343"/>
                  </a:cubicBezTo>
                  <a:close/>
                  <a:moveTo>
                    <a:pt x="67853" y="111473"/>
                  </a:moveTo>
                  <a:cubicBezTo>
                    <a:pt x="67853" y="106123"/>
                    <a:pt x="72196" y="101780"/>
                    <a:pt x="77546" y="101780"/>
                  </a:cubicBezTo>
                  <a:cubicBezTo>
                    <a:pt x="82896" y="101780"/>
                    <a:pt x="87240" y="106123"/>
                    <a:pt x="87240" y="111473"/>
                  </a:cubicBezTo>
                  <a:cubicBezTo>
                    <a:pt x="87240" y="116823"/>
                    <a:pt x="82896" y="121166"/>
                    <a:pt x="77546" y="121166"/>
                  </a:cubicBezTo>
                  <a:cubicBezTo>
                    <a:pt x="72196" y="121166"/>
                    <a:pt x="67853" y="116823"/>
                    <a:pt x="67853" y="111473"/>
                  </a:cubicBez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Text 50"/>
            <p:cNvSpPr/>
            <p:nvPr/>
          </p:nvSpPr>
          <p:spPr>
            <a:xfrm>
              <a:off x="6721149" y="3136317"/>
              <a:ext cx="3848879" cy="1206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Неопределённость</a:t>
              </a: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условий договора</a:t>
              </a:r>
              <a:endParaRPr lang="en-US" sz="1600" dirty="0"/>
            </a:p>
          </p:txBody>
        </p:sp>
        <p:sp>
          <p:nvSpPr>
            <p:cNvPr id="54" name="Text 51"/>
            <p:cNvSpPr/>
            <p:nvPr/>
          </p:nvSpPr>
          <p:spPr>
            <a:xfrm>
              <a:off x="6721149" y="3360339"/>
              <a:ext cx="4203889" cy="1895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Разные версии </a:t>
              </a:r>
              <a:r>
                <a:rPr lang="en-US" sz="1400" dirty="0" err="1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у</a:t>
              </a: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en-US" sz="1400" dirty="0" err="1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сторон</a:t>
              </a:r>
              <a:r>
                <a:rPr lang="ru-RU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относительно предмета</a:t>
              </a:r>
              <a:endParaRPr lang="en-US" sz="1400" dirty="0"/>
            </a:p>
          </p:txBody>
        </p:sp>
        <p:sp>
          <p:nvSpPr>
            <p:cNvPr id="55" name="Shape 52"/>
            <p:cNvSpPr/>
            <p:nvPr/>
          </p:nvSpPr>
          <p:spPr>
            <a:xfrm>
              <a:off x="6337726" y="3704989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Shape 53"/>
            <p:cNvSpPr/>
            <p:nvPr/>
          </p:nvSpPr>
          <p:spPr>
            <a:xfrm>
              <a:off x="6337726" y="3704989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Shape 54"/>
            <p:cNvSpPr/>
            <p:nvPr/>
          </p:nvSpPr>
          <p:spPr>
            <a:xfrm>
              <a:off x="6479895" y="3842849"/>
              <a:ext cx="155093" cy="155093"/>
            </a:xfrm>
            <a:custGeom>
              <a:avLst/>
              <a:gdLst/>
              <a:ahLst/>
              <a:cxnLst/>
              <a:rect l="l" t="t" r="r" b="b"/>
              <a:pathLst>
                <a:path w="155093" h="155093">
                  <a:moveTo>
                    <a:pt x="77546" y="155093"/>
                  </a:moveTo>
                  <a:cubicBezTo>
                    <a:pt x="120345" y="155093"/>
                    <a:pt x="155093" y="120345"/>
                    <a:pt x="155093" y="77546"/>
                  </a:cubicBezTo>
                  <a:cubicBezTo>
                    <a:pt x="155093" y="34747"/>
                    <a:pt x="120345" y="0"/>
                    <a:pt x="77546" y="0"/>
                  </a:cubicBezTo>
                  <a:cubicBezTo>
                    <a:pt x="34747" y="0"/>
                    <a:pt x="0" y="34747"/>
                    <a:pt x="0" y="77546"/>
                  </a:cubicBezTo>
                  <a:cubicBezTo>
                    <a:pt x="0" y="120345"/>
                    <a:pt x="34747" y="155093"/>
                    <a:pt x="77546" y="155093"/>
                  </a:cubicBezTo>
                  <a:close/>
                  <a:moveTo>
                    <a:pt x="50587" y="50587"/>
                  </a:moveTo>
                  <a:cubicBezTo>
                    <a:pt x="53434" y="47739"/>
                    <a:pt x="58039" y="47739"/>
                    <a:pt x="60856" y="50587"/>
                  </a:cubicBezTo>
                  <a:lnTo>
                    <a:pt x="77516" y="67247"/>
                  </a:lnTo>
                  <a:lnTo>
                    <a:pt x="94176" y="50587"/>
                  </a:lnTo>
                  <a:cubicBezTo>
                    <a:pt x="97024" y="47739"/>
                    <a:pt x="101628" y="47739"/>
                    <a:pt x="104445" y="50587"/>
                  </a:cubicBezTo>
                  <a:cubicBezTo>
                    <a:pt x="107262" y="53434"/>
                    <a:pt x="107293" y="58039"/>
                    <a:pt x="104445" y="60856"/>
                  </a:cubicBezTo>
                  <a:lnTo>
                    <a:pt x="87785" y="77516"/>
                  </a:lnTo>
                  <a:lnTo>
                    <a:pt x="104445" y="94176"/>
                  </a:lnTo>
                  <a:cubicBezTo>
                    <a:pt x="107293" y="97024"/>
                    <a:pt x="107293" y="101628"/>
                    <a:pt x="104445" y="104445"/>
                  </a:cubicBezTo>
                  <a:cubicBezTo>
                    <a:pt x="101598" y="107262"/>
                    <a:pt x="96993" y="107293"/>
                    <a:pt x="94176" y="104445"/>
                  </a:cubicBezTo>
                  <a:lnTo>
                    <a:pt x="77516" y="87785"/>
                  </a:lnTo>
                  <a:lnTo>
                    <a:pt x="60856" y="104445"/>
                  </a:lnTo>
                  <a:cubicBezTo>
                    <a:pt x="58008" y="107293"/>
                    <a:pt x="53404" y="107293"/>
                    <a:pt x="50587" y="104445"/>
                  </a:cubicBezTo>
                  <a:cubicBezTo>
                    <a:pt x="47770" y="101598"/>
                    <a:pt x="47739" y="96993"/>
                    <a:pt x="50587" y="94176"/>
                  </a:cubicBezTo>
                  <a:lnTo>
                    <a:pt x="67247" y="77516"/>
                  </a:lnTo>
                  <a:lnTo>
                    <a:pt x="50587" y="60856"/>
                  </a:lnTo>
                  <a:cubicBezTo>
                    <a:pt x="47739" y="58008"/>
                    <a:pt x="47739" y="53404"/>
                    <a:pt x="50587" y="50587"/>
                  </a:cubicBez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Text 55"/>
            <p:cNvSpPr/>
            <p:nvPr/>
          </p:nvSpPr>
          <p:spPr>
            <a:xfrm>
              <a:off x="6721150" y="3808384"/>
              <a:ext cx="3966225" cy="1729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</a:t>
              </a: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доказательств работы агента</a:t>
              </a:r>
              <a:endParaRPr lang="en-US" sz="1600" dirty="0"/>
            </a:p>
          </p:txBody>
        </p:sp>
        <p:sp>
          <p:nvSpPr>
            <p:cNvPr id="59" name="Text 56"/>
            <p:cNvSpPr/>
            <p:nvPr/>
          </p:nvSpPr>
          <p:spPr>
            <a:xfrm>
              <a:off x="6721149" y="4032407"/>
              <a:ext cx="3476355" cy="18955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</a:t>
              </a:r>
              <a:r>
                <a:rPr lang="en-US" sz="1400" dirty="0" err="1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фиксации</a:t>
              </a: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осмотров, переговоров</a:t>
              </a:r>
              <a:endParaRPr lang="en-US" sz="1400" dirty="0"/>
            </a:p>
          </p:txBody>
        </p:sp>
        <p:sp>
          <p:nvSpPr>
            <p:cNvPr id="60" name="Shape 57"/>
            <p:cNvSpPr/>
            <p:nvPr/>
          </p:nvSpPr>
          <p:spPr>
            <a:xfrm>
              <a:off x="6337726" y="4377057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Shape 58"/>
            <p:cNvSpPr/>
            <p:nvPr/>
          </p:nvSpPr>
          <p:spPr>
            <a:xfrm>
              <a:off x="6337726" y="4377057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Shape 59"/>
            <p:cNvSpPr/>
            <p:nvPr/>
          </p:nvSpPr>
          <p:spPr>
            <a:xfrm>
              <a:off x="6499281" y="4514917"/>
              <a:ext cx="116319" cy="155093"/>
            </a:xfrm>
            <a:custGeom>
              <a:avLst/>
              <a:gdLst/>
              <a:ahLst/>
              <a:cxnLst/>
              <a:rect l="l" t="t" r="r" b="b"/>
              <a:pathLst>
                <a:path w="116319" h="155093">
                  <a:moveTo>
                    <a:pt x="0" y="19387"/>
                  </a:moveTo>
                  <a:cubicBezTo>
                    <a:pt x="0" y="8694"/>
                    <a:pt x="8694" y="0"/>
                    <a:pt x="19387" y="0"/>
                  </a:cubicBezTo>
                  <a:lnTo>
                    <a:pt x="64672" y="0"/>
                  </a:lnTo>
                  <a:cubicBezTo>
                    <a:pt x="69822" y="0"/>
                    <a:pt x="74759" y="2030"/>
                    <a:pt x="78394" y="5665"/>
                  </a:cubicBezTo>
                  <a:lnTo>
                    <a:pt x="110655" y="37955"/>
                  </a:lnTo>
                  <a:cubicBezTo>
                    <a:pt x="114290" y="41590"/>
                    <a:pt x="116319" y="46528"/>
                    <a:pt x="116319" y="51677"/>
                  </a:cubicBezTo>
                  <a:lnTo>
                    <a:pt x="116319" y="135706"/>
                  </a:lnTo>
                  <a:cubicBezTo>
                    <a:pt x="116319" y="146399"/>
                    <a:pt x="107626" y="155093"/>
                    <a:pt x="96933" y="155093"/>
                  </a:cubicBezTo>
                  <a:lnTo>
                    <a:pt x="19387" y="155093"/>
                  </a:lnTo>
                  <a:cubicBezTo>
                    <a:pt x="8694" y="155093"/>
                    <a:pt x="0" y="146399"/>
                    <a:pt x="0" y="135706"/>
                  </a:cubicBezTo>
                  <a:lnTo>
                    <a:pt x="0" y="19387"/>
                  </a:lnTo>
                  <a:close/>
                  <a:moveTo>
                    <a:pt x="63006" y="17721"/>
                  </a:moveTo>
                  <a:lnTo>
                    <a:pt x="63006" y="46043"/>
                  </a:lnTo>
                  <a:cubicBezTo>
                    <a:pt x="63006" y="50072"/>
                    <a:pt x="66248" y="53313"/>
                    <a:pt x="70276" y="53313"/>
                  </a:cubicBezTo>
                  <a:lnTo>
                    <a:pt x="98599" y="53313"/>
                  </a:lnTo>
                  <a:lnTo>
                    <a:pt x="63006" y="17721"/>
                  </a:lnTo>
                  <a:close/>
                  <a:moveTo>
                    <a:pt x="49678" y="80787"/>
                  </a:moveTo>
                  <a:cubicBezTo>
                    <a:pt x="47437" y="77455"/>
                    <a:pt x="42923" y="76547"/>
                    <a:pt x="39591" y="78758"/>
                  </a:cubicBezTo>
                  <a:cubicBezTo>
                    <a:pt x="36259" y="80969"/>
                    <a:pt x="35350" y="85513"/>
                    <a:pt x="37561" y="88845"/>
                  </a:cubicBezTo>
                  <a:lnTo>
                    <a:pt x="49436" y="106626"/>
                  </a:lnTo>
                  <a:lnTo>
                    <a:pt x="37561" y="124407"/>
                  </a:lnTo>
                  <a:cubicBezTo>
                    <a:pt x="35320" y="127739"/>
                    <a:pt x="36229" y="132253"/>
                    <a:pt x="39591" y="134494"/>
                  </a:cubicBezTo>
                  <a:cubicBezTo>
                    <a:pt x="42953" y="136736"/>
                    <a:pt x="47437" y="135827"/>
                    <a:pt x="49678" y="132465"/>
                  </a:cubicBezTo>
                  <a:lnTo>
                    <a:pt x="58160" y="119742"/>
                  </a:lnTo>
                  <a:lnTo>
                    <a:pt x="66641" y="132465"/>
                  </a:lnTo>
                  <a:cubicBezTo>
                    <a:pt x="68883" y="135797"/>
                    <a:pt x="73396" y="136706"/>
                    <a:pt x="76728" y="134494"/>
                  </a:cubicBezTo>
                  <a:cubicBezTo>
                    <a:pt x="80060" y="132283"/>
                    <a:pt x="80969" y="127739"/>
                    <a:pt x="78758" y="124407"/>
                  </a:cubicBezTo>
                  <a:lnTo>
                    <a:pt x="66884" y="106626"/>
                  </a:lnTo>
                  <a:lnTo>
                    <a:pt x="78758" y="88845"/>
                  </a:lnTo>
                  <a:cubicBezTo>
                    <a:pt x="81000" y="85513"/>
                    <a:pt x="80091" y="81000"/>
                    <a:pt x="76728" y="78758"/>
                  </a:cubicBezTo>
                  <a:cubicBezTo>
                    <a:pt x="73366" y="76516"/>
                    <a:pt x="68883" y="77425"/>
                    <a:pt x="66641" y="80787"/>
                  </a:cubicBezTo>
                  <a:lnTo>
                    <a:pt x="58160" y="93510"/>
                  </a:lnTo>
                  <a:lnTo>
                    <a:pt x="49678" y="80787"/>
                  </a:ln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Text 60"/>
            <p:cNvSpPr/>
            <p:nvPr/>
          </p:nvSpPr>
          <p:spPr>
            <a:xfrm>
              <a:off x="6721149" y="4480452"/>
              <a:ext cx="3246547" cy="15509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закрывающих документов</a:t>
              </a:r>
              <a:endParaRPr lang="en-US" sz="1600" dirty="0"/>
            </a:p>
          </p:txBody>
        </p:sp>
        <p:sp>
          <p:nvSpPr>
            <p:cNvPr id="64" name="Text 61"/>
            <p:cNvSpPr/>
            <p:nvPr/>
          </p:nvSpPr>
          <p:spPr>
            <a:xfrm>
              <a:off x="6721150" y="4704476"/>
              <a:ext cx="3281014" cy="120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 подтверждён объём услуг</a:t>
              </a:r>
              <a:endParaRPr lang="en-US" sz="1400" dirty="0"/>
            </a:p>
          </p:txBody>
        </p:sp>
        <p:sp>
          <p:nvSpPr>
            <p:cNvPr id="65" name="Shape 62"/>
            <p:cNvSpPr/>
            <p:nvPr/>
          </p:nvSpPr>
          <p:spPr>
            <a:xfrm>
              <a:off x="6337726" y="5049125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Shape 63"/>
            <p:cNvSpPr/>
            <p:nvPr/>
          </p:nvSpPr>
          <p:spPr>
            <a:xfrm>
              <a:off x="6337726" y="5049125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Shape 64"/>
            <p:cNvSpPr/>
            <p:nvPr/>
          </p:nvSpPr>
          <p:spPr>
            <a:xfrm>
              <a:off x="6479895" y="5186985"/>
              <a:ext cx="155093" cy="155093"/>
            </a:xfrm>
            <a:custGeom>
              <a:avLst/>
              <a:gdLst/>
              <a:ahLst/>
              <a:cxnLst/>
              <a:rect l="l" t="t" r="r" b="b"/>
              <a:pathLst>
                <a:path w="155093" h="155093">
                  <a:moveTo>
                    <a:pt x="126013" y="63006"/>
                  </a:moveTo>
                  <a:cubicBezTo>
                    <a:pt x="126013" y="76910"/>
                    <a:pt x="121499" y="89754"/>
                    <a:pt x="113896" y="100174"/>
                  </a:cubicBezTo>
                  <a:lnTo>
                    <a:pt x="152245" y="138553"/>
                  </a:lnTo>
                  <a:cubicBezTo>
                    <a:pt x="156032" y="142340"/>
                    <a:pt x="156032" y="148489"/>
                    <a:pt x="152245" y="152275"/>
                  </a:cubicBezTo>
                  <a:cubicBezTo>
                    <a:pt x="148459" y="156062"/>
                    <a:pt x="142310" y="156062"/>
                    <a:pt x="138523" y="152275"/>
                  </a:cubicBezTo>
                  <a:lnTo>
                    <a:pt x="100174" y="113896"/>
                  </a:lnTo>
                  <a:cubicBezTo>
                    <a:pt x="89754" y="121499"/>
                    <a:pt x="76910" y="126013"/>
                    <a:pt x="63006" y="126013"/>
                  </a:cubicBezTo>
                  <a:cubicBezTo>
                    <a:pt x="28201" y="126013"/>
                    <a:pt x="0" y="97811"/>
                    <a:pt x="0" y="63006"/>
                  </a:cubicBezTo>
                  <a:cubicBezTo>
                    <a:pt x="0" y="28201"/>
                    <a:pt x="28201" y="0"/>
                    <a:pt x="63006" y="0"/>
                  </a:cubicBezTo>
                  <a:cubicBezTo>
                    <a:pt x="97811" y="0"/>
                    <a:pt x="126013" y="28201"/>
                    <a:pt x="126013" y="63006"/>
                  </a:cubicBezTo>
                  <a:close/>
                  <a:moveTo>
                    <a:pt x="63006" y="106626"/>
                  </a:moveTo>
                  <a:cubicBezTo>
                    <a:pt x="87081" y="106626"/>
                    <a:pt x="106626" y="87081"/>
                    <a:pt x="106626" y="63006"/>
                  </a:cubicBezTo>
                  <a:cubicBezTo>
                    <a:pt x="106626" y="38932"/>
                    <a:pt x="87081" y="19387"/>
                    <a:pt x="63006" y="19387"/>
                  </a:cubicBezTo>
                  <a:cubicBezTo>
                    <a:pt x="38932" y="19387"/>
                    <a:pt x="19387" y="38932"/>
                    <a:pt x="19387" y="63006"/>
                  </a:cubicBezTo>
                  <a:cubicBezTo>
                    <a:pt x="19387" y="87081"/>
                    <a:pt x="38932" y="106626"/>
                    <a:pt x="63006" y="106626"/>
                  </a:cubicBez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Text 65"/>
            <p:cNvSpPr/>
            <p:nvPr/>
          </p:nvSpPr>
          <p:spPr>
            <a:xfrm>
              <a:off x="6721150" y="5152520"/>
              <a:ext cx="2573442" cy="189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 доказан результат</a:t>
              </a:r>
              <a:endParaRPr lang="en-US" sz="1600" dirty="0"/>
            </a:p>
          </p:txBody>
        </p:sp>
        <p:sp>
          <p:nvSpPr>
            <p:cNvPr id="69" name="Text 66"/>
            <p:cNvSpPr/>
            <p:nvPr/>
          </p:nvSpPr>
          <p:spPr>
            <a:xfrm>
              <a:off x="6721149" y="5376544"/>
              <a:ext cx="2856472" cy="1292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доказательства сделки</a:t>
              </a:r>
              <a:endParaRPr lang="en-US" sz="1400" dirty="0"/>
            </a:p>
          </p:txBody>
        </p:sp>
        <p:sp>
          <p:nvSpPr>
            <p:cNvPr id="70" name="Shape 67"/>
            <p:cNvSpPr/>
            <p:nvPr/>
          </p:nvSpPr>
          <p:spPr>
            <a:xfrm>
              <a:off x="6337726" y="5721193"/>
              <a:ext cx="5359310" cy="603138"/>
            </a:xfrm>
            <a:custGeom>
              <a:avLst/>
              <a:gdLst/>
              <a:ahLst/>
              <a:cxnLst/>
              <a:rect l="l" t="t" r="r" b="b"/>
              <a:pathLst>
                <a:path w="5359310" h="603138">
                  <a:moveTo>
                    <a:pt x="34465" y="0"/>
                  </a:moveTo>
                  <a:lnTo>
                    <a:pt x="5290378" y="0"/>
                  </a:lnTo>
                  <a:cubicBezTo>
                    <a:pt x="5328448" y="0"/>
                    <a:pt x="5359310" y="30862"/>
                    <a:pt x="5359310" y="68933"/>
                  </a:cubicBezTo>
                  <a:lnTo>
                    <a:pt x="5359310" y="534205"/>
                  </a:lnTo>
                  <a:cubicBezTo>
                    <a:pt x="5359310" y="572276"/>
                    <a:pt x="5328448" y="603138"/>
                    <a:pt x="5290378" y="603138"/>
                  </a:cubicBez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FFFFF"/>
            </a:solidFill>
            <a:ln/>
            <a:effectLst>
              <a:outerShdw blurRad="25849" dist="8616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Shape 68"/>
            <p:cNvSpPr/>
            <p:nvPr/>
          </p:nvSpPr>
          <p:spPr>
            <a:xfrm>
              <a:off x="6337726" y="5721193"/>
              <a:ext cx="34465" cy="603138"/>
            </a:xfrm>
            <a:custGeom>
              <a:avLst/>
              <a:gdLst/>
              <a:ahLst/>
              <a:cxnLst/>
              <a:rect l="l" t="t" r="r" b="b"/>
              <a:pathLst>
                <a:path w="34465" h="603138">
                  <a:moveTo>
                    <a:pt x="34465" y="0"/>
                  </a:moveTo>
                  <a:lnTo>
                    <a:pt x="34465" y="0"/>
                  </a:lnTo>
                  <a:lnTo>
                    <a:pt x="34465" y="603138"/>
                  </a:lnTo>
                  <a:lnTo>
                    <a:pt x="34465" y="603138"/>
                  </a:lnTo>
                  <a:cubicBezTo>
                    <a:pt x="15431" y="603138"/>
                    <a:pt x="0" y="587707"/>
                    <a:pt x="0" y="568673"/>
                  </a:cubicBezTo>
                  <a:lnTo>
                    <a:pt x="0" y="34465"/>
                  </a:lnTo>
                  <a:cubicBezTo>
                    <a:pt x="0" y="15443"/>
                    <a:pt x="15443" y="0"/>
                    <a:pt x="34465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Shape 69"/>
            <p:cNvSpPr/>
            <p:nvPr/>
          </p:nvSpPr>
          <p:spPr>
            <a:xfrm>
              <a:off x="6470201" y="5859053"/>
              <a:ext cx="174479" cy="155093"/>
            </a:xfrm>
            <a:custGeom>
              <a:avLst/>
              <a:gdLst/>
              <a:ahLst/>
              <a:cxnLst/>
              <a:rect l="l" t="t" r="r" b="b"/>
              <a:pathLst>
                <a:path w="174479" h="155093">
                  <a:moveTo>
                    <a:pt x="12420" y="-7573"/>
                  </a:moveTo>
                  <a:cubicBezTo>
                    <a:pt x="9572" y="-10390"/>
                    <a:pt x="4968" y="-10390"/>
                    <a:pt x="2120" y="-7573"/>
                  </a:cubicBezTo>
                  <a:cubicBezTo>
                    <a:pt x="-727" y="-4756"/>
                    <a:pt x="-697" y="-121"/>
                    <a:pt x="2120" y="2726"/>
                  </a:cubicBezTo>
                  <a:lnTo>
                    <a:pt x="162060" y="162665"/>
                  </a:lnTo>
                  <a:cubicBezTo>
                    <a:pt x="164907" y="165513"/>
                    <a:pt x="169511" y="165513"/>
                    <a:pt x="172328" y="162665"/>
                  </a:cubicBezTo>
                  <a:cubicBezTo>
                    <a:pt x="175146" y="159818"/>
                    <a:pt x="175176" y="155214"/>
                    <a:pt x="172328" y="152397"/>
                  </a:cubicBezTo>
                  <a:lnTo>
                    <a:pt x="143067" y="123135"/>
                  </a:lnTo>
                  <a:cubicBezTo>
                    <a:pt x="156516" y="110049"/>
                    <a:pt x="164756" y="92298"/>
                    <a:pt x="164756" y="72700"/>
                  </a:cubicBezTo>
                  <a:cubicBezTo>
                    <a:pt x="164756" y="32563"/>
                    <a:pt x="130041" y="0"/>
                    <a:pt x="87209" y="0"/>
                  </a:cubicBezTo>
                  <a:cubicBezTo>
                    <a:pt x="68126" y="0"/>
                    <a:pt x="50617" y="6482"/>
                    <a:pt x="37107" y="17206"/>
                  </a:cubicBezTo>
                  <a:lnTo>
                    <a:pt x="12420" y="-7573"/>
                  </a:lnTo>
                  <a:close/>
                  <a:moveTo>
                    <a:pt x="18296" y="39379"/>
                  </a:moveTo>
                  <a:cubicBezTo>
                    <a:pt x="12783" y="49375"/>
                    <a:pt x="9693" y="60674"/>
                    <a:pt x="9693" y="72669"/>
                  </a:cubicBezTo>
                  <a:cubicBezTo>
                    <a:pt x="9693" y="89118"/>
                    <a:pt x="15509" y="104263"/>
                    <a:pt x="25324" y="116441"/>
                  </a:cubicBezTo>
                  <a:lnTo>
                    <a:pt x="10541" y="144400"/>
                  </a:lnTo>
                  <a:cubicBezTo>
                    <a:pt x="9087" y="147126"/>
                    <a:pt x="9542" y="150458"/>
                    <a:pt x="11632" y="152730"/>
                  </a:cubicBezTo>
                  <a:cubicBezTo>
                    <a:pt x="13722" y="155002"/>
                    <a:pt x="16994" y="155698"/>
                    <a:pt x="19841" y="154487"/>
                  </a:cubicBezTo>
                  <a:lnTo>
                    <a:pt x="55706" y="139129"/>
                  </a:lnTo>
                  <a:cubicBezTo>
                    <a:pt x="65339" y="143158"/>
                    <a:pt x="76032" y="145399"/>
                    <a:pt x="87240" y="145399"/>
                  </a:cubicBezTo>
                  <a:cubicBezTo>
                    <a:pt x="98266" y="145399"/>
                    <a:pt x="108716" y="143249"/>
                    <a:pt x="118228" y="139371"/>
                  </a:cubicBezTo>
                  <a:lnTo>
                    <a:pt x="18266" y="39409"/>
                  </a:lnTo>
                  <a:close/>
                </a:path>
              </a:pathLst>
            </a:custGeom>
            <a:solidFill>
              <a:srgbClr val="E7000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Text 70"/>
            <p:cNvSpPr/>
            <p:nvPr/>
          </p:nvSpPr>
          <p:spPr>
            <a:xfrm>
              <a:off x="6721150" y="5824588"/>
              <a:ext cx="3173964" cy="189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Переписка</a:t>
              </a:r>
              <a:r>
                <a:rPr lang="en-US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600" b="1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разрозненная</a:t>
              </a:r>
              <a:endParaRPr lang="en-US" sz="1600" dirty="0"/>
            </a:p>
          </p:txBody>
        </p:sp>
        <p:sp>
          <p:nvSpPr>
            <p:cNvPr id="74" name="Text 71"/>
            <p:cNvSpPr/>
            <p:nvPr/>
          </p:nvSpPr>
          <p:spPr>
            <a:xfrm>
              <a:off x="6721150" y="6048611"/>
              <a:ext cx="4920630" cy="23753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</a:t>
              </a:r>
              <a:r>
                <a:rPr lang="en-US" sz="1400" dirty="0" err="1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доказательства</a:t>
              </a: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заключения и исполнения договора</a:t>
              </a:r>
              <a:endParaRPr lang="en-US" sz="1400" dirty="0"/>
            </a:p>
          </p:txBody>
        </p:sp>
      </p:grpSp>
      <p:sp>
        <p:nvSpPr>
          <p:cNvPr id="75" name="Shape 72"/>
          <p:cNvSpPr/>
          <p:nvPr/>
        </p:nvSpPr>
        <p:spPr>
          <a:xfrm>
            <a:off x="344650" y="6548353"/>
            <a:ext cx="11502700" cy="310185"/>
          </a:xfrm>
          <a:custGeom>
            <a:avLst/>
            <a:gdLst/>
            <a:ahLst/>
            <a:cxnLst/>
            <a:rect l="l" t="t" r="r" b="b"/>
            <a:pathLst>
              <a:path w="11502700" h="310185">
                <a:moveTo>
                  <a:pt x="103394" y="0"/>
                </a:moveTo>
                <a:lnTo>
                  <a:pt x="11399306" y="0"/>
                </a:lnTo>
                <a:cubicBezTo>
                  <a:pt x="11456409" y="0"/>
                  <a:pt x="11502700" y="46291"/>
                  <a:pt x="11502700" y="103394"/>
                </a:cubicBezTo>
                <a:lnTo>
                  <a:pt x="11502700" y="206791"/>
                </a:lnTo>
                <a:cubicBezTo>
                  <a:pt x="11502700" y="263894"/>
                  <a:pt x="11456409" y="310185"/>
                  <a:pt x="11399306" y="310185"/>
                </a:cubicBezTo>
                <a:lnTo>
                  <a:pt x="103394" y="310185"/>
                </a:lnTo>
                <a:cubicBezTo>
                  <a:pt x="46329" y="310185"/>
                  <a:pt x="0" y="263856"/>
                  <a:pt x="0" y="206791"/>
                </a:cubicBezTo>
                <a:lnTo>
                  <a:pt x="0" y="103394"/>
                </a:lnTo>
                <a:cubicBezTo>
                  <a:pt x="0" y="46329"/>
                  <a:pt x="46329" y="0"/>
                  <a:pt x="103394" y="0"/>
                </a:cubicBezTo>
                <a:close/>
              </a:path>
            </a:pathLst>
          </a:custGeom>
          <a:solidFill>
            <a:srgbClr val="40D36B">
              <a:alpha val="10196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76" name="Shape 73"/>
          <p:cNvSpPr/>
          <p:nvPr/>
        </p:nvSpPr>
        <p:spPr>
          <a:xfrm>
            <a:off x="425428" y="6625900"/>
            <a:ext cx="174479" cy="155093"/>
          </a:xfrm>
          <a:custGeom>
            <a:avLst/>
            <a:gdLst/>
            <a:ahLst/>
            <a:cxnLst/>
            <a:rect l="l" t="t" r="r" b="b"/>
            <a:pathLst>
              <a:path w="174479" h="155093">
                <a:moveTo>
                  <a:pt x="93752" y="-5725"/>
                </a:moveTo>
                <a:cubicBezTo>
                  <a:pt x="92510" y="-8148"/>
                  <a:pt x="89996" y="-9693"/>
                  <a:pt x="87270" y="-9693"/>
                </a:cubicBezTo>
                <a:cubicBezTo>
                  <a:pt x="84544" y="-9693"/>
                  <a:pt x="82029" y="-8148"/>
                  <a:pt x="80787" y="-5725"/>
                </a:cubicBezTo>
                <a:lnTo>
                  <a:pt x="58493" y="37955"/>
                </a:lnTo>
                <a:lnTo>
                  <a:pt x="10057" y="45649"/>
                </a:lnTo>
                <a:cubicBezTo>
                  <a:pt x="7361" y="46073"/>
                  <a:pt x="5119" y="47982"/>
                  <a:pt x="4271" y="50587"/>
                </a:cubicBezTo>
                <a:cubicBezTo>
                  <a:pt x="3423" y="53192"/>
                  <a:pt x="4120" y="56039"/>
                  <a:pt x="6028" y="57978"/>
                </a:cubicBezTo>
                <a:lnTo>
                  <a:pt x="40682" y="92662"/>
                </a:lnTo>
                <a:lnTo>
                  <a:pt x="33048" y="141098"/>
                </a:lnTo>
                <a:cubicBezTo>
                  <a:pt x="32624" y="143794"/>
                  <a:pt x="33745" y="146520"/>
                  <a:pt x="35956" y="148126"/>
                </a:cubicBezTo>
                <a:cubicBezTo>
                  <a:pt x="38167" y="149731"/>
                  <a:pt x="41075" y="149973"/>
                  <a:pt x="43529" y="148731"/>
                </a:cubicBezTo>
                <a:lnTo>
                  <a:pt x="87270" y="126497"/>
                </a:lnTo>
                <a:lnTo>
                  <a:pt x="130981" y="148731"/>
                </a:lnTo>
                <a:cubicBezTo>
                  <a:pt x="133404" y="149973"/>
                  <a:pt x="136342" y="149731"/>
                  <a:pt x="138553" y="148126"/>
                </a:cubicBezTo>
                <a:cubicBezTo>
                  <a:pt x="140765" y="146520"/>
                  <a:pt x="141885" y="143824"/>
                  <a:pt x="141461" y="141098"/>
                </a:cubicBezTo>
                <a:lnTo>
                  <a:pt x="133798" y="92662"/>
                </a:lnTo>
                <a:lnTo>
                  <a:pt x="168451" y="57978"/>
                </a:lnTo>
                <a:cubicBezTo>
                  <a:pt x="170390" y="56039"/>
                  <a:pt x="171056" y="53192"/>
                  <a:pt x="170208" y="50587"/>
                </a:cubicBezTo>
                <a:cubicBezTo>
                  <a:pt x="169360" y="47982"/>
                  <a:pt x="167149" y="46073"/>
                  <a:pt x="164422" y="45649"/>
                </a:cubicBezTo>
                <a:lnTo>
                  <a:pt x="116017" y="37955"/>
                </a:lnTo>
                <a:lnTo>
                  <a:pt x="93752" y="-5725"/>
                </a:lnTo>
                <a:close/>
              </a:path>
            </a:pathLst>
          </a:custGeom>
          <a:solidFill>
            <a:srgbClr val="F9DB47"/>
          </a:solidFill>
          <a:ln/>
        </p:spPr>
        <p:txBody>
          <a:bodyPr/>
          <a:lstStyle/>
          <a:p>
            <a:endParaRPr lang="ru-RU"/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2F33B2B-43D1-EB79-FC80-5C8D2BC8B990}"/>
              </a:ext>
            </a:extLst>
          </p:cNvPr>
          <p:cNvGrpSpPr/>
          <p:nvPr/>
        </p:nvGrpSpPr>
        <p:grpSpPr>
          <a:xfrm>
            <a:off x="425428" y="6276352"/>
            <a:ext cx="11277600" cy="457200"/>
            <a:chOff x="379184" y="6362835"/>
            <a:chExt cx="11277600" cy="457200"/>
          </a:xfrm>
        </p:grpSpPr>
        <p:sp>
          <p:nvSpPr>
            <p:cNvPr id="78" name="Shape 40">
              <a:extLst>
                <a:ext uri="{FF2B5EF4-FFF2-40B4-BE49-F238E27FC236}">
                  <a16:creationId xmlns:a16="http://schemas.microsoft.com/office/drawing/2014/main" id="{499D77CF-61C7-8B9E-172B-990515A3700A}"/>
                </a:ext>
              </a:extLst>
            </p:cNvPr>
            <p:cNvSpPr/>
            <p:nvPr/>
          </p:nvSpPr>
          <p:spPr>
            <a:xfrm>
              <a:off x="379184" y="6362835"/>
              <a:ext cx="11277600" cy="457200"/>
            </a:xfrm>
            <a:custGeom>
              <a:avLst/>
              <a:gdLst/>
              <a:ahLst/>
              <a:cxnLst/>
              <a:rect l="l" t="t" r="r" b="b"/>
              <a:pathLst>
                <a:path w="11277600" h="457200">
                  <a:moveTo>
                    <a:pt x="114300" y="0"/>
                  </a:moveTo>
                  <a:lnTo>
                    <a:pt x="11163300" y="0"/>
                  </a:lnTo>
                  <a:cubicBezTo>
                    <a:pt x="11226384" y="0"/>
                    <a:pt x="11277600" y="51216"/>
                    <a:pt x="11277600" y="114300"/>
                  </a:cubicBezTo>
                  <a:lnTo>
                    <a:pt x="11277600" y="342900"/>
                  </a:lnTo>
                  <a:cubicBezTo>
                    <a:pt x="11277600" y="405984"/>
                    <a:pt x="11226384" y="457200"/>
                    <a:pt x="11163300" y="457200"/>
                  </a:cubicBezTo>
                  <a:lnTo>
                    <a:pt x="114300" y="457200"/>
                  </a:lnTo>
                  <a:cubicBezTo>
                    <a:pt x="51216" y="457200"/>
                    <a:pt x="0" y="405984"/>
                    <a:pt x="0" y="342900"/>
                  </a:cubicBezTo>
                  <a:lnTo>
                    <a:pt x="0" y="114300"/>
                  </a:lnTo>
                  <a:cubicBezTo>
                    <a:pt x="0" y="51216"/>
                    <a:pt x="51216" y="0"/>
                    <a:pt x="114300" y="0"/>
                  </a:cubicBezTo>
                  <a:close/>
                </a:path>
              </a:pathLst>
            </a:custGeom>
            <a:solidFill>
              <a:srgbClr val="F9DB47"/>
            </a:solidFill>
            <a:ln/>
            <a:effectLst>
              <a:outerShdw blurRad="142875" dist="9525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Shape 41">
              <a:extLst>
                <a:ext uri="{FF2B5EF4-FFF2-40B4-BE49-F238E27FC236}">
                  <a16:creationId xmlns:a16="http://schemas.microsoft.com/office/drawing/2014/main" id="{EDE60663-CF4F-68D5-B367-8F3EE1ECAD45}"/>
                </a:ext>
              </a:extLst>
            </p:cNvPr>
            <p:cNvSpPr/>
            <p:nvPr/>
          </p:nvSpPr>
          <p:spPr>
            <a:xfrm>
              <a:off x="541109" y="6496185"/>
              <a:ext cx="142875" cy="190500"/>
            </a:xfrm>
            <a:custGeom>
              <a:avLst/>
              <a:gdLst/>
              <a:ahLst/>
              <a:cxnLst/>
              <a:rect l="l" t="t" r="r" b="b"/>
              <a:pathLst>
                <a:path w="142875" h="190500">
                  <a:moveTo>
                    <a:pt x="108979" y="142875"/>
                  </a:moveTo>
                  <a:cubicBezTo>
                    <a:pt x="111696" y="134578"/>
                    <a:pt x="117128" y="127062"/>
                    <a:pt x="123267" y="120588"/>
                  </a:cubicBezTo>
                  <a:cubicBezTo>
                    <a:pt x="135434" y="107789"/>
                    <a:pt x="142875" y="90488"/>
                    <a:pt x="142875" y="71438"/>
                  </a:cubicBezTo>
                  <a:cubicBezTo>
                    <a:pt x="142875" y="31998"/>
                    <a:pt x="110877" y="0"/>
                    <a:pt x="71437" y="0"/>
                  </a:cubicBezTo>
                  <a:cubicBezTo>
                    <a:pt x="31998" y="0"/>
                    <a:pt x="0" y="31998"/>
                    <a:pt x="0" y="71438"/>
                  </a:cubicBezTo>
                  <a:cubicBezTo>
                    <a:pt x="0" y="90488"/>
                    <a:pt x="7441" y="107789"/>
                    <a:pt x="19608" y="120588"/>
                  </a:cubicBezTo>
                  <a:cubicBezTo>
                    <a:pt x="25747" y="127062"/>
                    <a:pt x="31217" y="134578"/>
                    <a:pt x="33896" y="142875"/>
                  </a:cubicBezTo>
                  <a:lnTo>
                    <a:pt x="108942" y="142875"/>
                  </a:lnTo>
                  <a:close/>
                  <a:moveTo>
                    <a:pt x="107156" y="160734"/>
                  </a:moveTo>
                  <a:lnTo>
                    <a:pt x="35719" y="160734"/>
                  </a:lnTo>
                  <a:lnTo>
                    <a:pt x="35719" y="166688"/>
                  </a:lnTo>
                  <a:cubicBezTo>
                    <a:pt x="35719" y="183133"/>
                    <a:pt x="49039" y="196453"/>
                    <a:pt x="65484" y="196453"/>
                  </a:cubicBezTo>
                  <a:lnTo>
                    <a:pt x="77391" y="196453"/>
                  </a:lnTo>
                  <a:cubicBezTo>
                    <a:pt x="93836" y="196453"/>
                    <a:pt x="107156" y="183133"/>
                    <a:pt x="107156" y="166688"/>
                  </a:cubicBezTo>
                  <a:lnTo>
                    <a:pt x="107156" y="160734"/>
                  </a:lnTo>
                  <a:close/>
                  <a:moveTo>
                    <a:pt x="68461" y="41672"/>
                  </a:moveTo>
                  <a:cubicBezTo>
                    <a:pt x="53653" y="41672"/>
                    <a:pt x="41672" y="53653"/>
                    <a:pt x="41672" y="68461"/>
                  </a:cubicBezTo>
                  <a:cubicBezTo>
                    <a:pt x="41672" y="73409"/>
                    <a:pt x="37691" y="77391"/>
                    <a:pt x="32742" y="77391"/>
                  </a:cubicBezTo>
                  <a:cubicBezTo>
                    <a:pt x="27794" y="77391"/>
                    <a:pt x="23812" y="73409"/>
                    <a:pt x="23812" y="68461"/>
                  </a:cubicBezTo>
                  <a:cubicBezTo>
                    <a:pt x="23812" y="43793"/>
                    <a:pt x="43793" y="23812"/>
                    <a:pt x="68461" y="23812"/>
                  </a:cubicBezTo>
                  <a:cubicBezTo>
                    <a:pt x="73409" y="23812"/>
                    <a:pt x="77391" y="27794"/>
                    <a:pt x="77391" y="32742"/>
                  </a:cubicBezTo>
                  <a:cubicBezTo>
                    <a:pt x="77391" y="37691"/>
                    <a:pt x="73409" y="41672"/>
                    <a:pt x="68461" y="41672"/>
                  </a:cubicBezTo>
                  <a:close/>
                </a:path>
              </a:pathLst>
            </a:custGeom>
            <a:solidFill>
              <a:srgbClr val="2C3E50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Text 42">
              <a:extLst>
                <a:ext uri="{FF2B5EF4-FFF2-40B4-BE49-F238E27FC236}">
                  <a16:creationId xmlns:a16="http://schemas.microsoft.com/office/drawing/2014/main" id="{A364BC7D-8BF3-AFD0-F94E-AAB79BFC3743}"/>
                </a:ext>
              </a:extLst>
            </p:cNvPr>
            <p:cNvSpPr/>
            <p:nvPr/>
          </p:nvSpPr>
          <p:spPr>
            <a:xfrm>
              <a:off x="845908" y="6477135"/>
              <a:ext cx="10537973" cy="2095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ru-RU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А40-53868/2023, </a:t>
              </a:r>
              <a:r>
                <a:rPr lang="en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88-15066/2025</a:t>
              </a:r>
              <a:r>
                <a:rPr lang="ru-RU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, </a:t>
              </a:r>
              <a:r>
                <a:rPr lang="en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88-16475/2025</a:t>
              </a:r>
              <a:r>
                <a:rPr lang="ru-RU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, </a:t>
              </a:r>
              <a:r>
                <a:rPr lang="en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 88-7944/2025</a:t>
              </a:r>
              <a:r>
                <a:rPr lang="ru-RU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, </a:t>
              </a:r>
              <a:r>
                <a:rPr lang="en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88-30396/2025</a:t>
              </a:r>
              <a:r>
                <a:rPr lang="ru-RU" sz="1400" b="1" dirty="0">
                  <a:solidFill>
                    <a:srgbClr val="2C3E50"/>
                  </a:solidFill>
                  <a:latin typeface="Arial" panose="020B0604020202020204" pitchFamily="34" charset="0"/>
                  <a:ea typeface="MiSans" pitchFamily="34" charset="-122"/>
                  <a:cs typeface="Arial" panose="020B0604020202020204" pitchFamily="34" charset="0"/>
                </a:rPr>
                <a:t>, А40-275742/2024</a:t>
              </a:r>
              <a:endParaRPr lang="en-US" sz="1400" b="1" dirty="0">
                <a:solidFill>
                  <a:srgbClr val="2C3E50"/>
                </a:solidFill>
                <a:latin typeface="Arial" panose="020B0604020202020204" pitchFamily="34" charset="0"/>
                <a:ea typeface="MiSans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l4vpy4zr4ic2/slide3_bg.png"/>
          <p:cNvPicPr>
            <a:picLocks noChangeAspect="1"/>
          </p:cNvPicPr>
          <p:nvPr/>
        </p:nvPicPr>
        <p:blipFill>
          <a:blip r:embed="rId3"/>
          <a:srcRect l="11" r="11"/>
          <a:stretch/>
        </p:blipFill>
        <p:spPr>
          <a:xfrm>
            <a:off x="0" y="-32664"/>
            <a:ext cx="12192000" cy="6859531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359308" y="1077926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97993" y="0"/>
                </a:moveTo>
                <a:lnTo>
                  <a:pt x="293980" y="0"/>
                </a:lnTo>
                <a:cubicBezTo>
                  <a:pt x="348064" y="0"/>
                  <a:pt x="391973" y="43909"/>
                  <a:pt x="391973" y="97993"/>
                </a:cubicBezTo>
                <a:lnTo>
                  <a:pt x="391973" y="293980"/>
                </a:lnTo>
                <a:cubicBezTo>
                  <a:pt x="391973" y="348064"/>
                  <a:pt x="348064" y="391973"/>
                  <a:pt x="293980" y="391973"/>
                </a:cubicBezTo>
                <a:lnTo>
                  <a:pt x="97993" y="391973"/>
                </a:lnTo>
                <a:cubicBezTo>
                  <a:pt x="43909" y="391973"/>
                  <a:pt x="0" y="348064"/>
                  <a:pt x="0" y="293980"/>
                </a:cubicBezTo>
                <a:lnTo>
                  <a:pt x="0" y="97993"/>
                </a:lnTo>
                <a:cubicBezTo>
                  <a:pt x="0" y="43909"/>
                  <a:pt x="43909" y="0"/>
                  <a:pt x="97993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22492" dist="8166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" name="Shape 1"/>
          <p:cNvSpPr/>
          <p:nvPr/>
        </p:nvSpPr>
        <p:spPr>
          <a:xfrm>
            <a:off x="494049" y="1192251"/>
            <a:ext cx="122492" cy="163322"/>
          </a:xfrm>
          <a:custGeom>
            <a:avLst/>
            <a:gdLst/>
            <a:ahLst/>
            <a:cxnLst/>
            <a:rect l="l" t="t" r="r" b="b"/>
            <a:pathLst>
              <a:path w="122492" h="163322">
                <a:moveTo>
                  <a:pt x="93432" y="122492"/>
                </a:moveTo>
                <a:cubicBezTo>
                  <a:pt x="95760" y="115378"/>
                  <a:pt x="100418" y="108935"/>
                  <a:pt x="105681" y="103384"/>
                </a:cubicBezTo>
                <a:cubicBezTo>
                  <a:pt x="116112" y="92411"/>
                  <a:pt x="122492" y="77578"/>
                  <a:pt x="122492" y="61246"/>
                </a:cubicBezTo>
                <a:cubicBezTo>
                  <a:pt x="122492" y="27433"/>
                  <a:pt x="95059" y="0"/>
                  <a:pt x="61246" y="0"/>
                </a:cubicBezTo>
                <a:cubicBezTo>
                  <a:pt x="27433" y="0"/>
                  <a:pt x="0" y="27433"/>
                  <a:pt x="0" y="61246"/>
                </a:cubicBezTo>
                <a:cubicBezTo>
                  <a:pt x="0" y="77578"/>
                  <a:pt x="6380" y="92411"/>
                  <a:pt x="16811" y="103384"/>
                </a:cubicBezTo>
                <a:cubicBezTo>
                  <a:pt x="22074" y="108935"/>
                  <a:pt x="26763" y="115378"/>
                  <a:pt x="29060" y="122492"/>
                </a:cubicBezTo>
                <a:lnTo>
                  <a:pt x="93400" y="122492"/>
                </a:lnTo>
                <a:close/>
                <a:moveTo>
                  <a:pt x="91869" y="137803"/>
                </a:moveTo>
                <a:lnTo>
                  <a:pt x="30623" y="137803"/>
                </a:lnTo>
                <a:lnTo>
                  <a:pt x="30623" y="142907"/>
                </a:lnTo>
                <a:cubicBezTo>
                  <a:pt x="30623" y="157006"/>
                  <a:pt x="42043" y="168426"/>
                  <a:pt x="56142" y="168426"/>
                </a:cubicBezTo>
                <a:lnTo>
                  <a:pt x="66350" y="168426"/>
                </a:lnTo>
                <a:cubicBezTo>
                  <a:pt x="80449" y="168426"/>
                  <a:pt x="91869" y="157006"/>
                  <a:pt x="91869" y="142907"/>
                </a:cubicBezTo>
                <a:lnTo>
                  <a:pt x="91869" y="137803"/>
                </a:lnTo>
                <a:close/>
                <a:moveTo>
                  <a:pt x="58694" y="35727"/>
                </a:moveTo>
                <a:cubicBezTo>
                  <a:pt x="45998" y="35727"/>
                  <a:pt x="35727" y="45998"/>
                  <a:pt x="35727" y="58694"/>
                </a:cubicBezTo>
                <a:cubicBezTo>
                  <a:pt x="35727" y="62936"/>
                  <a:pt x="32314" y="66350"/>
                  <a:pt x="28071" y="66350"/>
                </a:cubicBezTo>
                <a:cubicBezTo>
                  <a:pt x="23828" y="66350"/>
                  <a:pt x="20415" y="62936"/>
                  <a:pt x="20415" y="58694"/>
                </a:cubicBezTo>
                <a:cubicBezTo>
                  <a:pt x="20415" y="37545"/>
                  <a:pt x="37545" y="20415"/>
                  <a:pt x="58694" y="20415"/>
                </a:cubicBezTo>
                <a:cubicBezTo>
                  <a:pt x="62936" y="20415"/>
                  <a:pt x="66350" y="23828"/>
                  <a:pt x="66350" y="28071"/>
                </a:cubicBezTo>
                <a:cubicBezTo>
                  <a:pt x="66350" y="32314"/>
                  <a:pt x="62936" y="35727"/>
                  <a:pt x="58694" y="3572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849275" y="1094258"/>
            <a:ext cx="3462048" cy="3266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Главные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 </a:t>
            </a:r>
            <a:r>
              <a:rPr lang="en-US" sz="2214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</a:rPr>
              <a:t>выводы</a:t>
            </a:r>
            <a:endParaRPr lang="en-US" sz="2214" b="1" dirty="0">
              <a:solidFill>
                <a:srgbClr val="2C3E50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26644" y="1600557"/>
            <a:ext cx="5708110" cy="2596823"/>
          </a:xfrm>
          <a:custGeom>
            <a:avLst/>
            <a:gdLst/>
            <a:ahLst/>
            <a:cxnLst/>
            <a:rect l="l" t="t" r="r" b="b"/>
            <a:pathLst>
              <a:path w="5708110" h="2596823">
                <a:moveTo>
                  <a:pt x="130646" y="0"/>
                </a:moveTo>
                <a:lnTo>
                  <a:pt x="5577464" y="0"/>
                </a:lnTo>
                <a:cubicBezTo>
                  <a:pt x="5649618" y="0"/>
                  <a:pt x="5708110" y="58492"/>
                  <a:pt x="5708110" y="130646"/>
                </a:cubicBezTo>
                <a:lnTo>
                  <a:pt x="5708110" y="2466176"/>
                </a:lnTo>
                <a:cubicBezTo>
                  <a:pt x="5708110" y="2538282"/>
                  <a:pt x="5649569" y="2596823"/>
                  <a:pt x="5577464" y="2596823"/>
                </a:cubicBezTo>
                <a:lnTo>
                  <a:pt x="130646" y="2596823"/>
                </a:lnTo>
                <a:cubicBezTo>
                  <a:pt x="58492" y="2596823"/>
                  <a:pt x="0" y="2538330"/>
                  <a:pt x="0" y="2466176"/>
                </a:cubicBezTo>
                <a:lnTo>
                  <a:pt x="0" y="130646"/>
                </a:lnTo>
                <a:cubicBezTo>
                  <a:pt x="0" y="58541"/>
                  <a:pt x="58541" y="0"/>
                  <a:pt x="130646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22492" dist="8166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" name="Shape 5"/>
          <p:cNvSpPr/>
          <p:nvPr/>
        </p:nvSpPr>
        <p:spPr>
          <a:xfrm>
            <a:off x="457302" y="1731215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195987" y="0"/>
                </a:moveTo>
                <a:lnTo>
                  <a:pt x="195987" y="0"/>
                </a:lnTo>
                <a:cubicBezTo>
                  <a:pt x="304155" y="0"/>
                  <a:pt x="391973" y="87819"/>
                  <a:pt x="391973" y="195987"/>
                </a:cubicBezTo>
                <a:lnTo>
                  <a:pt x="391973" y="195987"/>
                </a:lnTo>
                <a:cubicBezTo>
                  <a:pt x="391973" y="304155"/>
                  <a:pt x="304155" y="391973"/>
                  <a:pt x="195987" y="391973"/>
                </a:cubicBezTo>
                <a:lnTo>
                  <a:pt x="195987" y="391973"/>
                </a:lnTo>
                <a:cubicBezTo>
                  <a:pt x="87819" y="391973"/>
                  <a:pt x="0" y="304155"/>
                  <a:pt x="0" y="195987"/>
                </a:cubicBezTo>
                <a:lnTo>
                  <a:pt x="0" y="195987"/>
                </a:lnTo>
                <a:cubicBezTo>
                  <a:pt x="0" y="87819"/>
                  <a:pt x="87819" y="0"/>
                  <a:pt x="195987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597721" y="1796544"/>
            <a:ext cx="212319" cy="2613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40D36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900518" y="1763880"/>
            <a:ext cx="4623982" cy="195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Правильный</a:t>
            </a:r>
            <a:r>
              <a:rPr lang="en-US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договор</a:t>
            </a:r>
            <a:r>
              <a:rPr lang="en-US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— основа успеха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911859" y="2057858"/>
            <a:ext cx="391973" cy="32664"/>
          </a:xfrm>
          <a:custGeom>
            <a:avLst/>
            <a:gdLst/>
            <a:ahLst/>
            <a:cxnLst/>
            <a:rect l="l" t="t" r="r" b="b"/>
            <a:pathLst>
              <a:path w="391973" h="32664">
                <a:moveTo>
                  <a:pt x="16332" y="0"/>
                </a:moveTo>
                <a:lnTo>
                  <a:pt x="375641" y="0"/>
                </a:lnTo>
                <a:cubicBezTo>
                  <a:pt x="384661" y="0"/>
                  <a:pt x="391973" y="7312"/>
                  <a:pt x="391973" y="16332"/>
                </a:cubicBezTo>
                <a:lnTo>
                  <a:pt x="391973" y="16332"/>
                </a:lnTo>
                <a:cubicBezTo>
                  <a:pt x="391973" y="25352"/>
                  <a:pt x="384661" y="32664"/>
                  <a:pt x="375641" y="32664"/>
                </a:cubicBezTo>
                <a:lnTo>
                  <a:pt x="16332" y="32664"/>
                </a:lnTo>
                <a:cubicBezTo>
                  <a:pt x="7318" y="32664"/>
                  <a:pt x="0" y="25346"/>
                  <a:pt x="0" y="16332"/>
                </a:cubicBezTo>
                <a:lnTo>
                  <a:pt x="0" y="16332"/>
                </a:lnTo>
                <a:cubicBezTo>
                  <a:pt x="0" y="7318"/>
                  <a:pt x="7318" y="0"/>
                  <a:pt x="1633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2" name="Shape 9"/>
          <p:cNvSpPr/>
          <p:nvPr/>
        </p:nvSpPr>
        <p:spPr>
          <a:xfrm>
            <a:off x="457302" y="2221182"/>
            <a:ext cx="5446794" cy="571628"/>
          </a:xfrm>
          <a:custGeom>
            <a:avLst/>
            <a:gdLst/>
            <a:ahLst/>
            <a:cxnLst/>
            <a:rect l="l" t="t" r="r" b="b"/>
            <a:pathLst>
              <a:path w="5446794" h="571628">
                <a:moveTo>
                  <a:pt x="65331" y="0"/>
                </a:moveTo>
                <a:lnTo>
                  <a:pt x="5381463" y="0"/>
                </a:lnTo>
                <a:cubicBezTo>
                  <a:pt x="5417545" y="0"/>
                  <a:pt x="5446794" y="29250"/>
                  <a:pt x="5446794" y="65331"/>
                </a:cubicBezTo>
                <a:lnTo>
                  <a:pt x="5446794" y="506296"/>
                </a:lnTo>
                <a:cubicBezTo>
                  <a:pt x="5446794" y="542378"/>
                  <a:pt x="5417545" y="571628"/>
                  <a:pt x="5381463" y="571628"/>
                </a:cubicBezTo>
                <a:lnTo>
                  <a:pt x="65331" y="571628"/>
                </a:lnTo>
                <a:cubicBezTo>
                  <a:pt x="29250" y="571628"/>
                  <a:pt x="0" y="542378"/>
                  <a:pt x="0" y="506296"/>
                </a:cubicBezTo>
                <a:lnTo>
                  <a:pt x="0" y="65331"/>
                </a:lnTo>
                <a:cubicBezTo>
                  <a:pt x="0" y="29250"/>
                  <a:pt x="29250" y="0"/>
                  <a:pt x="6533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555295" y="2319175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</a:t>
            </a: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Предмет договора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555295" y="2531494"/>
            <a:ext cx="5307971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Что именно делает агент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457302" y="2858138"/>
            <a:ext cx="5446794" cy="571628"/>
          </a:xfrm>
          <a:custGeom>
            <a:avLst/>
            <a:gdLst/>
            <a:ahLst/>
            <a:cxnLst/>
            <a:rect l="l" t="t" r="r" b="b"/>
            <a:pathLst>
              <a:path w="5446794" h="571628">
                <a:moveTo>
                  <a:pt x="65331" y="0"/>
                </a:moveTo>
                <a:lnTo>
                  <a:pt x="5381463" y="0"/>
                </a:lnTo>
                <a:cubicBezTo>
                  <a:pt x="5417545" y="0"/>
                  <a:pt x="5446794" y="29250"/>
                  <a:pt x="5446794" y="65331"/>
                </a:cubicBezTo>
                <a:lnTo>
                  <a:pt x="5446794" y="506296"/>
                </a:lnTo>
                <a:cubicBezTo>
                  <a:pt x="5446794" y="542378"/>
                  <a:pt x="5417545" y="571628"/>
                  <a:pt x="5381463" y="571628"/>
                </a:cubicBezTo>
                <a:lnTo>
                  <a:pt x="65331" y="571628"/>
                </a:lnTo>
                <a:cubicBezTo>
                  <a:pt x="29250" y="571628"/>
                  <a:pt x="0" y="542378"/>
                  <a:pt x="0" y="506296"/>
                </a:cubicBezTo>
                <a:lnTo>
                  <a:pt x="0" y="65331"/>
                </a:lnTo>
                <a:cubicBezTo>
                  <a:pt x="0" y="29250"/>
                  <a:pt x="29250" y="0"/>
                  <a:pt x="6533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3"/>
          <p:cNvSpPr/>
          <p:nvPr/>
        </p:nvSpPr>
        <p:spPr>
          <a:xfrm>
            <a:off x="555295" y="2956131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</a:t>
            </a: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Размер вознаграждения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55295" y="3168450"/>
            <a:ext cx="5307971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% или фиксированная сумма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57302" y="3495094"/>
            <a:ext cx="5446794" cy="571628"/>
          </a:xfrm>
          <a:custGeom>
            <a:avLst/>
            <a:gdLst/>
            <a:ahLst/>
            <a:cxnLst/>
            <a:rect l="l" t="t" r="r" b="b"/>
            <a:pathLst>
              <a:path w="5446794" h="571628">
                <a:moveTo>
                  <a:pt x="65331" y="0"/>
                </a:moveTo>
                <a:lnTo>
                  <a:pt x="5381463" y="0"/>
                </a:lnTo>
                <a:cubicBezTo>
                  <a:pt x="5417545" y="0"/>
                  <a:pt x="5446794" y="29250"/>
                  <a:pt x="5446794" y="65331"/>
                </a:cubicBezTo>
                <a:lnTo>
                  <a:pt x="5446794" y="506296"/>
                </a:lnTo>
                <a:cubicBezTo>
                  <a:pt x="5446794" y="542378"/>
                  <a:pt x="5417545" y="571628"/>
                  <a:pt x="5381463" y="571628"/>
                </a:cubicBezTo>
                <a:lnTo>
                  <a:pt x="65331" y="571628"/>
                </a:lnTo>
                <a:cubicBezTo>
                  <a:pt x="29250" y="571628"/>
                  <a:pt x="0" y="542378"/>
                  <a:pt x="0" y="506296"/>
                </a:cubicBezTo>
                <a:lnTo>
                  <a:pt x="0" y="65331"/>
                </a:lnTo>
                <a:cubicBezTo>
                  <a:pt x="0" y="29250"/>
                  <a:pt x="29250" y="0"/>
                  <a:pt x="6533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555295" y="3593088"/>
            <a:ext cx="5316137" cy="1959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</a:t>
            </a: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Момент оплаты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555295" y="3805407"/>
            <a:ext cx="5307971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Когда и как платят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6076323" y="1600556"/>
            <a:ext cx="5708110" cy="2596823"/>
          </a:xfrm>
          <a:custGeom>
            <a:avLst/>
            <a:gdLst/>
            <a:ahLst/>
            <a:cxnLst/>
            <a:rect l="l" t="t" r="r" b="b"/>
            <a:pathLst>
              <a:path w="5708110" h="2596823">
                <a:moveTo>
                  <a:pt x="130646" y="0"/>
                </a:moveTo>
                <a:lnTo>
                  <a:pt x="5577464" y="0"/>
                </a:lnTo>
                <a:cubicBezTo>
                  <a:pt x="5649618" y="0"/>
                  <a:pt x="5708110" y="58492"/>
                  <a:pt x="5708110" y="130646"/>
                </a:cubicBezTo>
                <a:lnTo>
                  <a:pt x="5708110" y="2466176"/>
                </a:lnTo>
                <a:cubicBezTo>
                  <a:pt x="5708110" y="2538282"/>
                  <a:pt x="5649569" y="2596823"/>
                  <a:pt x="5577464" y="2596823"/>
                </a:cubicBezTo>
                <a:lnTo>
                  <a:pt x="130646" y="2596823"/>
                </a:lnTo>
                <a:cubicBezTo>
                  <a:pt x="58492" y="2596823"/>
                  <a:pt x="0" y="2538330"/>
                  <a:pt x="0" y="2466176"/>
                </a:cubicBezTo>
                <a:lnTo>
                  <a:pt x="0" y="130646"/>
                </a:lnTo>
                <a:cubicBezTo>
                  <a:pt x="0" y="58541"/>
                  <a:pt x="58541" y="0"/>
                  <a:pt x="130646" y="0"/>
                </a:cubicBezTo>
                <a:close/>
              </a:path>
            </a:pathLst>
          </a:custGeom>
          <a:solidFill>
            <a:srgbClr val="F9DB47"/>
          </a:solidFill>
          <a:ln/>
          <a:effectLst>
            <a:outerShdw blurRad="122492" dist="81661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2" name="Shape 19"/>
          <p:cNvSpPr/>
          <p:nvPr/>
        </p:nvSpPr>
        <p:spPr>
          <a:xfrm>
            <a:off x="6293326" y="1731215"/>
            <a:ext cx="391973" cy="391973"/>
          </a:xfrm>
          <a:custGeom>
            <a:avLst/>
            <a:gdLst/>
            <a:ahLst/>
            <a:cxnLst/>
            <a:rect l="l" t="t" r="r" b="b"/>
            <a:pathLst>
              <a:path w="391973" h="391973">
                <a:moveTo>
                  <a:pt x="195987" y="0"/>
                </a:moveTo>
                <a:lnTo>
                  <a:pt x="195987" y="0"/>
                </a:lnTo>
                <a:cubicBezTo>
                  <a:pt x="304155" y="0"/>
                  <a:pt x="391973" y="87819"/>
                  <a:pt x="391973" y="195987"/>
                </a:cubicBezTo>
                <a:lnTo>
                  <a:pt x="391973" y="195987"/>
                </a:lnTo>
                <a:cubicBezTo>
                  <a:pt x="391973" y="304155"/>
                  <a:pt x="304155" y="391973"/>
                  <a:pt x="195987" y="391973"/>
                </a:cubicBezTo>
                <a:lnTo>
                  <a:pt x="195987" y="391973"/>
                </a:lnTo>
                <a:cubicBezTo>
                  <a:pt x="87819" y="391973"/>
                  <a:pt x="0" y="304155"/>
                  <a:pt x="0" y="195987"/>
                </a:cubicBezTo>
                <a:lnTo>
                  <a:pt x="0" y="195987"/>
                </a:lnTo>
                <a:cubicBezTo>
                  <a:pt x="0" y="87819"/>
                  <a:pt x="87819" y="0"/>
                  <a:pt x="195987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3" name="Text 20"/>
          <p:cNvSpPr/>
          <p:nvPr/>
        </p:nvSpPr>
        <p:spPr>
          <a:xfrm>
            <a:off x="6433745" y="1796544"/>
            <a:ext cx="212319" cy="2613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9DB4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6773979" y="1734633"/>
            <a:ext cx="2859988" cy="2613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Цепочка доказательств</a:t>
            </a:r>
            <a:endParaRPr lang="en-US" dirty="0"/>
          </a:p>
        </p:txBody>
      </p:sp>
      <p:sp>
        <p:nvSpPr>
          <p:cNvPr id="25" name="Shape 22"/>
          <p:cNvSpPr/>
          <p:nvPr/>
        </p:nvSpPr>
        <p:spPr>
          <a:xfrm>
            <a:off x="6783293" y="2057859"/>
            <a:ext cx="391973" cy="32664"/>
          </a:xfrm>
          <a:custGeom>
            <a:avLst/>
            <a:gdLst/>
            <a:ahLst/>
            <a:cxnLst/>
            <a:rect l="l" t="t" r="r" b="b"/>
            <a:pathLst>
              <a:path w="391973" h="32664">
                <a:moveTo>
                  <a:pt x="16332" y="0"/>
                </a:moveTo>
                <a:lnTo>
                  <a:pt x="375641" y="0"/>
                </a:lnTo>
                <a:cubicBezTo>
                  <a:pt x="384661" y="0"/>
                  <a:pt x="391973" y="7312"/>
                  <a:pt x="391973" y="16332"/>
                </a:cubicBezTo>
                <a:lnTo>
                  <a:pt x="391973" y="16332"/>
                </a:lnTo>
                <a:cubicBezTo>
                  <a:pt x="391973" y="25352"/>
                  <a:pt x="384661" y="32664"/>
                  <a:pt x="375641" y="32664"/>
                </a:cubicBezTo>
                <a:lnTo>
                  <a:pt x="16332" y="32664"/>
                </a:lnTo>
                <a:cubicBezTo>
                  <a:pt x="7318" y="32664"/>
                  <a:pt x="0" y="25346"/>
                  <a:pt x="0" y="16332"/>
                </a:cubicBezTo>
                <a:lnTo>
                  <a:pt x="0" y="16332"/>
                </a:lnTo>
                <a:cubicBezTo>
                  <a:pt x="0" y="7318"/>
                  <a:pt x="7318" y="0"/>
                  <a:pt x="1633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Shape 23"/>
          <p:cNvSpPr/>
          <p:nvPr/>
        </p:nvSpPr>
        <p:spPr>
          <a:xfrm>
            <a:off x="6293326" y="2700940"/>
            <a:ext cx="1126923" cy="498133"/>
          </a:xfrm>
          <a:custGeom>
            <a:avLst/>
            <a:gdLst/>
            <a:ahLst/>
            <a:cxnLst/>
            <a:rect l="l" t="t" r="r" b="b"/>
            <a:pathLst>
              <a:path w="1126923" h="498133">
                <a:moveTo>
                  <a:pt x="65330" y="0"/>
                </a:moveTo>
                <a:lnTo>
                  <a:pt x="1061593" y="0"/>
                </a:lnTo>
                <a:cubicBezTo>
                  <a:pt x="1097674" y="0"/>
                  <a:pt x="1126923" y="29249"/>
                  <a:pt x="1126923" y="65330"/>
                </a:cubicBezTo>
                <a:lnTo>
                  <a:pt x="1126923" y="432803"/>
                </a:lnTo>
                <a:cubicBezTo>
                  <a:pt x="1126923" y="468883"/>
                  <a:pt x="1097674" y="498133"/>
                  <a:pt x="1061593" y="498133"/>
                </a:cubicBezTo>
                <a:lnTo>
                  <a:pt x="65330" y="498133"/>
                </a:lnTo>
                <a:cubicBezTo>
                  <a:pt x="29249" y="498133"/>
                  <a:pt x="0" y="468883"/>
                  <a:pt x="0" y="432803"/>
                </a:cubicBezTo>
                <a:lnTo>
                  <a:pt x="0" y="65330"/>
                </a:lnTo>
                <a:cubicBezTo>
                  <a:pt x="0" y="29249"/>
                  <a:pt x="29249" y="0"/>
                  <a:pt x="6533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4498" dist="816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7" name="Shape 24"/>
          <p:cNvSpPr/>
          <p:nvPr/>
        </p:nvSpPr>
        <p:spPr>
          <a:xfrm>
            <a:off x="6794649" y="2770352"/>
            <a:ext cx="122492" cy="163322"/>
          </a:xfrm>
          <a:custGeom>
            <a:avLst/>
            <a:gdLst/>
            <a:ahLst/>
            <a:cxnLst/>
            <a:rect l="l" t="t" r="r" b="b"/>
            <a:pathLst>
              <a:path w="122492" h="163322">
                <a:moveTo>
                  <a:pt x="0" y="20415"/>
                </a:moveTo>
                <a:cubicBezTo>
                  <a:pt x="0" y="9155"/>
                  <a:pt x="9155" y="0"/>
                  <a:pt x="20415" y="0"/>
                </a:cubicBezTo>
                <a:lnTo>
                  <a:pt x="68104" y="0"/>
                </a:lnTo>
                <a:cubicBezTo>
                  <a:pt x="73527" y="0"/>
                  <a:pt x="78726" y="2137"/>
                  <a:pt x="82554" y="5965"/>
                </a:cubicBezTo>
                <a:lnTo>
                  <a:pt x="116527" y="39969"/>
                </a:lnTo>
                <a:cubicBezTo>
                  <a:pt x="120354" y="43797"/>
                  <a:pt x="122492" y="48997"/>
                  <a:pt x="122492" y="54419"/>
                </a:cubicBezTo>
                <a:lnTo>
                  <a:pt x="122492" y="142907"/>
                </a:lnTo>
                <a:cubicBezTo>
                  <a:pt x="122492" y="154167"/>
                  <a:pt x="113337" y="163322"/>
                  <a:pt x="102076" y="163322"/>
                </a:cubicBezTo>
                <a:lnTo>
                  <a:pt x="20415" y="163322"/>
                </a:lnTo>
                <a:cubicBezTo>
                  <a:pt x="9155" y="163322"/>
                  <a:pt x="0" y="154167"/>
                  <a:pt x="0" y="142907"/>
                </a:cubicBezTo>
                <a:lnTo>
                  <a:pt x="0" y="20415"/>
                </a:lnTo>
                <a:close/>
                <a:moveTo>
                  <a:pt x="66350" y="18661"/>
                </a:moveTo>
                <a:lnTo>
                  <a:pt x="66350" y="48486"/>
                </a:lnTo>
                <a:cubicBezTo>
                  <a:pt x="66350" y="52729"/>
                  <a:pt x="69763" y="56142"/>
                  <a:pt x="74005" y="56142"/>
                </a:cubicBezTo>
                <a:lnTo>
                  <a:pt x="103831" y="56142"/>
                </a:lnTo>
                <a:lnTo>
                  <a:pt x="66350" y="18661"/>
                </a:lnTo>
                <a:close/>
                <a:moveTo>
                  <a:pt x="38279" y="81661"/>
                </a:moveTo>
                <a:cubicBezTo>
                  <a:pt x="34036" y="81661"/>
                  <a:pt x="30623" y="85074"/>
                  <a:pt x="30623" y="89317"/>
                </a:cubicBezTo>
                <a:cubicBezTo>
                  <a:pt x="30623" y="93559"/>
                  <a:pt x="34036" y="96973"/>
                  <a:pt x="38279" y="96973"/>
                </a:cubicBezTo>
                <a:lnTo>
                  <a:pt x="84213" y="96973"/>
                </a:lnTo>
                <a:cubicBezTo>
                  <a:pt x="88456" y="96973"/>
                  <a:pt x="91869" y="93559"/>
                  <a:pt x="91869" y="89317"/>
                </a:cubicBezTo>
                <a:cubicBezTo>
                  <a:pt x="91869" y="85074"/>
                  <a:pt x="88456" y="81661"/>
                  <a:pt x="84213" y="81661"/>
                </a:cubicBezTo>
                <a:lnTo>
                  <a:pt x="38279" y="81661"/>
                </a:lnTo>
                <a:close/>
                <a:moveTo>
                  <a:pt x="38279" y="112284"/>
                </a:moveTo>
                <a:cubicBezTo>
                  <a:pt x="34036" y="112284"/>
                  <a:pt x="30623" y="115697"/>
                  <a:pt x="30623" y="119940"/>
                </a:cubicBezTo>
                <a:cubicBezTo>
                  <a:pt x="30623" y="124182"/>
                  <a:pt x="34036" y="127595"/>
                  <a:pt x="38279" y="127595"/>
                </a:cubicBezTo>
                <a:lnTo>
                  <a:pt x="84213" y="127595"/>
                </a:lnTo>
                <a:cubicBezTo>
                  <a:pt x="88456" y="127595"/>
                  <a:pt x="91869" y="124182"/>
                  <a:pt x="91869" y="119940"/>
                </a:cubicBezTo>
                <a:cubicBezTo>
                  <a:pt x="91869" y="115697"/>
                  <a:pt x="88456" y="112284"/>
                  <a:pt x="84213" y="112284"/>
                </a:cubicBezTo>
                <a:lnTo>
                  <a:pt x="38279" y="112284"/>
                </a:ln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8" name="Text 25"/>
          <p:cNvSpPr/>
          <p:nvPr/>
        </p:nvSpPr>
        <p:spPr>
          <a:xfrm>
            <a:off x="6330074" y="2966339"/>
            <a:ext cx="1053428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Заявка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7504271" y="2874470"/>
            <a:ext cx="146990" cy="146990"/>
          </a:xfrm>
          <a:custGeom>
            <a:avLst/>
            <a:gdLst/>
            <a:ahLst/>
            <a:cxnLst/>
            <a:rect l="l" t="t" r="r" b="b"/>
            <a:pathLst>
              <a:path w="146990" h="146990">
                <a:moveTo>
                  <a:pt x="144291" y="79983"/>
                </a:moveTo>
                <a:cubicBezTo>
                  <a:pt x="147880" y="76395"/>
                  <a:pt x="147880" y="70567"/>
                  <a:pt x="144291" y="66978"/>
                </a:cubicBezTo>
                <a:lnTo>
                  <a:pt x="98357" y="21044"/>
                </a:lnTo>
                <a:cubicBezTo>
                  <a:pt x="94768" y="17455"/>
                  <a:pt x="88940" y="17455"/>
                  <a:pt x="85352" y="21044"/>
                </a:cubicBezTo>
                <a:cubicBezTo>
                  <a:pt x="81763" y="24632"/>
                  <a:pt x="81763" y="30460"/>
                  <a:pt x="85352" y="34049"/>
                </a:cubicBezTo>
                <a:lnTo>
                  <a:pt x="115611" y="64308"/>
                </a:lnTo>
                <a:lnTo>
                  <a:pt x="9187" y="64308"/>
                </a:lnTo>
                <a:cubicBezTo>
                  <a:pt x="4105" y="64308"/>
                  <a:pt x="0" y="68413"/>
                  <a:pt x="0" y="73495"/>
                </a:cubicBezTo>
                <a:cubicBezTo>
                  <a:pt x="0" y="78576"/>
                  <a:pt x="4105" y="82682"/>
                  <a:pt x="9187" y="82682"/>
                </a:cubicBezTo>
                <a:lnTo>
                  <a:pt x="115611" y="82682"/>
                </a:lnTo>
                <a:lnTo>
                  <a:pt x="85352" y="112941"/>
                </a:lnTo>
                <a:cubicBezTo>
                  <a:pt x="81763" y="116530"/>
                  <a:pt x="81763" y="122358"/>
                  <a:pt x="85352" y="125946"/>
                </a:cubicBezTo>
                <a:cubicBezTo>
                  <a:pt x="88940" y="129535"/>
                  <a:pt x="94768" y="129535"/>
                  <a:pt x="98357" y="125946"/>
                </a:cubicBezTo>
                <a:lnTo>
                  <a:pt x="144291" y="80012"/>
                </a:lnTo>
                <a:close/>
              </a:path>
            </a:pathLst>
          </a:custGeom>
          <a:solidFill>
            <a:srgbClr val="2C3E5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0" name="Shape 27"/>
          <p:cNvSpPr/>
          <p:nvPr/>
        </p:nvSpPr>
        <p:spPr>
          <a:xfrm>
            <a:off x="7769669" y="2700940"/>
            <a:ext cx="978800" cy="498133"/>
          </a:xfrm>
          <a:custGeom>
            <a:avLst/>
            <a:gdLst/>
            <a:ahLst/>
            <a:cxnLst/>
            <a:rect l="l" t="t" r="r" b="b"/>
            <a:pathLst>
              <a:path w="1126923" h="498133">
                <a:moveTo>
                  <a:pt x="65330" y="0"/>
                </a:moveTo>
                <a:lnTo>
                  <a:pt x="1061593" y="0"/>
                </a:lnTo>
                <a:cubicBezTo>
                  <a:pt x="1097674" y="0"/>
                  <a:pt x="1126923" y="29249"/>
                  <a:pt x="1126923" y="65330"/>
                </a:cubicBezTo>
                <a:lnTo>
                  <a:pt x="1126923" y="432803"/>
                </a:lnTo>
                <a:cubicBezTo>
                  <a:pt x="1126923" y="468883"/>
                  <a:pt x="1097674" y="498133"/>
                  <a:pt x="1061593" y="498133"/>
                </a:cubicBezTo>
                <a:lnTo>
                  <a:pt x="65330" y="498133"/>
                </a:lnTo>
                <a:cubicBezTo>
                  <a:pt x="29249" y="498133"/>
                  <a:pt x="0" y="468883"/>
                  <a:pt x="0" y="432803"/>
                </a:cubicBezTo>
                <a:lnTo>
                  <a:pt x="0" y="65330"/>
                </a:lnTo>
                <a:cubicBezTo>
                  <a:pt x="0" y="29249"/>
                  <a:pt x="29249" y="0"/>
                  <a:pt x="6533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4498" dist="816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" name="Shape 28"/>
          <p:cNvSpPr/>
          <p:nvPr/>
        </p:nvSpPr>
        <p:spPr>
          <a:xfrm>
            <a:off x="8213893" y="2770352"/>
            <a:ext cx="163322" cy="163322"/>
          </a:xfrm>
          <a:custGeom>
            <a:avLst/>
            <a:gdLst/>
            <a:ahLst/>
            <a:cxnLst/>
            <a:rect l="l" t="t" r="r" b="b"/>
            <a:pathLst>
              <a:path w="163322" h="163322">
                <a:moveTo>
                  <a:pt x="132699" y="66350"/>
                </a:moveTo>
                <a:cubicBezTo>
                  <a:pt x="132699" y="80991"/>
                  <a:pt x="127946" y="94516"/>
                  <a:pt x="119940" y="105490"/>
                </a:cubicBezTo>
                <a:lnTo>
                  <a:pt x="160324" y="145905"/>
                </a:lnTo>
                <a:cubicBezTo>
                  <a:pt x="164311" y="149893"/>
                  <a:pt x="164311" y="156368"/>
                  <a:pt x="160324" y="160356"/>
                </a:cubicBezTo>
                <a:cubicBezTo>
                  <a:pt x="156336" y="164343"/>
                  <a:pt x="149861" y="164343"/>
                  <a:pt x="145873" y="160356"/>
                </a:cubicBezTo>
                <a:lnTo>
                  <a:pt x="105490" y="119940"/>
                </a:lnTo>
                <a:cubicBezTo>
                  <a:pt x="94516" y="127946"/>
                  <a:pt x="80991" y="132699"/>
                  <a:pt x="66350" y="132699"/>
                </a:cubicBezTo>
                <a:cubicBezTo>
                  <a:pt x="29698" y="132699"/>
                  <a:pt x="0" y="103001"/>
                  <a:pt x="0" y="66350"/>
                </a:cubicBezTo>
                <a:cubicBezTo>
                  <a:pt x="0" y="29698"/>
                  <a:pt x="29698" y="0"/>
                  <a:pt x="66350" y="0"/>
                </a:cubicBezTo>
                <a:cubicBezTo>
                  <a:pt x="103001" y="0"/>
                  <a:pt x="132699" y="29698"/>
                  <a:pt x="132699" y="66350"/>
                </a:cubicBezTo>
                <a:close/>
                <a:moveTo>
                  <a:pt x="66350" y="112284"/>
                </a:moveTo>
                <a:cubicBezTo>
                  <a:pt x="91701" y="112284"/>
                  <a:pt x="112284" y="91701"/>
                  <a:pt x="112284" y="66350"/>
                </a:cubicBezTo>
                <a:cubicBezTo>
                  <a:pt x="112284" y="40998"/>
                  <a:pt x="91701" y="20415"/>
                  <a:pt x="66350" y="20415"/>
                </a:cubicBezTo>
                <a:cubicBezTo>
                  <a:pt x="40998" y="20415"/>
                  <a:pt x="20415" y="40998"/>
                  <a:pt x="20415" y="66350"/>
                </a:cubicBezTo>
                <a:cubicBezTo>
                  <a:pt x="20415" y="91701"/>
                  <a:pt x="40998" y="112284"/>
                  <a:pt x="66350" y="112284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2" name="Text 29"/>
          <p:cNvSpPr/>
          <p:nvPr/>
        </p:nvSpPr>
        <p:spPr>
          <a:xfrm>
            <a:off x="7769669" y="2966339"/>
            <a:ext cx="1053428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Подбор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8823097" y="2874470"/>
            <a:ext cx="146990" cy="146990"/>
          </a:xfrm>
          <a:custGeom>
            <a:avLst/>
            <a:gdLst/>
            <a:ahLst/>
            <a:cxnLst/>
            <a:rect l="l" t="t" r="r" b="b"/>
            <a:pathLst>
              <a:path w="146990" h="146990">
                <a:moveTo>
                  <a:pt x="144291" y="79983"/>
                </a:moveTo>
                <a:cubicBezTo>
                  <a:pt x="147880" y="76395"/>
                  <a:pt x="147880" y="70567"/>
                  <a:pt x="144291" y="66978"/>
                </a:cubicBezTo>
                <a:lnTo>
                  <a:pt x="98357" y="21044"/>
                </a:lnTo>
                <a:cubicBezTo>
                  <a:pt x="94768" y="17455"/>
                  <a:pt x="88940" y="17455"/>
                  <a:pt x="85352" y="21044"/>
                </a:cubicBezTo>
                <a:cubicBezTo>
                  <a:pt x="81763" y="24632"/>
                  <a:pt x="81763" y="30460"/>
                  <a:pt x="85352" y="34049"/>
                </a:cubicBezTo>
                <a:lnTo>
                  <a:pt x="115611" y="64308"/>
                </a:lnTo>
                <a:lnTo>
                  <a:pt x="9187" y="64308"/>
                </a:lnTo>
                <a:cubicBezTo>
                  <a:pt x="4105" y="64308"/>
                  <a:pt x="0" y="68413"/>
                  <a:pt x="0" y="73495"/>
                </a:cubicBezTo>
                <a:cubicBezTo>
                  <a:pt x="0" y="78576"/>
                  <a:pt x="4105" y="82682"/>
                  <a:pt x="9187" y="82682"/>
                </a:cubicBezTo>
                <a:lnTo>
                  <a:pt x="115611" y="82682"/>
                </a:lnTo>
                <a:lnTo>
                  <a:pt x="85352" y="112941"/>
                </a:lnTo>
                <a:cubicBezTo>
                  <a:pt x="81763" y="116530"/>
                  <a:pt x="81763" y="122358"/>
                  <a:pt x="85352" y="125946"/>
                </a:cubicBezTo>
                <a:cubicBezTo>
                  <a:pt x="88940" y="129535"/>
                  <a:pt x="94768" y="129535"/>
                  <a:pt x="98357" y="125946"/>
                </a:cubicBezTo>
                <a:lnTo>
                  <a:pt x="144291" y="80012"/>
                </a:lnTo>
                <a:close/>
              </a:path>
            </a:pathLst>
          </a:custGeom>
          <a:solidFill>
            <a:srgbClr val="2C3E5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4" name="Shape 31"/>
          <p:cNvSpPr/>
          <p:nvPr/>
        </p:nvSpPr>
        <p:spPr>
          <a:xfrm>
            <a:off x="9061142" y="2700940"/>
            <a:ext cx="1277051" cy="498133"/>
          </a:xfrm>
          <a:custGeom>
            <a:avLst/>
            <a:gdLst/>
            <a:ahLst/>
            <a:cxnLst/>
            <a:rect l="l" t="t" r="r" b="b"/>
            <a:pathLst>
              <a:path w="1126923" h="498133">
                <a:moveTo>
                  <a:pt x="65330" y="0"/>
                </a:moveTo>
                <a:lnTo>
                  <a:pt x="1061593" y="0"/>
                </a:lnTo>
                <a:cubicBezTo>
                  <a:pt x="1097674" y="0"/>
                  <a:pt x="1126923" y="29249"/>
                  <a:pt x="1126923" y="65330"/>
                </a:cubicBezTo>
                <a:lnTo>
                  <a:pt x="1126923" y="432803"/>
                </a:lnTo>
                <a:cubicBezTo>
                  <a:pt x="1126923" y="468883"/>
                  <a:pt x="1097674" y="498133"/>
                  <a:pt x="1061593" y="498133"/>
                </a:cubicBezTo>
                <a:lnTo>
                  <a:pt x="65330" y="498133"/>
                </a:lnTo>
                <a:cubicBezTo>
                  <a:pt x="29249" y="498133"/>
                  <a:pt x="0" y="468883"/>
                  <a:pt x="0" y="432803"/>
                </a:cubicBezTo>
                <a:lnTo>
                  <a:pt x="0" y="65330"/>
                </a:lnTo>
                <a:cubicBezTo>
                  <a:pt x="0" y="29249"/>
                  <a:pt x="29249" y="0"/>
                  <a:pt x="6533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4498" dist="816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5" name="Shape 32"/>
          <p:cNvSpPr/>
          <p:nvPr/>
        </p:nvSpPr>
        <p:spPr>
          <a:xfrm>
            <a:off x="9561272" y="2770352"/>
            <a:ext cx="183737" cy="163322"/>
          </a:xfrm>
          <a:custGeom>
            <a:avLst/>
            <a:gdLst/>
            <a:ahLst/>
            <a:cxnLst/>
            <a:rect l="l" t="t" r="r" b="b"/>
            <a:pathLst>
              <a:path w="183737" h="163322">
                <a:moveTo>
                  <a:pt x="122492" y="45934"/>
                </a:moveTo>
                <a:cubicBezTo>
                  <a:pt x="122492" y="76940"/>
                  <a:pt x="95059" y="102076"/>
                  <a:pt x="61246" y="102076"/>
                </a:cubicBezTo>
                <a:cubicBezTo>
                  <a:pt x="52729" y="102076"/>
                  <a:pt x="44627" y="100481"/>
                  <a:pt x="37258" y="97611"/>
                </a:cubicBezTo>
                <a:lnTo>
                  <a:pt x="11228" y="111391"/>
                </a:lnTo>
                <a:cubicBezTo>
                  <a:pt x="8262" y="112954"/>
                  <a:pt x="4625" y="112412"/>
                  <a:pt x="2233" y="110051"/>
                </a:cubicBezTo>
                <a:cubicBezTo>
                  <a:pt x="-159" y="107691"/>
                  <a:pt x="-702" y="104022"/>
                  <a:pt x="893" y="101056"/>
                </a:cubicBezTo>
                <a:lnTo>
                  <a:pt x="12249" y="79620"/>
                </a:lnTo>
                <a:cubicBezTo>
                  <a:pt x="4562" y="70241"/>
                  <a:pt x="0" y="58566"/>
                  <a:pt x="0" y="45934"/>
                </a:cubicBezTo>
                <a:cubicBezTo>
                  <a:pt x="0" y="14929"/>
                  <a:pt x="27433" y="-10208"/>
                  <a:pt x="61246" y="-10208"/>
                </a:cubicBezTo>
                <a:cubicBezTo>
                  <a:pt x="95059" y="-10208"/>
                  <a:pt x="122492" y="14929"/>
                  <a:pt x="122492" y="45934"/>
                </a:cubicBezTo>
                <a:close/>
                <a:moveTo>
                  <a:pt x="122492" y="163322"/>
                </a:moveTo>
                <a:cubicBezTo>
                  <a:pt x="92475" y="163322"/>
                  <a:pt x="67498" y="143513"/>
                  <a:pt x="62267" y="117388"/>
                </a:cubicBezTo>
                <a:cubicBezTo>
                  <a:pt x="100545" y="116909"/>
                  <a:pt x="133816" y="89668"/>
                  <a:pt x="137484" y="52729"/>
                </a:cubicBezTo>
                <a:cubicBezTo>
                  <a:pt x="164056" y="58853"/>
                  <a:pt x="183737" y="80896"/>
                  <a:pt x="183737" y="107180"/>
                </a:cubicBezTo>
                <a:cubicBezTo>
                  <a:pt x="183737" y="119812"/>
                  <a:pt x="179176" y="131487"/>
                  <a:pt x="171488" y="140865"/>
                </a:cubicBezTo>
                <a:lnTo>
                  <a:pt x="182844" y="162301"/>
                </a:lnTo>
                <a:cubicBezTo>
                  <a:pt x="184407" y="165268"/>
                  <a:pt x="183865" y="168904"/>
                  <a:pt x="181505" y="171297"/>
                </a:cubicBezTo>
                <a:cubicBezTo>
                  <a:pt x="179144" y="173689"/>
                  <a:pt x="175476" y="174232"/>
                  <a:pt x="172509" y="172637"/>
                </a:cubicBezTo>
                <a:lnTo>
                  <a:pt x="146480" y="158856"/>
                </a:lnTo>
                <a:cubicBezTo>
                  <a:pt x="139111" y="161727"/>
                  <a:pt x="131009" y="163322"/>
                  <a:pt x="122492" y="163322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6" name="Text 33"/>
          <p:cNvSpPr/>
          <p:nvPr/>
        </p:nvSpPr>
        <p:spPr>
          <a:xfrm>
            <a:off x="9041924" y="2817307"/>
            <a:ext cx="1304854" cy="494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Переговоры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10383526" y="2874470"/>
            <a:ext cx="146990" cy="146990"/>
          </a:xfrm>
          <a:custGeom>
            <a:avLst/>
            <a:gdLst/>
            <a:ahLst/>
            <a:cxnLst/>
            <a:rect l="l" t="t" r="r" b="b"/>
            <a:pathLst>
              <a:path w="146990" h="146990">
                <a:moveTo>
                  <a:pt x="144291" y="79983"/>
                </a:moveTo>
                <a:cubicBezTo>
                  <a:pt x="147880" y="76395"/>
                  <a:pt x="147880" y="70567"/>
                  <a:pt x="144291" y="66978"/>
                </a:cubicBezTo>
                <a:lnTo>
                  <a:pt x="98357" y="21044"/>
                </a:lnTo>
                <a:cubicBezTo>
                  <a:pt x="94768" y="17455"/>
                  <a:pt x="88940" y="17455"/>
                  <a:pt x="85352" y="21044"/>
                </a:cubicBezTo>
                <a:cubicBezTo>
                  <a:pt x="81763" y="24632"/>
                  <a:pt x="81763" y="30460"/>
                  <a:pt x="85352" y="34049"/>
                </a:cubicBezTo>
                <a:lnTo>
                  <a:pt x="115611" y="64308"/>
                </a:lnTo>
                <a:lnTo>
                  <a:pt x="9187" y="64308"/>
                </a:lnTo>
                <a:cubicBezTo>
                  <a:pt x="4105" y="64308"/>
                  <a:pt x="0" y="68413"/>
                  <a:pt x="0" y="73495"/>
                </a:cubicBezTo>
                <a:cubicBezTo>
                  <a:pt x="0" y="78576"/>
                  <a:pt x="4105" y="82682"/>
                  <a:pt x="9187" y="82682"/>
                </a:cubicBezTo>
                <a:lnTo>
                  <a:pt x="115611" y="82682"/>
                </a:lnTo>
                <a:lnTo>
                  <a:pt x="85352" y="112941"/>
                </a:lnTo>
                <a:cubicBezTo>
                  <a:pt x="81763" y="116530"/>
                  <a:pt x="81763" y="122358"/>
                  <a:pt x="85352" y="125946"/>
                </a:cubicBezTo>
                <a:cubicBezTo>
                  <a:pt x="88940" y="129535"/>
                  <a:pt x="94768" y="129535"/>
                  <a:pt x="98357" y="125946"/>
                </a:cubicBezTo>
                <a:lnTo>
                  <a:pt x="144291" y="80012"/>
                </a:lnTo>
                <a:close/>
              </a:path>
            </a:pathLst>
          </a:custGeom>
          <a:solidFill>
            <a:srgbClr val="2C3E5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8" name="Shape 35"/>
          <p:cNvSpPr/>
          <p:nvPr/>
        </p:nvSpPr>
        <p:spPr>
          <a:xfrm>
            <a:off x="10612177" y="2700940"/>
            <a:ext cx="1126923" cy="498133"/>
          </a:xfrm>
          <a:custGeom>
            <a:avLst/>
            <a:gdLst/>
            <a:ahLst/>
            <a:cxnLst/>
            <a:rect l="l" t="t" r="r" b="b"/>
            <a:pathLst>
              <a:path w="1126923" h="498133">
                <a:moveTo>
                  <a:pt x="65330" y="0"/>
                </a:moveTo>
                <a:lnTo>
                  <a:pt x="1061593" y="0"/>
                </a:lnTo>
                <a:cubicBezTo>
                  <a:pt x="1097674" y="0"/>
                  <a:pt x="1126923" y="29249"/>
                  <a:pt x="1126923" y="65330"/>
                </a:cubicBezTo>
                <a:lnTo>
                  <a:pt x="1126923" y="432803"/>
                </a:lnTo>
                <a:cubicBezTo>
                  <a:pt x="1126923" y="468883"/>
                  <a:pt x="1097674" y="498133"/>
                  <a:pt x="1061593" y="498133"/>
                </a:cubicBezTo>
                <a:lnTo>
                  <a:pt x="65330" y="498133"/>
                </a:lnTo>
                <a:cubicBezTo>
                  <a:pt x="29249" y="498133"/>
                  <a:pt x="0" y="468883"/>
                  <a:pt x="0" y="432803"/>
                </a:cubicBezTo>
                <a:lnTo>
                  <a:pt x="0" y="65330"/>
                </a:lnTo>
                <a:cubicBezTo>
                  <a:pt x="0" y="29249"/>
                  <a:pt x="29249" y="0"/>
                  <a:pt x="6533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4498" dist="816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9" name="Shape 36"/>
          <p:cNvSpPr/>
          <p:nvPr/>
        </p:nvSpPr>
        <p:spPr>
          <a:xfrm>
            <a:off x="11082877" y="2770352"/>
            <a:ext cx="183737" cy="163322"/>
          </a:xfrm>
          <a:custGeom>
            <a:avLst/>
            <a:gdLst/>
            <a:ahLst/>
            <a:cxnLst/>
            <a:rect l="l" t="t" r="r" b="b"/>
            <a:pathLst>
              <a:path w="183737" h="163322">
                <a:moveTo>
                  <a:pt x="85776" y="27178"/>
                </a:moveTo>
                <a:lnTo>
                  <a:pt x="48582" y="68519"/>
                </a:lnTo>
                <a:cubicBezTo>
                  <a:pt x="47115" y="70146"/>
                  <a:pt x="47178" y="72666"/>
                  <a:pt x="48741" y="74229"/>
                </a:cubicBezTo>
                <a:cubicBezTo>
                  <a:pt x="58471" y="83958"/>
                  <a:pt x="74261" y="83958"/>
                  <a:pt x="83990" y="74229"/>
                </a:cubicBezTo>
                <a:lnTo>
                  <a:pt x="94134" y="64085"/>
                </a:lnTo>
                <a:cubicBezTo>
                  <a:pt x="95473" y="62745"/>
                  <a:pt x="97164" y="62011"/>
                  <a:pt x="98886" y="61884"/>
                </a:cubicBezTo>
                <a:cubicBezTo>
                  <a:pt x="101056" y="61692"/>
                  <a:pt x="103289" y="62426"/>
                  <a:pt x="104947" y="64085"/>
                </a:cubicBezTo>
                <a:lnTo>
                  <a:pt x="161281" y="119940"/>
                </a:lnTo>
                <a:lnTo>
                  <a:pt x="183737" y="102076"/>
                </a:lnTo>
                <a:lnTo>
                  <a:pt x="183737" y="10208"/>
                </a:lnTo>
                <a:lnTo>
                  <a:pt x="148011" y="30623"/>
                </a:lnTo>
                <a:lnTo>
                  <a:pt x="140419" y="25551"/>
                </a:lnTo>
                <a:cubicBezTo>
                  <a:pt x="135379" y="22202"/>
                  <a:pt x="129477" y="20415"/>
                  <a:pt x="123417" y="20415"/>
                </a:cubicBezTo>
                <a:lnTo>
                  <a:pt x="100960" y="20415"/>
                </a:lnTo>
                <a:cubicBezTo>
                  <a:pt x="100609" y="20415"/>
                  <a:pt x="100226" y="20415"/>
                  <a:pt x="99875" y="20447"/>
                </a:cubicBezTo>
                <a:cubicBezTo>
                  <a:pt x="94484" y="20734"/>
                  <a:pt x="89413" y="23159"/>
                  <a:pt x="85776" y="27178"/>
                </a:cubicBezTo>
                <a:close/>
                <a:moveTo>
                  <a:pt x="37194" y="58279"/>
                </a:moveTo>
                <a:lnTo>
                  <a:pt x="71262" y="20415"/>
                </a:lnTo>
                <a:lnTo>
                  <a:pt x="58630" y="20415"/>
                </a:lnTo>
                <a:cubicBezTo>
                  <a:pt x="50496" y="20415"/>
                  <a:pt x="42713" y="23637"/>
                  <a:pt x="36971" y="29379"/>
                </a:cubicBezTo>
                <a:lnTo>
                  <a:pt x="35727" y="30623"/>
                </a:lnTo>
                <a:lnTo>
                  <a:pt x="0" y="10208"/>
                </a:lnTo>
                <a:lnTo>
                  <a:pt x="0" y="102076"/>
                </a:lnTo>
                <a:lnTo>
                  <a:pt x="49890" y="143641"/>
                </a:lnTo>
                <a:cubicBezTo>
                  <a:pt x="57227" y="149765"/>
                  <a:pt x="66477" y="153115"/>
                  <a:pt x="76015" y="153115"/>
                </a:cubicBezTo>
                <a:lnTo>
                  <a:pt x="81023" y="153115"/>
                </a:lnTo>
                <a:lnTo>
                  <a:pt x="78790" y="150882"/>
                </a:lnTo>
                <a:cubicBezTo>
                  <a:pt x="75792" y="147883"/>
                  <a:pt x="75792" y="143034"/>
                  <a:pt x="78790" y="140068"/>
                </a:cubicBezTo>
                <a:cubicBezTo>
                  <a:pt x="81789" y="137101"/>
                  <a:pt x="86637" y="137069"/>
                  <a:pt x="89604" y="140068"/>
                </a:cubicBezTo>
                <a:lnTo>
                  <a:pt x="102682" y="153146"/>
                </a:lnTo>
                <a:lnTo>
                  <a:pt x="105553" y="153146"/>
                </a:lnTo>
                <a:cubicBezTo>
                  <a:pt x="111646" y="153146"/>
                  <a:pt x="117611" y="151775"/>
                  <a:pt x="123034" y="149223"/>
                </a:cubicBezTo>
                <a:lnTo>
                  <a:pt x="114517" y="140674"/>
                </a:lnTo>
                <a:cubicBezTo>
                  <a:pt x="111518" y="137675"/>
                  <a:pt x="111518" y="132827"/>
                  <a:pt x="114517" y="129860"/>
                </a:cubicBezTo>
                <a:cubicBezTo>
                  <a:pt x="117515" y="126894"/>
                  <a:pt x="122364" y="126862"/>
                  <a:pt x="125331" y="129860"/>
                </a:cubicBezTo>
                <a:lnTo>
                  <a:pt x="135538" y="140068"/>
                </a:lnTo>
                <a:lnTo>
                  <a:pt x="141121" y="134486"/>
                </a:lnTo>
                <a:cubicBezTo>
                  <a:pt x="143960" y="131647"/>
                  <a:pt x="144789" y="127532"/>
                  <a:pt x="143545" y="123927"/>
                </a:cubicBezTo>
                <a:lnTo>
                  <a:pt x="99556" y="80289"/>
                </a:lnTo>
                <a:lnTo>
                  <a:pt x="94803" y="85042"/>
                </a:lnTo>
                <a:cubicBezTo>
                  <a:pt x="79077" y="100769"/>
                  <a:pt x="53622" y="100769"/>
                  <a:pt x="37896" y="85042"/>
                </a:cubicBezTo>
                <a:cubicBezTo>
                  <a:pt x="30559" y="77706"/>
                  <a:pt x="30272" y="65935"/>
                  <a:pt x="37194" y="58247"/>
                </a:cubicBezTo>
                <a:close/>
              </a:path>
            </a:pathLst>
          </a:custGeom>
          <a:solidFill>
            <a:srgbClr val="40D36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0" name="Text 37"/>
          <p:cNvSpPr/>
          <p:nvPr/>
        </p:nvSpPr>
        <p:spPr>
          <a:xfrm>
            <a:off x="10648924" y="2966339"/>
            <a:ext cx="1053428" cy="1633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Результат</a:t>
            </a:r>
            <a:endParaRPr lang="en-US" sz="1600" dirty="0"/>
          </a:p>
        </p:txBody>
      </p:sp>
      <p:sp>
        <p:nvSpPr>
          <p:cNvPr id="41" name="Shape 38"/>
          <p:cNvSpPr/>
          <p:nvPr/>
        </p:nvSpPr>
        <p:spPr>
          <a:xfrm>
            <a:off x="6293326" y="3260319"/>
            <a:ext cx="5446794" cy="326644"/>
          </a:xfrm>
          <a:custGeom>
            <a:avLst/>
            <a:gdLst/>
            <a:ahLst/>
            <a:cxnLst/>
            <a:rect l="l" t="t" r="r" b="b"/>
            <a:pathLst>
              <a:path w="5446794" h="326644">
                <a:moveTo>
                  <a:pt x="65329" y="0"/>
                </a:moveTo>
                <a:lnTo>
                  <a:pt x="5381466" y="0"/>
                </a:lnTo>
                <a:cubicBezTo>
                  <a:pt x="5417546" y="0"/>
                  <a:pt x="5446794" y="29249"/>
                  <a:pt x="5446794" y="65329"/>
                </a:cubicBezTo>
                <a:lnTo>
                  <a:pt x="5446794" y="261315"/>
                </a:lnTo>
                <a:cubicBezTo>
                  <a:pt x="5446794" y="297396"/>
                  <a:pt x="5417546" y="326644"/>
                  <a:pt x="5381466" y="326644"/>
                </a:cubicBezTo>
                <a:lnTo>
                  <a:pt x="65329" y="326644"/>
                </a:lnTo>
                <a:cubicBezTo>
                  <a:pt x="29249" y="326644"/>
                  <a:pt x="0" y="297396"/>
                  <a:pt x="0" y="261315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24498" dist="8166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2" name="Text 39"/>
          <p:cNvSpPr/>
          <p:nvPr/>
        </p:nvSpPr>
        <p:spPr>
          <a:xfrm>
            <a:off x="6260662" y="3260319"/>
            <a:ext cx="5512123" cy="326644"/>
          </a:xfrm>
          <a:prstGeom prst="rect">
            <a:avLst/>
          </a:prstGeom>
          <a:noFill/>
          <a:ln/>
        </p:spPr>
        <p:txBody>
          <a:bodyPr wrap="square" lIns="65329" tIns="65329" rIns="65329" bIns="65329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Каждый этап должен быть задокументирован!</a:t>
            </a:r>
            <a:endParaRPr lang="en-US" sz="1600" dirty="0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14FA429-D7AE-3BC3-9784-3661F66BB4AD}"/>
              </a:ext>
            </a:extLst>
          </p:cNvPr>
          <p:cNvGrpSpPr/>
          <p:nvPr/>
        </p:nvGrpSpPr>
        <p:grpSpPr>
          <a:xfrm>
            <a:off x="2065867" y="4285831"/>
            <a:ext cx="7677578" cy="2541036"/>
            <a:chOff x="6170835" y="4336204"/>
            <a:chExt cx="5691778" cy="2025195"/>
          </a:xfrm>
        </p:grpSpPr>
        <p:sp>
          <p:nvSpPr>
            <p:cNvPr id="57" name="Shape 54"/>
            <p:cNvSpPr/>
            <p:nvPr/>
          </p:nvSpPr>
          <p:spPr>
            <a:xfrm>
              <a:off x="6170835" y="4336204"/>
              <a:ext cx="5691778" cy="2025195"/>
            </a:xfrm>
            <a:custGeom>
              <a:avLst/>
              <a:gdLst/>
              <a:ahLst/>
              <a:cxnLst/>
              <a:rect l="l" t="t" r="r" b="b"/>
              <a:pathLst>
                <a:path w="5691778" h="2025195">
                  <a:moveTo>
                    <a:pt x="130666" y="0"/>
                  </a:moveTo>
                  <a:lnTo>
                    <a:pt x="5561112" y="0"/>
                  </a:lnTo>
                  <a:cubicBezTo>
                    <a:pt x="5633277" y="0"/>
                    <a:pt x="5691778" y="58501"/>
                    <a:pt x="5691778" y="130666"/>
                  </a:cubicBezTo>
                  <a:lnTo>
                    <a:pt x="5691778" y="1894529"/>
                  </a:lnTo>
                  <a:cubicBezTo>
                    <a:pt x="5691778" y="1966646"/>
                    <a:pt x="5633228" y="2025195"/>
                    <a:pt x="5561112" y="2025195"/>
                  </a:cubicBezTo>
                  <a:lnTo>
                    <a:pt x="130666" y="2025195"/>
                  </a:lnTo>
                  <a:cubicBezTo>
                    <a:pt x="58501" y="2025195"/>
                    <a:pt x="0" y="1966694"/>
                    <a:pt x="0" y="1894529"/>
                  </a:cubicBezTo>
                  <a:lnTo>
                    <a:pt x="0" y="130666"/>
                  </a:lnTo>
                  <a:cubicBezTo>
                    <a:pt x="0" y="58549"/>
                    <a:pt x="58549" y="0"/>
                    <a:pt x="130666" y="0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FB2C36"/>
              </a:solidFill>
              <a:prstDash val="solid"/>
            </a:ln>
            <a:effectLst>
              <a:outerShdw blurRad="122492" dist="81661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Shape 55"/>
            <p:cNvSpPr/>
            <p:nvPr/>
          </p:nvSpPr>
          <p:spPr>
            <a:xfrm>
              <a:off x="6309659" y="4475027"/>
              <a:ext cx="391973" cy="391973"/>
            </a:xfrm>
            <a:custGeom>
              <a:avLst/>
              <a:gdLst/>
              <a:ahLst/>
              <a:cxnLst/>
              <a:rect l="l" t="t" r="r" b="b"/>
              <a:pathLst>
                <a:path w="391973" h="391973">
                  <a:moveTo>
                    <a:pt x="195987" y="0"/>
                  </a:moveTo>
                  <a:lnTo>
                    <a:pt x="195987" y="0"/>
                  </a:lnTo>
                  <a:cubicBezTo>
                    <a:pt x="304155" y="0"/>
                    <a:pt x="391973" y="87819"/>
                    <a:pt x="391973" y="195987"/>
                  </a:cubicBezTo>
                  <a:lnTo>
                    <a:pt x="391973" y="195987"/>
                  </a:lnTo>
                  <a:cubicBezTo>
                    <a:pt x="391973" y="304155"/>
                    <a:pt x="304155" y="391973"/>
                    <a:pt x="195987" y="391973"/>
                  </a:cubicBezTo>
                  <a:lnTo>
                    <a:pt x="195987" y="391973"/>
                  </a:lnTo>
                  <a:cubicBezTo>
                    <a:pt x="87819" y="391973"/>
                    <a:pt x="0" y="304155"/>
                    <a:pt x="0" y="195987"/>
                  </a:cubicBezTo>
                  <a:lnTo>
                    <a:pt x="0" y="195987"/>
                  </a:lnTo>
                  <a:cubicBezTo>
                    <a:pt x="0" y="87819"/>
                    <a:pt x="87819" y="0"/>
                    <a:pt x="195987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Text 56"/>
            <p:cNvSpPr/>
            <p:nvPr/>
          </p:nvSpPr>
          <p:spPr>
            <a:xfrm>
              <a:off x="6450077" y="4540356"/>
              <a:ext cx="212319" cy="2613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10000"/>
                </a:lnSpc>
              </a:pPr>
              <a:r>
                <a:rPr lang="ru-RU" sz="2000" b="1" dirty="0">
                  <a:solidFill>
                    <a:srgbClr val="FFFFFF"/>
                  </a:solidFill>
                  <a:latin typeface="Noto Sans SC" pitchFamily="34" charset="0"/>
                  <a:ea typeface="Noto Sans SC" pitchFamily="34" charset="-122"/>
                </a:rPr>
                <a:t>3</a:t>
              </a:r>
              <a:endParaRPr lang="en-US" sz="2000" dirty="0"/>
            </a:p>
          </p:txBody>
        </p:sp>
        <p:sp>
          <p:nvSpPr>
            <p:cNvPr id="60" name="Text 57"/>
            <p:cNvSpPr/>
            <p:nvPr/>
          </p:nvSpPr>
          <p:spPr>
            <a:xfrm>
              <a:off x="6799625" y="4511357"/>
              <a:ext cx="3499879" cy="16332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C10007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Главная причина проигрыша</a:t>
              </a:r>
              <a:endParaRPr lang="en-US" sz="2400" dirty="0"/>
            </a:p>
          </p:txBody>
        </p:sp>
        <p:sp>
          <p:nvSpPr>
            <p:cNvPr id="61" name="Shape 58"/>
            <p:cNvSpPr/>
            <p:nvPr/>
          </p:nvSpPr>
          <p:spPr>
            <a:xfrm>
              <a:off x="6799625" y="4736343"/>
              <a:ext cx="391973" cy="32664"/>
            </a:xfrm>
            <a:custGeom>
              <a:avLst/>
              <a:gdLst/>
              <a:ahLst/>
              <a:cxnLst/>
              <a:rect l="l" t="t" r="r" b="b"/>
              <a:pathLst>
                <a:path w="391973" h="32664">
                  <a:moveTo>
                    <a:pt x="16332" y="0"/>
                  </a:moveTo>
                  <a:lnTo>
                    <a:pt x="375641" y="0"/>
                  </a:lnTo>
                  <a:cubicBezTo>
                    <a:pt x="384661" y="0"/>
                    <a:pt x="391973" y="7312"/>
                    <a:pt x="391973" y="16332"/>
                  </a:cubicBezTo>
                  <a:lnTo>
                    <a:pt x="391973" y="16332"/>
                  </a:lnTo>
                  <a:cubicBezTo>
                    <a:pt x="391973" y="25352"/>
                    <a:pt x="384661" y="32664"/>
                    <a:pt x="375641" y="32664"/>
                  </a:cubicBezTo>
                  <a:lnTo>
                    <a:pt x="16332" y="32664"/>
                  </a:lnTo>
                  <a:cubicBezTo>
                    <a:pt x="7318" y="32664"/>
                    <a:pt x="0" y="25346"/>
                    <a:pt x="0" y="16332"/>
                  </a:cubicBezTo>
                  <a:lnTo>
                    <a:pt x="0" y="16332"/>
                  </a:lnTo>
                  <a:cubicBezTo>
                    <a:pt x="0" y="7318"/>
                    <a:pt x="7318" y="0"/>
                    <a:pt x="16332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Shape 59"/>
            <p:cNvSpPr/>
            <p:nvPr/>
          </p:nvSpPr>
          <p:spPr>
            <a:xfrm>
              <a:off x="6325991" y="4964994"/>
              <a:ext cx="5397798" cy="571628"/>
            </a:xfrm>
            <a:custGeom>
              <a:avLst/>
              <a:gdLst/>
              <a:ahLst/>
              <a:cxnLst/>
              <a:rect l="l" t="t" r="r" b="b"/>
              <a:pathLst>
                <a:path w="5397798" h="571628">
                  <a:moveTo>
                    <a:pt x="32664" y="0"/>
                  </a:moveTo>
                  <a:lnTo>
                    <a:pt x="5332466" y="0"/>
                  </a:lnTo>
                  <a:cubicBezTo>
                    <a:pt x="5368548" y="0"/>
                    <a:pt x="5397798" y="29250"/>
                    <a:pt x="5397798" y="65331"/>
                  </a:cubicBezTo>
                  <a:lnTo>
                    <a:pt x="5397798" y="506296"/>
                  </a:lnTo>
                  <a:cubicBezTo>
                    <a:pt x="5397798" y="542378"/>
                    <a:pt x="5368548" y="571628"/>
                    <a:pt x="5332466" y="571628"/>
                  </a:cubicBezTo>
                  <a:lnTo>
                    <a:pt x="32664" y="571628"/>
                  </a:lnTo>
                  <a:cubicBezTo>
                    <a:pt x="14624" y="571628"/>
                    <a:pt x="0" y="557003"/>
                    <a:pt x="0" y="538963"/>
                  </a:cubicBezTo>
                  <a:lnTo>
                    <a:pt x="0" y="32664"/>
                  </a:lnTo>
                  <a:cubicBezTo>
                    <a:pt x="0" y="14636"/>
                    <a:pt x="14636" y="0"/>
                    <a:pt x="32664" y="0"/>
                  </a:cubicBezTo>
                  <a:close/>
                </a:path>
              </a:pathLst>
            </a:custGeom>
            <a:solidFill>
              <a:srgbClr val="FEF2F2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Shape 60"/>
            <p:cNvSpPr/>
            <p:nvPr/>
          </p:nvSpPr>
          <p:spPr>
            <a:xfrm>
              <a:off x="6325991" y="4964994"/>
              <a:ext cx="32664" cy="571628"/>
            </a:xfrm>
            <a:custGeom>
              <a:avLst/>
              <a:gdLst/>
              <a:ahLst/>
              <a:cxnLst/>
              <a:rect l="l" t="t" r="r" b="b"/>
              <a:pathLst>
                <a:path w="32664" h="571628">
                  <a:moveTo>
                    <a:pt x="32664" y="0"/>
                  </a:moveTo>
                  <a:lnTo>
                    <a:pt x="32664" y="0"/>
                  </a:lnTo>
                  <a:lnTo>
                    <a:pt x="32664" y="571628"/>
                  </a:lnTo>
                  <a:lnTo>
                    <a:pt x="32664" y="571628"/>
                  </a:lnTo>
                  <a:cubicBezTo>
                    <a:pt x="14624" y="571628"/>
                    <a:pt x="0" y="557003"/>
                    <a:pt x="0" y="538963"/>
                  </a:cubicBezTo>
                  <a:lnTo>
                    <a:pt x="0" y="32664"/>
                  </a:lnTo>
                  <a:cubicBezTo>
                    <a:pt x="0" y="14636"/>
                    <a:pt x="14636" y="0"/>
                    <a:pt x="32664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Shape 61"/>
            <p:cNvSpPr/>
            <p:nvPr/>
          </p:nvSpPr>
          <p:spPr>
            <a:xfrm>
              <a:off x="6460732" y="5095652"/>
              <a:ext cx="146990" cy="146990"/>
            </a:xfrm>
            <a:custGeom>
              <a:avLst/>
              <a:gdLst/>
              <a:ahLst/>
              <a:cxnLst/>
              <a:rect l="l" t="t" r="r" b="b"/>
              <a:pathLst>
                <a:path w="146990" h="146990">
                  <a:moveTo>
                    <a:pt x="73495" y="0"/>
                  </a:moveTo>
                  <a:cubicBezTo>
                    <a:pt x="77715" y="0"/>
                    <a:pt x="81591" y="2325"/>
                    <a:pt x="83601" y="6029"/>
                  </a:cubicBezTo>
                  <a:lnTo>
                    <a:pt x="145612" y="120865"/>
                  </a:lnTo>
                  <a:cubicBezTo>
                    <a:pt x="147535" y="124425"/>
                    <a:pt x="147449" y="128731"/>
                    <a:pt x="145382" y="132205"/>
                  </a:cubicBezTo>
                  <a:cubicBezTo>
                    <a:pt x="143315" y="135679"/>
                    <a:pt x="139554" y="137803"/>
                    <a:pt x="135506" y="137803"/>
                  </a:cubicBezTo>
                  <a:lnTo>
                    <a:pt x="11484" y="137803"/>
                  </a:lnTo>
                  <a:cubicBezTo>
                    <a:pt x="7436" y="137803"/>
                    <a:pt x="3703" y="135679"/>
                    <a:pt x="1608" y="132205"/>
                  </a:cubicBezTo>
                  <a:cubicBezTo>
                    <a:pt x="-488" y="128731"/>
                    <a:pt x="-545" y="124425"/>
                    <a:pt x="1378" y="120865"/>
                  </a:cubicBezTo>
                  <a:lnTo>
                    <a:pt x="63389" y="6029"/>
                  </a:lnTo>
                  <a:cubicBezTo>
                    <a:pt x="65399" y="2325"/>
                    <a:pt x="69275" y="0"/>
                    <a:pt x="73495" y="0"/>
                  </a:cubicBezTo>
                  <a:close/>
                  <a:moveTo>
                    <a:pt x="73495" y="48231"/>
                  </a:moveTo>
                  <a:cubicBezTo>
                    <a:pt x="69677" y="48231"/>
                    <a:pt x="66605" y="51303"/>
                    <a:pt x="66605" y="55121"/>
                  </a:cubicBezTo>
                  <a:lnTo>
                    <a:pt x="66605" y="87275"/>
                  </a:lnTo>
                  <a:cubicBezTo>
                    <a:pt x="66605" y="91094"/>
                    <a:pt x="69677" y="94165"/>
                    <a:pt x="73495" y="94165"/>
                  </a:cubicBezTo>
                  <a:cubicBezTo>
                    <a:pt x="77313" y="94165"/>
                    <a:pt x="80385" y="91094"/>
                    <a:pt x="80385" y="87275"/>
                  </a:cubicBezTo>
                  <a:lnTo>
                    <a:pt x="80385" y="55121"/>
                  </a:lnTo>
                  <a:cubicBezTo>
                    <a:pt x="80385" y="51303"/>
                    <a:pt x="77313" y="48231"/>
                    <a:pt x="73495" y="48231"/>
                  </a:cubicBezTo>
                  <a:close/>
                  <a:moveTo>
                    <a:pt x="81160" y="110242"/>
                  </a:moveTo>
                  <a:cubicBezTo>
                    <a:pt x="81335" y="107397"/>
                    <a:pt x="79916" y="104690"/>
                    <a:pt x="77477" y="103215"/>
                  </a:cubicBezTo>
                  <a:cubicBezTo>
                    <a:pt x="75038" y="101739"/>
                    <a:pt x="71981" y="101739"/>
                    <a:pt x="69542" y="103215"/>
                  </a:cubicBezTo>
                  <a:cubicBezTo>
                    <a:pt x="67103" y="104690"/>
                    <a:pt x="65684" y="107397"/>
                    <a:pt x="65858" y="110242"/>
                  </a:cubicBezTo>
                  <a:cubicBezTo>
                    <a:pt x="65684" y="113088"/>
                    <a:pt x="67103" y="115795"/>
                    <a:pt x="69542" y="117270"/>
                  </a:cubicBezTo>
                  <a:cubicBezTo>
                    <a:pt x="71981" y="118745"/>
                    <a:pt x="75038" y="118745"/>
                    <a:pt x="77477" y="117270"/>
                  </a:cubicBezTo>
                  <a:cubicBezTo>
                    <a:pt x="79916" y="115795"/>
                    <a:pt x="81335" y="113088"/>
                    <a:pt x="81160" y="110242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Text 62"/>
            <p:cNvSpPr/>
            <p:nvPr/>
          </p:nvSpPr>
          <p:spPr>
            <a:xfrm>
              <a:off x="6689383" y="5062987"/>
              <a:ext cx="3878902" cy="1959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 err="1">
                  <a:solidFill>
                    <a:srgbClr val="C10007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Непоследовательная</a:t>
              </a:r>
              <a:r>
                <a:rPr lang="ru-RU" sz="1600" b="1" dirty="0">
                  <a:solidFill>
                    <a:srgbClr val="C10007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доказательственная</a:t>
              </a:r>
              <a:r>
                <a:rPr lang="en-US" sz="1600" b="1" dirty="0">
                  <a:solidFill>
                    <a:srgbClr val="C10007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база</a:t>
              </a:r>
              <a:endParaRPr lang="en-US" sz="1600" dirty="0"/>
            </a:p>
          </p:txBody>
        </p:sp>
        <p:sp>
          <p:nvSpPr>
            <p:cNvPr id="66" name="Text 63"/>
            <p:cNvSpPr/>
            <p:nvPr/>
          </p:nvSpPr>
          <p:spPr>
            <a:xfrm>
              <a:off x="6689383" y="5275306"/>
              <a:ext cx="5173230" cy="3266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Фрагментарные доказательства, которые не складываются </a:t>
              </a:r>
              <a:r>
                <a:rPr lang="en-US" sz="1400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в</a:t>
              </a: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</a:t>
              </a:r>
              <a:r>
                <a:rPr lang="ru-RU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единую</a:t>
              </a: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 картину</a:t>
              </a:r>
              <a:endParaRPr lang="en-US" sz="1400" dirty="0"/>
            </a:p>
          </p:txBody>
        </p:sp>
        <p:sp>
          <p:nvSpPr>
            <p:cNvPr id="67" name="Shape 64"/>
            <p:cNvSpPr/>
            <p:nvPr/>
          </p:nvSpPr>
          <p:spPr>
            <a:xfrm>
              <a:off x="6325991" y="5601950"/>
              <a:ext cx="5397798" cy="571628"/>
            </a:xfrm>
            <a:custGeom>
              <a:avLst/>
              <a:gdLst/>
              <a:ahLst/>
              <a:cxnLst/>
              <a:rect l="l" t="t" r="r" b="b"/>
              <a:pathLst>
                <a:path w="5397798" h="571628">
                  <a:moveTo>
                    <a:pt x="32664" y="0"/>
                  </a:moveTo>
                  <a:lnTo>
                    <a:pt x="5332466" y="0"/>
                  </a:lnTo>
                  <a:cubicBezTo>
                    <a:pt x="5368548" y="0"/>
                    <a:pt x="5397798" y="29250"/>
                    <a:pt x="5397798" y="65331"/>
                  </a:cubicBezTo>
                  <a:lnTo>
                    <a:pt x="5397798" y="506296"/>
                  </a:lnTo>
                  <a:cubicBezTo>
                    <a:pt x="5397798" y="542378"/>
                    <a:pt x="5368548" y="571628"/>
                    <a:pt x="5332466" y="571628"/>
                  </a:cubicBezTo>
                  <a:lnTo>
                    <a:pt x="32664" y="571628"/>
                  </a:lnTo>
                  <a:cubicBezTo>
                    <a:pt x="14624" y="571628"/>
                    <a:pt x="0" y="557003"/>
                    <a:pt x="0" y="538963"/>
                  </a:cubicBezTo>
                  <a:lnTo>
                    <a:pt x="0" y="32664"/>
                  </a:lnTo>
                  <a:cubicBezTo>
                    <a:pt x="0" y="14636"/>
                    <a:pt x="14636" y="0"/>
                    <a:pt x="32664" y="0"/>
                  </a:cubicBezTo>
                  <a:close/>
                </a:path>
              </a:pathLst>
            </a:custGeom>
            <a:solidFill>
              <a:srgbClr val="FEF2F2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Shape 65"/>
            <p:cNvSpPr/>
            <p:nvPr/>
          </p:nvSpPr>
          <p:spPr>
            <a:xfrm>
              <a:off x="6325991" y="5601950"/>
              <a:ext cx="32664" cy="571628"/>
            </a:xfrm>
            <a:custGeom>
              <a:avLst/>
              <a:gdLst/>
              <a:ahLst/>
              <a:cxnLst/>
              <a:rect l="l" t="t" r="r" b="b"/>
              <a:pathLst>
                <a:path w="32664" h="571628">
                  <a:moveTo>
                    <a:pt x="32664" y="0"/>
                  </a:moveTo>
                  <a:lnTo>
                    <a:pt x="32664" y="0"/>
                  </a:lnTo>
                  <a:lnTo>
                    <a:pt x="32664" y="571628"/>
                  </a:lnTo>
                  <a:lnTo>
                    <a:pt x="32664" y="571628"/>
                  </a:lnTo>
                  <a:cubicBezTo>
                    <a:pt x="14624" y="571628"/>
                    <a:pt x="0" y="557003"/>
                    <a:pt x="0" y="538963"/>
                  </a:cubicBezTo>
                  <a:lnTo>
                    <a:pt x="0" y="32664"/>
                  </a:lnTo>
                  <a:cubicBezTo>
                    <a:pt x="0" y="14636"/>
                    <a:pt x="14636" y="0"/>
                    <a:pt x="32664" y="0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Shape 66"/>
            <p:cNvSpPr/>
            <p:nvPr/>
          </p:nvSpPr>
          <p:spPr>
            <a:xfrm>
              <a:off x="6460732" y="5732608"/>
              <a:ext cx="146990" cy="146990"/>
            </a:xfrm>
            <a:custGeom>
              <a:avLst/>
              <a:gdLst/>
              <a:ahLst/>
              <a:cxnLst/>
              <a:rect l="l" t="t" r="r" b="b"/>
              <a:pathLst>
                <a:path w="146990" h="146990">
                  <a:moveTo>
                    <a:pt x="73495" y="146990"/>
                  </a:moveTo>
                  <a:cubicBezTo>
                    <a:pt x="114058" y="146990"/>
                    <a:pt x="146990" y="114058"/>
                    <a:pt x="146990" y="73495"/>
                  </a:cubicBezTo>
                  <a:cubicBezTo>
                    <a:pt x="146990" y="32932"/>
                    <a:pt x="114058" y="0"/>
                    <a:pt x="73495" y="0"/>
                  </a:cubicBezTo>
                  <a:cubicBezTo>
                    <a:pt x="32932" y="0"/>
                    <a:pt x="0" y="32932"/>
                    <a:pt x="0" y="73495"/>
                  </a:cubicBezTo>
                  <a:cubicBezTo>
                    <a:pt x="0" y="114058"/>
                    <a:pt x="32932" y="146990"/>
                    <a:pt x="73495" y="146990"/>
                  </a:cubicBezTo>
                  <a:close/>
                  <a:moveTo>
                    <a:pt x="47944" y="47944"/>
                  </a:moveTo>
                  <a:cubicBezTo>
                    <a:pt x="50643" y="45245"/>
                    <a:pt x="55006" y="45245"/>
                    <a:pt x="57676" y="47944"/>
                  </a:cubicBezTo>
                  <a:lnTo>
                    <a:pt x="73466" y="63734"/>
                  </a:lnTo>
                  <a:lnTo>
                    <a:pt x="89256" y="47944"/>
                  </a:lnTo>
                  <a:cubicBezTo>
                    <a:pt x="91955" y="45245"/>
                    <a:pt x="96319" y="45245"/>
                    <a:pt x="98989" y="47944"/>
                  </a:cubicBezTo>
                  <a:cubicBezTo>
                    <a:pt x="101658" y="50643"/>
                    <a:pt x="101687" y="55006"/>
                    <a:pt x="98989" y="57676"/>
                  </a:cubicBezTo>
                  <a:lnTo>
                    <a:pt x="83199" y="73466"/>
                  </a:lnTo>
                  <a:lnTo>
                    <a:pt x="98989" y="89256"/>
                  </a:lnTo>
                  <a:cubicBezTo>
                    <a:pt x="101687" y="91955"/>
                    <a:pt x="101687" y="96319"/>
                    <a:pt x="98989" y="98989"/>
                  </a:cubicBezTo>
                  <a:cubicBezTo>
                    <a:pt x="96290" y="101658"/>
                    <a:pt x="91926" y="101687"/>
                    <a:pt x="89256" y="98989"/>
                  </a:cubicBezTo>
                  <a:lnTo>
                    <a:pt x="73466" y="83199"/>
                  </a:lnTo>
                  <a:lnTo>
                    <a:pt x="57676" y="98989"/>
                  </a:lnTo>
                  <a:cubicBezTo>
                    <a:pt x="54978" y="101687"/>
                    <a:pt x="50614" y="101687"/>
                    <a:pt x="47944" y="98989"/>
                  </a:cubicBezTo>
                  <a:cubicBezTo>
                    <a:pt x="45274" y="96290"/>
                    <a:pt x="45245" y="91926"/>
                    <a:pt x="47944" y="89256"/>
                  </a:cubicBezTo>
                  <a:lnTo>
                    <a:pt x="63734" y="73466"/>
                  </a:lnTo>
                  <a:lnTo>
                    <a:pt x="47944" y="57676"/>
                  </a:lnTo>
                  <a:cubicBezTo>
                    <a:pt x="45245" y="54978"/>
                    <a:pt x="45245" y="50614"/>
                    <a:pt x="47944" y="47944"/>
                  </a:cubicBezTo>
                  <a:close/>
                </a:path>
              </a:pathLst>
            </a:custGeom>
            <a:solidFill>
              <a:srgbClr val="FB2C36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Text 67"/>
            <p:cNvSpPr/>
            <p:nvPr/>
          </p:nvSpPr>
          <p:spPr>
            <a:xfrm>
              <a:off x="6689383" y="5699944"/>
              <a:ext cx="3503261" cy="1959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C10007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Полное отсутствие доказательств</a:t>
              </a:r>
              <a:endParaRPr lang="en-US" sz="1600" dirty="0"/>
            </a:p>
          </p:txBody>
        </p:sp>
        <p:sp>
          <p:nvSpPr>
            <p:cNvPr id="71" name="Text 68"/>
            <p:cNvSpPr/>
            <p:nvPr/>
          </p:nvSpPr>
          <p:spPr>
            <a:xfrm>
              <a:off x="6689382" y="5912263"/>
              <a:ext cx="4439109" cy="2531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Нет документов — нет денег. Работа «на словах» не работает в суде</a:t>
              </a:r>
              <a:endParaRPr lang="en-US" sz="1400" dirty="0"/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l4vpy4zr4ic2/slide2_bg.jpg"/>
          <p:cNvPicPr>
            <a:picLocks noChangeAspect="1"/>
          </p:cNvPicPr>
          <p:nvPr/>
        </p:nvPicPr>
        <p:blipFill>
          <a:blip r:embed="rId3"/>
          <a:srcRect l="13" r="13"/>
          <a:stretch/>
        </p:blipFill>
        <p:spPr>
          <a:xfrm>
            <a:off x="0" y="0"/>
            <a:ext cx="12192000" cy="6859757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374850" y="1197213"/>
            <a:ext cx="449820" cy="449820"/>
          </a:xfrm>
          <a:custGeom>
            <a:avLst/>
            <a:gdLst/>
            <a:ahLst/>
            <a:cxnLst/>
            <a:rect l="l" t="t" r="r" b="b"/>
            <a:pathLst>
              <a:path w="449820" h="449820">
                <a:moveTo>
                  <a:pt x="112455" y="0"/>
                </a:moveTo>
                <a:lnTo>
                  <a:pt x="337365" y="0"/>
                </a:lnTo>
                <a:cubicBezTo>
                  <a:pt x="399472" y="0"/>
                  <a:pt x="449820" y="50348"/>
                  <a:pt x="449820" y="112455"/>
                </a:cubicBezTo>
                <a:lnTo>
                  <a:pt x="449820" y="337365"/>
                </a:lnTo>
                <a:cubicBezTo>
                  <a:pt x="449820" y="399472"/>
                  <a:pt x="399472" y="449820"/>
                  <a:pt x="337365" y="449820"/>
                </a:cubicBezTo>
                <a:lnTo>
                  <a:pt x="112455" y="449820"/>
                </a:lnTo>
                <a:cubicBezTo>
                  <a:pt x="50348" y="449820"/>
                  <a:pt x="0" y="399472"/>
                  <a:pt x="0" y="337365"/>
                </a:cubicBezTo>
                <a:lnTo>
                  <a:pt x="0" y="112455"/>
                </a:lnTo>
                <a:cubicBezTo>
                  <a:pt x="0" y="50348"/>
                  <a:pt x="50348" y="0"/>
                  <a:pt x="112455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40569" dist="9371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4" name="Shape 1"/>
          <p:cNvSpPr/>
          <p:nvPr/>
        </p:nvSpPr>
        <p:spPr>
          <a:xfrm>
            <a:off x="506048" y="1328411"/>
            <a:ext cx="187425" cy="187425"/>
          </a:xfrm>
          <a:custGeom>
            <a:avLst/>
            <a:gdLst/>
            <a:ahLst/>
            <a:cxnLst/>
            <a:rect l="l" t="t" r="r" b="b"/>
            <a:pathLst>
              <a:path w="187425" h="187425">
                <a:moveTo>
                  <a:pt x="54580" y="23721"/>
                </a:moveTo>
                <a:lnTo>
                  <a:pt x="50773" y="35142"/>
                </a:lnTo>
                <a:lnTo>
                  <a:pt x="23428" y="35142"/>
                </a:lnTo>
                <a:cubicBezTo>
                  <a:pt x="10506" y="35142"/>
                  <a:pt x="0" y="45648"/>
                  <a:pt x="0" y="58570"/>
                </a:cubicBezTo>
                <a:lnTo>
                  <a:pt x="0" y="152283"/>
                </a:lnTo>
                <a:cubicBezTo>
                  <a:pt x="0" y="165205"/>
                  <a:pt x="10506" y="175711"/>
                  <a:pt x="23428" y="175711"/>
                </a:cubicBezTo>
                <a:lnTo>
                  <a:pt x="163997" y="175711"/>
                </a:lnTo>
                <a:cubicBezTo>
                  <a:pt x="176919" y="175711"/>
                  <a:pt x="187425" y="165205"/>
                  <a:pt x="187425" y="152283"/>
                </a:cubicBezTo>
                <a:lnTo>
                  <a:pt x="187425" y="58570"/>
                </a:lnTo>
                <a:cubicBezTo>
                  <a:pt x="187425" y="45648"/>
                  <a:pt x="176919" y="35142"/>
                  <a:pt x="163997" y="35142"/>
                </a:cubicBezTo>
                <a:lnTo>
                  <a:pt x="136652" y="35142"/>
                </a:lnTo>
                <a:lnTo>
                  <a:pt x="132845" y="23721"/>
                </a:lnTo>
                <a:cubicBezTo>
                  <a:pt x="130465" y="16546"/>
                  <a:pt x="123766" y="11714"/>
                  <a:pt x="116189" y="11714"/>
                </a:cubicBezTo>
                <a:lnTo>
                  <a:pt x="71236" y="11714"/>
                </a:lnTo>
                <a:cubicBezTo>
                  <a:pt x="63659" y="11714"/>
                  <a:pt x="56960" y="16546"/>
                  <a:pt x="54580" y="23721"/>
                </a:cubicBezTo>
                <a:close/>
                <a:moveTo>
                  <a:pt x="93713" y="70284"/>
                </a:moveTo>
                <a:cubicBezTo>
                  <a:pt x="113108" y="70284"/>
                  <a:pt x="128855" y="86031"/>
                  <a:pt x="128855" y="105427"/>
                </a:cubicBezTo>
                <a:cubicBezTo>
                  <a:pt x="128855" y="124822"/>
                  <a:pt x="113108" y="140569"/>
                  <a:pt x="93713" y="140569"/>
                </a:cubicBezTo>
                <a:cubicBezTo>
                  <a:pt x="74317" y="140569"/>
                  <a:pt x="58570" y="124822"/>
                  <a:pt x="58570" y="105427"/>
                </a:cubicBezTo>
                <a:cubicBezTo>
                  <a:pt x="58570" y="86031"/>
                  <a:pt x="74317" y="70284"/>
                  <a:pt x="93713" y="70284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Text 2"/>
          <p:cNvSpPr/>
          <p:nvPr/>
        </p:nvSpPr>
        <p:spPr>
          <a:xfrm>
            <a:off x="955868" y="1197213"/>
            <a:ext cx="5032363" cy="337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ru-RU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Интеллектуальная</a:t>
            </a:r>
            <a:r>
              <a:rPr lang="en-US" sz="2214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собственность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74850" y="1836766"/>
            <a:ext cx="3711016" cy="1574370"/>
          </a:xfrm>
          <a:custGeom>
            <a:avLst/>
            <a:gdLst/>
            <a:ahLst/>
            <a:cxnLst/>
            <a:rect l="l" t="t" r="r" b="b"/>
            <a:pathLst>
              <a:path w="3711016" h="1574370">
                <a:moveTo>
                  <a:pt x="112457" y="0"/>
                </a:moveTo>
                <a:lnTo>
                  <a:pt x="3598559" y="0"/>
                </a:lnTo>
                <a:cubicBezTo>
                  <a:pt x="3660667" y="0"/>
                  <a:pt x="3711016" y="50349"/>
                  <a:pt x="3711016" y="112457"/>
                </a:cubicBezTo>
                <a:lnTo>
                  <a:pt x="3711016" y="1461913"/>
                </a:lnTo>
                <a:cubicBezTo>
                  <a:pt x="3711016" y="1524022"/>
                  <a:pt x="3660667" y="1574370"/>
                  <a:pt x="3598559" y="1574370"/>
                </a:cubicBezTo>
                <a:lnTo>
                  <a:pt x="112457" y="1574370"/>
                </a:lnTo>
                <a:cubicBezTo>
                  <a:pt x="50349" y="1574370"/>
                  <a:pt x="0" y="1524022"/>
                  <a:pt x="0" y="1461913"/>
                </a:cubicBezTo>
                <a:lnTo>
                  <a:pt x="0" y="112457"/>
                </a:lnTo>
                <a:cubicBezTo>
                  <a:pt x="0" y="50349"/>
                  <a:pt x="50349" y="0"/>
                  <a:pt x="112457" y="0"/>
                </a:cubicBezTo>
                <a:close/>
              </a:path>
            </a:pathLst>
          </a:custGeom>
          <a:solidFill>
            <a:srgbClr val="40D36B"/>
          </a:solidFill>
          <a:ln/>
          <a:effectLst>
            <a:outerShdw blurRad="140569" dist="9371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8" name="Shape 5"/>
          <p:cNvSpPr/>
          <p:nvPr/>
        </p:nvSpPr>
        <p:spPr>
          <a:xfrm>
            <a:off x="1970013" y="1986706"/>
            <a:ext cx="524790" cy="524790"/>
          </a:xfrm>
          <a:custGeom>
            <a:avLst/>
            <a:gdLst/>
            <a:ahLst/>
            <a:cxnLst/>
            <a:rect l="l" t="t" r="r" b="b"/>
            <a:pathLst>
              <a:path w="524790" h="524790">
                <a:moveTo>
                  <a:pt x="262395" y="0"/>
                </a:moveTo>
                <a:lnTo>
                  <a:pt x="262395" y="0"/>
                </a:lnTo>
                <a:cubicBezTo>
                  <a:pt x="407215" y="0"/>
                  <a:pt x="524790" y="117575"/>
                  <a:pt x="524790" y="262395"/>
                </a:cubicBezTo>
                <a:lnTo>
                  <a:pt x="524790" y="262395"/>
                </a:lnTo>
                <a:cubicBezTo>
                  <a:pt x="524790" y="407215"/>
                  <a:pt x="407215" y="524790"/>
                  <a:pt x="262395" y="524790"/>
                </a:cubicBezTo>
                <a:lnTo>
                  <a:pt x="262395" y="524790"/>
                </a:lnTo>
                <a:cubicBezTo>
                  <a:pt x="117575" y="524790"/>
                  <a:pt x="0" y="407215"/>
                  <a:pt x="0" y="262395"/>
                </a:cubicBezTo>
                <a:lnTo>
                  <a:pt x="0" y="262395"/>
                </a:lnTo>
                <a:cubicBezTo>
                  <a:pt x="0" y="117575"/>
                  <a:pt x="117575" y="0"/>
                  <a:pt x="262395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Shape 6"/>
          <p:cNvSpPr/>
          <p:nvPr/>
        </p:nvSpPr>
        <p:spPr>
          <a:xfrm>
            <a:off x="2119953" y="2136646"/>
            <a:ext cx="224910" cy="224910"/>
          </a:xfrm>
          <a:custGeom>
            <a:avLst/>
            <a:gdLst/>
            <a:ahLst/>
            <a:cxnLst/>
            <a:rect l="l" t="t" r="r" b="b"/>
            <a:pathLst>
              <a:path w="224910" h="224910">
                <a:moveTo>
                  <a:pt x="0" y="182739"/>
                </a:moveTo>
                <a:lnTo>
                  <a:pt x="0" y="91370"/>
                </a:lnTo>
                <a:lnTo>
                  <a:pt x="59830" y="91370"/>
                </a:lnTo>
                <a:cubicBezTo>
                  <a:pt x="65760" y="82496"/>
                  <a:pt x="73886" y="75204"/>
                  <a:pt x="83419" y="70284"/>
                </a:cubicBezTo>
                <a:lnTo>
                  <a:pt x="0" y="70284"/>
                </a:lnTo>
                <a:lnTo>
                  <a:pt x="0" y="55217"/>
                </a:lnTo>
                <a:cubicBezTo>
                  <a:pt x="0" y="39711"/>
                  <a:pt x="12607" y="27103"/>
                  <a:pt x="28114" y="27103"/>
                </a:cubicBezTo>
                <a:lnTo>
                  <a:pt x="28158" y="27103"/>
                </a:lnTo>
                <a:cubicBezTo>
                  <a:pt x="28685" y="19811"/>
                  <a:pt x="34747" y="14057"/>
                  <a:pt x="42171" y="14057"/>
                </a:cubicBezTo>
                <a:lnTo>
                  <a:pt x="56228" y="14057"/>
                </a:lnTo>
                <a:cubicBezTo>
                  <a:pt x="63651" y="14057"/>
                  <a:pt x="69713" y="19811"/>
                  <a:pt x="70240" y="27103"/>
                </a:cubicBezTo>
                <a:lnTo>
                  <a:pt x="84341" y="27103"/>
                </a:lnTo>
                <a:lnTo>
                  <a:pt x="106832" y="16649"/>
                </a:lnTo>
                <a:cubicBezTo>
                  <a:pt x="110522" y="14935"/>
                  <a:pt x="114564" y="14013"/>
                  <a:pt x="118649" y="14013"/>
                </a:cubicBezTo>
                <a:lnTo>
                  <a:pt x="196796" y="14057"/>
                </a:lnTo>
                <a:cubicBezTo>
                  <a:pt x="212303" y="14057"/>
                  <a:pt x="224910" y="26664"/>
                  <a:pt x="224910" y="42171"/>
                </a:cubicBezTo>
                <a:lnTo>
                  <a:pt x="224910" y="70284"/>
                </a:lnTo>
                <a:lnTo>
                  <a:pt x="141447" y="70284"/>
                </a:lnTo>
                <a:cubicBezTo>
                  <a:pt x="150980" y="75204"/>
                  <a:pt x="159106" y="82496"/>
                  <a:pt x="165037" y="91370"/>
                </a:cubicBezTo>
                <a:lnTo>
                  <a:pt x="224866" y="91370"/>
                </a:lnTo>
                <a:lnTo>
                  <a:pt x="224866" y="182739"/>
                </a:lnTo>
                <a:cubicBezTo>
                  <a:pt x="224866" y="198246"/>
                  <a:pt x="212259" y="210853"/>
                  <a:pt x="196752" y="210853"/>
                </a:cubicBezTo>
                <a:lnTo>
                  <a:pt x="28114" y="210853"/>
                </a:lnTo>
                <a:cubicBezTo>
                  <a:pt x="12607" y="210853"/>
                  <a:pt x="0" y="198246"/>
                  <a:pt x="0" y="182739"/>
                </a:cubicBezTo>
                <a:close/>
                <a:moveTo>
                  <a:pt x="112455" y="84341"/>
                </a:moveTo>
                <a:cubicBezTo>
                  <a:pt x="97056" y="83844"/>
                  <a:pt x="82610" y="91776"/>
                  <a:pt x="74764" y="105035"/>
                </a:cubicBezTo>
                <a:cubicBezTo>
                  <a:pt x="66917" y="118294"/>
                  <a:pt x="66917" y="134774"/>
                  <a:pt x="74764" y="148033"/>
                </a:cubicBezTo>
                <a:cubicBezTo>
                  <a:pt x="82610" y="161292"/>
                  <a:pt x="97056" y="169223"/>
                  <a:pt x="112455" y="168726"/>
                </a:cubicBezTo>
                <a:cubicBezTo>
                  <a:pt x="127854" y="169223"/>
                  <a:pt x="142300" y="161292"/>
                  <a:pt x="150146" y="148033"/>
                </a:cubicBezTo>
                <a:cubicBezTo>
                  <a:pt x="157993" y="134774"/>
                  <a:pt x="157993" y="118294"/>
                  <a:pt x="150146" y="105035"/>
                </a:cubicBezTo>
                <a:cubicBezTo>
                  <a:pt x="142300" y="91776"/>
                  <a:pt x="127854" y="83844"/>
                  <a:pt x="112455" y="84341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491991" y="2509188"/>
            <a:ext cx="3495477" cy="2623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Фотографии — основа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91991" y="2886346"/>
            <a:ext cx="3476735" cy="374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Качественные фото делают </a:t>
            </a:r>
            <a:r>
              <a:rPr lang="en-US" sz="1400" dirty="0" err="1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объявление</a:t>
            </a: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успешным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4239906" y="1836766"/>
            <a:ext cx="3711016" cy="1574370"/>
          </a:xfrm>
          <a:custGeom>
            <a:avLst/>
            <a:gdLst/>
            <a:ahLst/>
            <a:cxnLst/>
            <a:rect l="l" t="t" r="r" b="b"/>
            <a:pathLst>
              <a:path w="3711016" h="1574370">
                <a:moveTo>
                  <a:pt x="112457" y="0"/>
                </a:moveTo>
                <a:lnTo>
                  <a:pt x="3598559" y="0"/>
                </a:lnTo>
                <a:cubicBezTo>
                  <a:pt x="3660667" y="0"/>
                  <a:pt x="3711016" y="50349"/>
                  <a:pt x="3711016" y="112457"/>
                </a:cubicBezTo>
                <a:lnTo>
                  <a:pt x="3711016" y="1461913"/>
                </a:lnTo>
                <a:cubicBezTo>
                  <a:pt x="3711016" y="1524022"/>
                  <a:pt x="3660667" y="1574370"/>
                  <a:pt x="3598559" y="1574370"/>
                </a:cubicBezTo>
                <a:lnTo>
                  <a:pt x="112457" y="1574370"/>
                </a:lnTo>
                <a:cubicBezTo>
                  <a:pt x="50349" y="1574370"/>
                  <a:pt x="0" y="1524022"/>
                  <a:pt x="0" y="1461913"/>
                </a:cubicBezTo>
                <a:lnTo>
                  <a:pt x="0" y="112457"/>
                </a:lnTo>
                <a:cubicBezTo>
                  <a:pt x="0" y="50349"/>
                  <a:pt x="50349" y="0"/>
                  <a:pt x="112457" y="0"/>
                </a:cubicBezTo>
                <a:close/>
              </a:path>
            </a:pathLst>
          </a:custGeom>
          <a:solidFill>
            <a:srgbClr val="F9DB47"/>
          </a:solidFill>
          <a:ln/>
          <a:effectLst>
            <a:outerShdw blurRad="140569" dist="9371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" name="Shape 10"/>
          <p:cNvSpPr/>
          <p:nvPr/>
        </p:nvSpPr>
        <p:spPr>
          <a:xfrm>
            <a:off x="5835069" y="1986706"/>
            <a:ext cx="524790" cy="524790"/>
          </a:xfrm>
          <a:custGeom>
            <a:avLst/>
            <a:gdLst/>
            <a:ahLst/>
            <a:cxnLst/>
            <a:rect l="l" t="t" r="r" b="b"/>
            <a:pathLst>
              <a:path w="524790" h="524790">
                <a:moveTo>
                  <a:pt x="262395" y="0"/>
                </a:moveTo>
                <a:lnTo>
                  <a:pt x="262395" y="0"/>
                </a:lnTo>
                <a:cubicBezTo>
                  <a:pt x="407215" y="0"/>
                  <a:pt x="524790" y="117575"/>
                  <a:pt x="524790" y="262395"/>
                </a:cubicBezTo>
                <a:lnTo>
                  <a:pt x="524790" y="262395"/>
                </a:lnTo>
                <a:cubicBezTo>
                  <a:pt x="524790" y="407215"/>
                  <a:pt x="407215" y="524790"/>
                  <a:pt x="262395" y="524790"/>
                </a:cubicBezTo>
                <a:lnTo>
                  <a:pt x="262395" y="524790"/>
                </a:lnTo>
                <a:cubicBezTo>
                  <a:pt x="117575" y="524790"/>
                  <a:pt x="0" y="407215"/>
                  <a:pt x="0" y="262395"/>
                </a:cubicBezTo>
                <a:lnTo>
                  <a:pt x="0" y="262395"/>
                </a:lnTo>
                <a:cubicBezTo>
                  <a:pt x="0" y="117575"/>
                  <a:pt x="117575" y="0"/>
                  <a:pt x="262395" y="0"/>
                </a:cubicBezTo>
                <a:close/>
              </a:path>
            </a:pathLst>
          </a:custGeom>
          <a:solidFill>
            <a:srgbClr val="FFFFFF">
              <a:alpha val="30196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Shape 11"/>
          <p:cNvSpPr/>
          <p:nvPr/>
        </p:nvSpPr>
        <p:spPr>
          <a:xfrm>
            <a:off x="5985009" y="2136646"/>
            <a:ext cx="224910" cy="224910"/>
          </a:xfrm>
          <a:custGeom>
            <a:avLst/>
            <a:gdLst/>
            <a:ahLst/>
            <a:cxnLst/>
            <a:rect l="l" t="t" r="r" b="b"/>
            <a:pathLst>
              <a:path w="224910" h="224910">
                <a:moveTo>
                  <a:pt x="154582" y="122998"/>
                </a:moveTo>
                <a:lnTo>
                  <a:pt x="70724" y="122998"/>
                </a:lnTo>
                <a:cubicBezTo>
                  <a:pt x="71998" y="151331"/>
                  <a:pt x="78279" y="177424"/>
                  <a:pt x="87197" y="196533"/>
                </a:cubicBezTo>
                <a:cubicBezTo>
                  <a:pt x="92204" y="207295"/>
                  <a:pt x="97607" y="214895"/>
                  <a:pt x="102615" y="219551"/>
                </a:cubicBezTo>
                <a:cubicBezTo>
                  <a:pt x="107535" y="224163"/>
                  <a:pt x="110918" y="224910"/>
                  <a:pt x="112675" y="224910"/>
                </a:cubicBezTo>
                <a:cubicBezTo>
                  <a:pt x="114432" y="224910"/>
                  <a:pt x="117814" y="224163"/>
                  <a:pt x="122734" y="219551"/>
                </a:cubicBezTo>
                <a:cubicBezTo>
                  <a:pt x="127742" y="214895"/>
                  <a:pt x="133145" y="207251"/>
                  <a:pt x="138153" y="196533"/>
                </a:cubicBezTo>
                <a:cubicBezTo>
                  <a:pt x="147070" y="177424"/>
                  <a:pt x="153352" y="151331"/>
                  <a:pt x="154626" y="122998"/>
                </a:cubicBezTo>
                <a:close/>
                <a:moveTo>
                  <a:pt x="70680" y="101912"/>
                </a:moveTo>
                <a:lnTo>
                  <a:pt x="154538" y="101912"/>
                </a:lnTo>
                <a:cubicBezTo>
                  <a:pt x="153308" y="73579"/>
                  <a:pt x="147026" y="47486"/>
                  <a:pt x="138109" y="28377"/>
                </a:cubicBezTo>
                <a:cubicBezTo>
                  <a:pt x="133101" y="17659"/>
                  <a:pt x="127698" y="10016"/>
                  <a:pt x="122690" y="5359"/>
                </a:cubicBezTo>
                <a:cubicBezTo>
                  <a:pt x="117770" y="747"/>
                  <a:pt x="114388" y="0"/>
                  <a:pt x="112631" y="0"/>
                </a:cubicBezTo>
                <a:cubicBezTo>
                  <a:pt x="110874" y="0"/>
                  <a:pt x="107491" y="747"/>
                  <a:pt x="102571" y="5359"/>
                </a:cubicBezTo>
                <a:cubicBezTo>
                  <a:pt x="97564" y="10016"/>
                  <a:pt x="92160" y="17659"/>
                  <a:pt x="87153" y="28377"/>
                </a:cubicBezTo>
                <a:cubicBezTo>
                  <a:pt x="78235" y="47486"/>
                  <a:pt x="71954" y="73579"/>
                  <a:pt x="70680" y="101912"/>
                </a:cubicBezTo>
                <a:close/>
                <a:moveTo>
                  <a:pt x="49594" y="101912"/>
                </a:moveTo>
                <a:cubicBezTo>
                  <a:pt x="51132" y="64310"/>
                  <a:pt x="60840" y="29388"/>
                  <a:pt x="75029" y="6457"/>
                </a:cubicBezTo>
                <a:cubicBezTo>
                  <a:pt x="34571" y="20778"/>
                  <a:pt x="4788" y="57633"/>
                  <a:pt x="659" y="101912"/>
                </a:cubicBezTo>
                <a:lnTo>
                  <a:pt x="49594" y="101912"/>
                </a:lnTo>
                <a:close/>
                <a:moveTo>
                  <a:pt x="659" y="122998"/>
                </a:moveTo>
                <a:cubicBezTo>
                  <a:pt x="4788" y="167277"/>
                  <a:pt x="34571" y="204132"/>
                  <a:pt x="75029" y="218453"/>
                </a:cubicBezTo>
                <a:cubicBezTo>
                  <a:pt x="60840" y="195522"/>
                  <a:pt x="51132" y="160600"/>
                  <a:pt x="49594" y="122998"/>
                </a:cubicBezTo>
                <a:lnTo>
                  <a:pt x="659" y="122998"/>
                </a:lnTo>
                <a:close/>
                <a:moveTo>
                  <a:pt x="175667" y="122998"/>
                </a:moveTo>
                <a:cubicBezTo>
                  <a:pt x="174130" y="160600"/>
                  <a:pt x="164422" y="195522"/>
                  <a:pt x="150233" y="218453"/>
                </a:cubicBezTo>
                <a:cubicBezTo>
                  <a:pt x="190690" y="204088"/>
                  <a:pt x="220473" y="167277"/>
                  <a:pt x="224603" y="122998"/>
                </a:cubicBezTo>
                <a:lnTo>
                  <a:pt x="175667" y="122998"/>
                </a:lnTo>
                <a:close/>
                <a:moveTo>
                  <a:pt x="224603" y="101912"/>
                </a:moveTo>
                <a:cubicBezTo>
                  <a:pt x="220473" y="57633"/>
                  <a:pt x="190690" y="20778"/>
                  <a:pt x="150233" y="6457"/>
                </a:cubicBezTo>
                <a:cubicBezTo>
                  <a:pt x="164422" y="29388"/>
                  <a:pt x="174130" y="64310"/>
                  <a:pt x="175667" y="101912"/>
                </a:cubicBezTo>
                <a:lnTo>
                  <a:pt x="224603" y="101912"/>
                </a:lnTo>
                <a:close/>
              </a:path>
            </a:pathLst>
          </a:custGeom>
          <a:solidFill>
            <a:srgbClr val="2C3E5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4347676" y="2586466"/>
            <a:ext cx="3495477" cy="2623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Интернет ≠ общедоступное место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4357047" y="2886346"/>
            <a:ext cx="3476735" cy="374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Фото в интернете защищены </a:t>
            </a:r>
            <a:r>
              <a:rPr lang="en-US" sz="1400" dirty="0" err="1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законом</a:t>
            </a:r>
            <a:r>
              <a:rPr lang="en-US" sz="1400" dirty="0">
                <a:solidFill>
                  <a:srgbClr val="2C3E50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.!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8105036" y="1836766"/>
            <a:ext cx="3711016" cy="1574370"/>
          </a:xfrm>
          <a:custGeom>
            <a:avLst/>
            <a:gdLst/>
            <a:ahLst/>
            <a:cxnLst/>
            <a:rect l="l" t="t" r="r" b="b"/>
            <a:pathLst>
              <a:path w="3711016" h="1574370">
                <a:moveTo>
                  <a:pt x="112457" y="0"/>
                </a:moveTo>
                <a:lnTo>
                  <a:pt x="3598559" y="0"/>
                </a:lnTo>
                <a:cubicBezTo>
                  <a:pt x="3660667" y="0"/>
                  <a:pt x="3711016" y="50349"/>
                  <a:pt x="3711016" y="112457"/>
                </a:cubicBezTo>
                <a:lnTo>
                  <a:pt x="3711016" y="1461913"/>
                </a:lnTo>
                <a:cubicBezTo>
                  <a:pt x="3711016" y="1524022"/>
                  <a:pt x="3660667" y="1574370"/>
                  <a:pt x="3598559" y="1574370"/>
                </a:cubicBezTo>
                <a:lnTo>
                  <a:pt x="112457" y="1574370"/>
                </a:lnTo>
                <a:cubicBezTo>
                  <a:pt x="50349" y="1574370"/>
                  <a:pt x="0" y="1524022"/>
                  <a:pt x="0" y="1461913"/>
                </a:cubicBezTo>
                <a:lnTo>
                  <a:pt x="0" y="112457"/>
                </a:lnTo>
                <a:cubicBezTo>
                  <a:pt x="0" y="50349"/>
                  <a:pt x="50349" y="0"/>
                  <a:pt x="112457" y="0"/>
                </a:cubicBezTo>
                <a:close/>
              </a:path>
            </a:pathLst>
          </a:custGeom>
          <a:solidFill>
            <a:srgbClr val="FB2C36"/>
          </a:solidFill>
          <a:ln/>
          <a:effectLst>
            <a:outerShdw blurRad="140569" dist="9371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8" name="Shape 15"/>
          <p:cNvSpPr/>
          <p:nvPr/>
        </p:nvSpPr>
        <p:spPr>
          <a:xfrm>
            <a:off x="9700199" y="1986706"/>
            <a:ext cx="524790" cy="524790"/>
          </a:xfrm>
          <a:custGeom>
            <a:avLst/>
            <a:gdLst/>
            <a:ahLst/>
            <a:cxnLst/>
            <a:rect l="l" t="t" r="r" b="b"/>
            <a:pathLst>
              <a:path w="524790" h="524790">
                <a:moveTo>
                  <a:pt x="262395" y="0"/>
                </a:moveTo>
                <a:lnTo>
                  <a:pt x="262395" y="0"/>
                </a:lnTo>
                <a:cubicBezTo>
                  <a:pt x="407215" y="0"/>
                  <a:pt x="524790" y="117575"/>
                  <a:pt x="524790" y="262395"/>
                </a:cubicBezTo>
                <a:lnTo>
                  <a:pt x="524790" y="262395"/>
                </a:lnTo>
                <a:cubicBezTo>
                  <a:pt x="524790" y="407215"/>
                  <a:pt x="407215" y="524790"/>
                  <a:pt x="262395" y="524790"/>
                </a:cubicBezTo>
                <a:lnTo>
                  <a:pt x="262395" y="524790"/>
                </a:lnTo>
                <a:cubicBezTo>
                  <a:pt x="117575" y="524790"/>
                  <a:pt x="0" y="407215"/>
                  <a:pt x="0" y="262395"/>
                </a:cubicBezTo>
                <a:lnTo>
                  <a:pt x="0" y="262395"/>
                </a:lnTo>
                <a:cubicBezTo>
                  <a:pt x="0" y="117575"/>
                  <a:pt x="117575" y="0"/>
                  <a:pt x="262395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Shape 16"/>
          <p:cNvSpPr/>
          <p:nvPr/>
        </p:nvSpPr>
        <p:spPr>
          <a:xfrm>
            <a:off x="9850139" y="2136646"/>
            <a:ext cx="224910" cy="224910"/>
          </a:xfrm>
          <a:custGeom>
            <a:avLst/>
            <a:gdLst/>
            <a:ahLst/>
            <a:cxnLst/>
            <a:rect l="l" t="t" r="r" b="b"/>
            <a:pathLst>
              <a:path w="224910" h="224910">
                <a:moveTo>
                  <a:pt x="161303" y="181202"/>
                </a:moveTo>
                <a:lnTo>
                  <a:pt x="43708" y="63607"/>
                </a:lnTo>
                <a:cubicBezTo>
                  <a:pt x="33868" y="77401"/>
                  <a:pt x="28114" y="94269"/>
                  <a:pt x="28114" y="112455"/>
                </a:cubicBezTo>
                <a:cubicBezTo>
                  <a:pt x="28114" y="159018"/>
                  <a:pt x="65892" y="196796"/>
                  <a:pt x="112455" y="196796"/>
                </a:cubicBezTo>
                <a:cubicBezTo>
                  <a:pt x="130685" y="196796"/>
                  <a:pt x="147553" y="191042"/>
                  <a:pt x="161303" y="181202"/>
                </a:cubicBezTo>
                <a:close/>
                <a:moveTo>
                  <a:pt x="181202" y="161303"/>
                </a:moveTo>
                <a:cubicBezTo>
                  <a:pt x="191042" y="147509"/>
                  <a:pt x="196796" y="130641"/>
                  <a:pt x="196796" y="112455"/>
                </a:cubicBezTo>
                <a:cubicBezTo>
                  <a:pt x="196796" y="65892"/>
                  <a:pt x="159018" y="28114"/>
                  <a:pt x="112455" y="28114"/>
                </a:cubicBezTo>
                <a:cubicBezTo>
                  <a:pt x="94225" y="28114"/>
                  <a:pt x="77357" y="33868"/>
                  <a:pt x="63607" y="43708"/>
                </a:cubicBezTo>
                <a:lnTo>
                  <a:pt x="181202" y="161303"/>
                </a:lnTo>
                <a:close/>
                <a:moveTo>
                  <a:pt x="0" y="112455"/>
                </a:moveTo>
                <a:cubicBezTo>
                  <a:pt x="0" y="50389"/>
                  <a:pt x="50389" y="0"/>
                  <a:pt x="112455" y="0"/>
                </a:cubicBezTo>
                <a:cubicBezTo>
                  <a:pt x="174521" y="0"/>
                  <a:pt x="224910" y="50389"/>
                  <a:pt x="224910" y="112455"/>
                </a:cubicBezTo>
                <a:cubicBezTo>
                  <a:pt x="224910" y="174521"/>
                  <a:pt x="174521" y="224910"/>
                  <a:pt x="112455" y="224910"/>
                </a:cubicBezTo>
                <a:cubicBezTo>
                  <a:pt x="50389" y="224910"/>
                  <a:pt x="0" y="174521"/>
                  <a:pt x="0" y="11245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0" name="Text 17"/>
          <p:cNvSpPr/>
          <p:nvPr/>
        </p:nvSpPr>
        <p:spPr>
          <a:xfrm>
            <a:off x="8212805" y="2586466"/>
            <a:ext cx="3495477" cy="2623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Копирование = нарушение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8222176" y="2886346"/>
            <a:ext cx="3476735" cy="374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Копировать чужие объявления с фото и текстом — грубое нарушение!</a:t>
            </a:r>
            <a:endParaRPr lang="en-US" sz="1400" dirty="0"/>
          </a:p>
        </p:txBody>
      </p:sp>
      <p:sp>
        <p:nvSpPr>
          <p:cNvPr id="22" name="Shape 19"/>
          <p:cNvSpPr/>
          <p:nvPr/>
        </p:nvSpPr>
        <p:spPr>
          <a:xfrm>
            <a:off x="384221" y="3532962"/>
            <a:ext cx="11423557" cy="2380298"/>
          </a:xfrm>
          <a:custGeom>
            <a:avLst/>
            <a:gdLst/>
            <a:ahLst/>
            <a:cxnLst/>
            <a:rect l="l" t="t" r="r" b="b"/>
            <a:pathLst>
              <a:path w="11423557" h="2380298">
                <a:moveTo>
                  <a:pt x="149935" y="0"/>
                </a:moveTo>
                <a:lnTo>
                  <a:pt x="11273622" y="0"/>
                </a:lnTo>
                <a:cubicBezTo>
                  <a:pt x="11356429" y="0"/>
                  <a:pt x="11423557" y="67128"/>
                  <a:pt x="11423557" y="149935"/>
                </a:cubicBezTo>
                <a:lnTo>
                  <a:pt x="11423557" y="2230363"/>
                </a:lnTo>
                <a:cubicBezTo>
                  <a:pt x="11423557" y="2313170"/>
                  <a:pt x="11356429" y="2380298"/>
                  <a:pt x="11273622" y="2380298"/>
                </a:cubicBezTo>
                <a:lnTo>
                  <a:pt x="149935" y="2380298"/>
                </a:lnTo>
                <a:cubicBezTo>
                  <a:pt x="67128" y="2380298"/>
                  <a:pt x="0" y="2313170"/>
                  <a:pt x="0" y="2230363"/>
                </a:cubicBezTo>
                <a:lnTo>
                  <a:pt x="0" y="149935"/>
                </a:lnTo>
                <a:cubicBezTo>
                  <a:pt x="0" y="67184"/>
                  <a:pt x="67184" y="0"/>
                  <a:pt x="149935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40D36B">
                <a:alpha val="20000"/>
              </a:srgbClr>
            </a:solidFill>
            <a:prstDash val="solid"/>
          </a:ln>
          <a:effectLst>
            <a:outerShdw blurRad="140569" dist="93713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" name="Shape 20"/>
          <p:cNvSpPr/>
          <p:nvPr/>
        </p:nvSpPr>
        <p:spPr>
          <a:xfrm>
            <a:off x="543533" y="3692274"/>
            <a:ext cx="374850" cy="374850"/>
          </a:xfrm>
          <a:custGeom>
            <a:avLst/>
            <a:gdLst/>
            <a:ahLst/>
            <a:cxnLst/>
            <a:rect l="l" t="t" r="r" b="b"/>
            <a:pathLst>
              <a:path w="374850" h="374850">
                <a:moveTo>
                  <a:pt x="187425" y="0"/>
                </a:moveTo>
                <a:lnTo>
                  <a:pt x="187425" y="0"/>
                </a:lnTo>
                <a:cubicBezTo>
                  <a:pt x="290868" y="0"/>
                  <a:pt x="374850" y="83982"/>
                  <a:pt x="374850" y="187425"/>
                </a:cubicBezTo>
                <a:lnTo>
                  <a:pt x="374850" y="187425"/>
                </a:lnTo>
                <a:cubicBezTo>
                  <a:pt x="374850" y="290868"/>
                  <a:pt x="290868" y="374850"/>
                  <a:pt x="187425" y="374850"/>
                </a:cubicBezTo>
                <a:lnTo>
                  <a:pt x="187425" y="374850"/>
                </a:lnTo>
                <a:cubicBezTo>
                  <a:pt x="83982" y="374850"/>
                  <a:pt x="0" y="290868"/>
                  <a:pt x="0" y="187425"/>
                </a:cubicBezTo>
                <a:lnTo>
                  <a:pt x="0" y="187425"/>
                </a:lnTo>
                <a:cubicBezTo>
                  <a:pt x="0" y="83982"/>
                  <a:pt x="83982" y="0"/>
                  <a:pt x="187425" y="0"/>
                </a:cubicBezTo>
                <a:close/>
              </a:path>
            </a:pathLst>
          </a:custGeom>
          <a:solidFill>
            <a:srgbClr val="FB2C3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4" name="Shape 21"/>
          <p:cNvSpPr/>
          <p:nvPr/>
        </p:nvSpPr>
        <p:spPr>
          <a:xfrm>
            <a:off x="638417" y="3795357"/>
            <a:ext cx="189768" cy="168683"/>
          </a:xfrm>
          <a:custGeom>
            <a:avLst/>
            <a:gdLst/>
            <a:ahLst/>
            <a:cxnLst/>
            <a:rect l="l" t="t" r="r" b="b"/>
            <a:pathLst>
              <a:path w="189768" h="168683">
                <a:moveTo>
                  <a:pt x="55876" y="50539"/>
                </a:moveTo>
                <a:lnTo>
                  <a:pt x="49715" y="44378"/>
                </a:lnTo>
                <a:cubicBezTo>
                  <a:pt x="45597" y="40260"/>
                  <a:pt x="45597" y="33572"/>
                  <a:pt x="49715" y="29454"/>
                </a:cubicBezTo>
                <a:lnTo>
                  <a:pt x="87504" y="-8368"/>
                </a:lnTo>
                <a:cubicBezTo>
                  <a:pt x="91622" y="-12486"/>
                  <a:pt x="98310" y="-12486"/>
                  <a:pt x="102429" y="-8368"/>
                </a:cubicBezTo>
                <a:lnTo>
                  <a:pt x="108589" y="-2174"/>
                </a:lnTo>
                <a:cubicBezTo>
                  <a:pt x="112708" y="1944"/>
                  <a:pt x="112708" y="8632"/>
                  <a:pt x="108589" y="12750"/>
                </a:cubicBezTo>
                <a:lnTo>
                  <a:pt x="70801" y="50539"/>
                </a:lnTo>
                <a:cubicBezTo>
                  <a:pt x="66682" y="54657"/>
                  <a:pt x="59994" y="54657"/>
                  <a:pt x="55876" y="50539"/>
                </a:cubicBezTo>
                <a:close/>
                <a:moveTo>
                  <a:pt x="90930" y="69746"/>
                </a:moveTo>
                <a:lnTo>
                  <a:pt x="80585" y="59401"/>
                </a:lnTo>
                <a:lnTo>
                  <a:pt x="117485" y="22502"/>
                </a:lnTo>
                <a:lnTo>
                  <a:pt x="156822" y="61839"/>
                </a:lnTo>
                <a:lnTo>
                  <a:pt x="119923" y="98739"/>
                </a:lnTo>
                <a:lnTo>
                  <a:pt x="109578" y="88394"/>
                </a:lnTo>
                <a:lnTo>
                  <a:pt x="33143" y="164828"/>
                </a:lnTo>
                <a:cubicBezTo>
                  <a:pt x="28004" y="169967"/>
                  <a:pt x="19669" y="169967"/>
                  <a:pt x="14496" y="164828"/>
                </a:cubicBezTo>
                <a:cubicBezTo>
                  <a:pt x="9324" y="159688"/>
                  <a:pt x="9357" y="151353"/>
                  <a:pt x="14496" y="146181"/>
                </a:cubicBezTo>
                <a:lnTo>
                  <a:pt x="90930" y="69746"/>
                </a:lnTo>
                <a:close/>
                <a:moveTo>
                  <a:pt x="128785" y="123415"/>
                </a:moveTo>
                <a:cubicBezTo>
                  <a:pt x="124667" y="119297"/>
                  <a:pt x="124667" y="112609"/>
                  <a:pt x="128785" y="108491"/>
                </a:cubicBezTo>
                <a:lnTo>
                  <a:pt x="166574" y="70702"/>
                </a:lnTo>
                <a:cubicBezTo>
                  <a:pt x="170692" y="66583"/>
                  <a:pt x="177380" y="66583"/>
                  <a:pt x="181498" y="70702"/>
                </a:cubicBezTo>
                <a:lnTo>
                  <a:pt x="187659" y="76863"/>
                </a:lnTo>
                <a:cubicBezTo>
                  <a:pt x="191778" y="80981"/>
                  <a:pt x="191778" y="87669"/>
                  <a:pt x="187659" y="91787"/>
                </a:cubicBezTo>
                <a:lnTo>
                  <a:pt x="149870" y="129609"/>
                </a:lnTo>
                <a:cubicBezTo>
                  <a:pt x="145752" y="133727"/>
                  <a:pt x="139064" y="133727"/>
                  <a:pt x="134946" y="129609"/>
                </a:cubicBezTo>
                <a:lnTo>
                  <a:pt x="128785" y="123448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Text 22"/>
          <p:cNvSpPr/>
          <p:nvPr/>
        </p:nvSpPr>
        <p:spPr>
          <a:xfrm>
            <a:off x="1030838" y="3748501"/>
            <a:ext cx="5595740" cy="2717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Реальные кейсы: сколько </a:t>
            </a:r>
            <a:r>
              <a:rPr lang="en-US" sz="1600" b="1" dirty="0" err="1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заплатили</a:t>
            </a:r>
            <a:r>
              <a:rPr lang="en-US" sz="1600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ru-RU" sz="1600" b="1" dirty="0">
                <a:solidFill>
                  <a:srgbClr val="2C3E5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агенты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552904" y="4188950"/>
            <a:ext cx="3579819" cy="1555628"/>
          </a:xfrm>
          <a:custGeom>
            <a:avLst/>
            <a:gdLst/>
            <a:ahLst/>
            <a:cxnLst/>
            <a:rect l="l" t="t" r="r" b="b"/>
            <a:pathLst>
              <a:path w="3579819" h="1555628">
                <a:moveTo>
                  <a:pt x="112456" y="0"/>
                </a:moveTo>
                <a:lnTo>
                  <a:pt x="3467362" y="0"/>
                </a:lnTo>
                <a:cubicBezTo>
                  <a:pt x="3529470" y="0"/>
                  <a:pt x="3579819" y="50348"/>
                  <a:pt x="3579819" y="112456"/>
                </a:cubicBezTo>
                <a:lnTo>
                  <a:pt x="3579819" y="1443172"/>
                </a:lnTo>
                <a:cubicBezTo>
                  <a:pt x="3579819" y="1505280"/>
                  <a:pt x="3529470" y="1555628"/>
                  <a:pt x="3467362" y="1555628"/>
                </a:cubicBezTo>
                <a:lnTo>
                  <a:pt x="112456" y="1555628"/>
                </a:lnTo>
                <a:cubicBezTo>
                  <a:pt x="50348" y="1555628"/>
                  <a:pt x="0" y="1505280"/>
                  <a:pt x="0" y="1443172"/>
                </a:cubicBezTo>
                <a:lnTo>
                  <a:pt x="0" y="112456"/>
                </a:lnTo>
                <a:cubicBezTo>
                  <a:pt x="0" y="50390"/>
                  <a:pt x="50390" y="0"/>
                  <a:pt x="112456" y="0"/>
                </a:cubicBezTo>
                <a:close/>
              </a:path>
            </a:pathLst>
          </a:custGeom>
          <a:gradFill flip="none" rotWithShape="1">
            <a:gsLst>
              <a:gs pos="0">
                <a:srgbClr val="FEF2F2"/>
              </a:gs>
              <a:gs pos="100000">
                <a:srgbClr val="FFE2E2"/>
              </a:gs>
            </a:gsLst>
            <a:lin ang="2700000" scaled="1"/>
          </a:gradFill>
          <a:ln w="25400">
            <a:solidFill>
              <a:srgbClr val="FB2C36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7" name="Text 24"/>
          <p:cNvSpPr/>
          <p:nvPr/>
        </p:nvSpPr>
        <p:spPr>
          <a:xfrm>
            <a:off x="712215" y="4348261"/>
            <a:ext cx="1311975" cy="337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14" b="1" dirty="0">
                <a:solidFill>
                  <a:srgbClr val="E7000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1,3 млн ₽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3766658" y="4423231"/>
            <a:ext cx="187425" cy="187425"/>
          </a:xfrm>
          <a:custGeom>
            <a:avLst/>
            <a:gdLst/>
            <a:ahLst/>
            <a:cxnLst/>
            <a:rect l="l" t="t" r="r" b="b"/>
            <a:pathLst>
              <a:path w="187425" h="187425">
                <a:moveTo>
                  <a:pt x="93713" y="187425"/>
                </a:moveTo>
                <a:cubicBezTo>
                  <a:pt x="145434" y="187425"/>
                  <a:pt x="187425" y="145434"/>
                  <a:pt x="187425" y="93713"/>
                </a:cubicBezTo>
                <a:cubicBezTo>
                  <a:pt x="187425" y="41991"/>
                  <a:pt x="145434" y="0"/>
                  <a:pt x="93713" y="0"/>
                </a:cubicBezTo>
                <a:cubicBezTo>
                  <a:pt x="41991" y="0"/>
                  <a:pt x="0" y="41991"/>
                  <a:pt x="0" y="93713"/>
                </a:cubicBezTo>
                <a:cubicBezTo>
                  <a:pt x="0" y="145434"/>
                  <a:pt x="41991" y="187425"/>
                  <a:pt x="93713" y="187425"/>
                </a:cubicBezTo>
                <a:close/>
                <a:moveTo>
                  <a:pt x="93713" y="49785"/>
                </a:moveTo>
                <a:cubicBezTo>
                  <a:pt x="98581" y="49785"/>
                  <a:pt x="102498" y="53702"/>
                  <a:pt x="102498" y="58570"/>
                </a:cubicBezTo>
                <a:lnTo>
                  <a:pt x="102498" y="99570"/>
                </a:lnTo>
                <a:cubicBezTo>
                  <a:pt x="102498" y="104438"/>
                  <a:pt x="98581" y="108355"/>
                  <a:pt x="93713" y="108355"/>
                </a:cubicBezTo>
                <a:cubicBezTo>
                  <a:pt x="88844" y="108355"/>
                  <a:pt x="84927" y="104438"/>
                  <a:pt x="84927" y="99570"/>
                </a:cubicBezTo>
                <a:lnTo>
                  <a:pt x="84927" y="58570"/>
                </a:lnTo>
                <a:cubicBezTo>
                  <a:pt x="84927" y="53702"/>
                  <a:pt x="88844" y="49785"/>
                  <a:pt x="93713" y="49785"/>
                </a:cubicBezTo>
                <a:close/>
                <a:moveTo>
                  <a:pt x="83939" y="128855"/>
                </a:moveTo>
                <a:cubicBezTo>
                  <a:pt x="83716" y="125227"/>
                  <a:pt x="85526" y="121775"/>
                  <a:pt x="88636" y="119894"/>
                </a:cubicBezTo>
                <a:cubicBezTo>
                  <a:pt x="91746" y="118013"/>
                  <a:pt x="95643" y="118013"/>
                  <a:pt x="98753" y="119894"/>
                </a:cubicBezTo>
                <a:cubicBezTo>
                  <a:pt x="101863" y="121775"/>
                  <a:pt x="103672" y="125227"/>
                  <a:pt x="103450" y="128855"/>
                </a:cubicBezTo>
                <a:cubicBezTo>
                  <a:pt x="103672" y="132483"/>
                  <a:pt x="101863" y="135934"/>
                  <a:pt x="98753" y="137816"/>
                </a:cubicBezTo>
                <a:cubicBezTo>
                  <a:pt x="95643" y="139697"/>
                  <a:pt x="91746" y="139697"/>
                  <a:pt x="88636" y="137816"/>
                </a:cubicBezTo>
                <a:cubicBezTo>
                  <a:pt x="85526" y="135934"/>
                  <a:pt x="83716" y="132483"/>
                  <a:pt x="83939" y="128855"/>
                </a:cubicBezTo>
                <a:close/>
              </a:path>
            </a:pathLst>
          </a:custGeom>
          <a:solidFill>
            <a:srgbClr val="FB2C3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9" name="Text 26"/>
          <p:cNvSpPr/>
          <p:nvPr/>
        </p:nvSpPr>
        <p:spPr>
          <a:xfrm>
            <a:off x="712215" y="4760596"/>
            <a:ext cx="3336166" cy="2249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 агента-нарушителя взыскана компенсация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712215" y="5060477"/>
            <a:ext cx="3261196" cy="524790"/>
          </a:xfrm>
          <a:custGeom>
            <a:avLst/>
            <a:gdLst/>
            <a:ahLst/>
            <a:cxnLst/>
            <a:rect l="l" t="t" r="r" b="b"/>
            <a:pathLst>
              <a:path w="3261196" h="524790">
                <a:moveTo>
                  <a:pt x="74972" y="0"/>
                </a:moveTo>
                <a:lnTo>
                  <a:pt x="3186224" y="0"/>
                </a:lnTo>
                <a:cubicBezTo>
                  <a:pt x="3227630" y="0"/>
                  <a:pt x="3261196" y="33566"/>
                  <a:pt x="3261196" y="74972"/>
                </a:cubicBezTo>
                <a:lnTo>
                  <a:pt x="3261196" y="449819"/>
                </a:lnTo>
                <a:cubicBezTo>
                  <a:pt x="3261196" y="491224"/>
                  <a:pt x="3227630" y="524790"/>
                  <a:pt x="3186224" y="524790"/>
                </a:cubicBezTo>
                <a:lnTo>
                  <a:pt x="74972" y="524790"/>
                </a:lnTo>
                <a:cubicBezTo>
                  <a:pt x="33594" y="524790"/>
                  <a:pt x="0" y="491197"/>
                  <a:pt x="0" y="449819"/>
                </a:cubicBezTo>
                <a:lnTo>
                  <a:pt x="0" y="74972"/>
                </a:lnTo>
                <a:cubicBezTo>
                  <a:pt x="0" y="33566"/>
                  <a:pt x="33566" y="0"/>
                  <a:pt x="7497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1" name="Text 28"/>
          <p:cNvSpPr/>
          <p:nvPr/>
        </p:nvSpPr>
        <p:spPr>
          <a:xfrm>
            <a:off x="787185" y="5135447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Постановление СИП от 26.11.2025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787185" y="5322872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Дело А40-228833/2024</a:t>
            </a:r>
            <a:endParaRPr lang="en-US" sz="1600" dirty="0"/>
          </a:p>
        </p:txBody>
      </p:sp>
      <p:sp>
        <p:nvSpPr>
          <p:cNvPr id="33" name="Shape 30"/>
          <p:cNvSpPr/>
          <p:nvPr/>
        </p:nvSpPr>
        <p:spPr>
          <a:xfrm>
            <a:off x="4305505" y="4188950"/>
            <a:ext cx="3579819" cy="1555628"/>
          </a:xfrm>
          <a:custGeom>
            <a:avLst/>
            <a:gdLst/>
            <a:ahLst/>
            <a:cxnLst/>
            <a:rect l="l" t="t" r="r" b="b"/>
            <a:pathLst>
              <a:path w="3579819" h="1555628">
                <a:moveTo>
                  <a:pt x="112456" y="0"/>
                </a:moveTo>
                <a:lnTo>
                  <a:pt x="3467362" y="0"/>
                </a:lnTo>
                <a:cubicBezTo>
                  <a:pt x="3529470" y="0"/>
                  <a:pt x="3579819" y="50348"/>
                  <a:pt x="3579819" y="112456"/>
                </a:cubicBezTo>
                <a:lnTo>
                  <a:pt x="3579819" y="1443172"/>
                </a:lnTo>
                <a:cubicBezTo>
                  <a:pt x="3579819" y="1505280"/>
                  <a:pt x="3529470" y="1555628"/>
                  <a:pt x="3467362" y="1555628"/>
                </a:cubicBezTo>
                <a:lnTo>
                  <a:pt x="112456" y="1555628"/>
                </a:lnTo>
                <a:cubicBezTo>
                  <a:pt x="50348" y="1555628"/>
                  <a:pt x="0" y="1505280"/>
                  <a:pt x="0" y="1443172"/>
                </a:cubicBezTo>
                <a:lnTo>
                  <a:pt x="0" y="112456"/>
                </a:lnTo>
                <a:cubicBezTo>
                  <a:pt x="0" y="50390"/>
                  <a:pt x="50390" y="0"/>
                  <a:pt x="112456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7ED"/>
              </a:gs>
              <a:gs pos="100000">
                <a:srgbClr val="FFEDD4"/>
              </a:gs>
            </a:gsLst>
            <a:lin ang="2700000" scaled="1"/>
          </a:gradFill>
          <a:ln w="25400">
            <a:solidFill>
              <a:srgbClr val="FF6900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4" name="Text 31"/>
          <p:cNvSpPr/>
          <p:nvPr/>
        </p:nvSpPr>
        <p:spPr>
          <a:xfrm>
            <a:off x="4464816" y="4348261"/>
            <a:ext cx="1396317" cy="337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14" b="1" dirty="0">
                <a:solidFill>
                  <a:srgbClr val="F549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150 000 ₽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7519332" y="4423231"/>
            <a:ext cx="187425" cy="187425"/>
          </a:xfrm>
          <a:custGeom>
            <a:avLst/>
            <a:gdLst/>
            <a:ahLst/>
            <a:cxnLst/>
            <a:rect l="l" t="t" r="r" b="b"/>
            <a:pathLst>
              <a:path w="187425" h="187425">
                <a:moveTo>
                  <a:pt x="93713" y="0"/>
                </a:moveTo>
                <a:cubicBezTo>
                  <a:pt x="99094" y="0"/>
                  <a:pt x="104036" y="2965"/>
                  <a:pt x="106598" y="7687"/>
                </a:cubicBezTo>
                <a:lnTo>
                  <a:pt x="185668" y="154113"/>
                </a:lnTo>
                <a:cubicBezTo>
                  <a:pt x="188121" y="158652"/>
                  <a:pt x="188011" y="164143"/>
                  <a:pt x="185375" y="168573"/>
                </a:cubicBezTo>
                <a:cubicBezTo>
                  <a:pt x="182739" y="173002"/>
                  <a:pt x="177944" y="175711"/>
                  <a:pt x="172782" y="175711"/>
                </a:cubicBezTo>
                <a:lnTo>
                  <a:pt x="14643" y="175711"/>
                </a:lnTo>
                <a:cubicBezTo>
                  <a:pt x="9481" y="175711"/>
                  <a:pt x="4722" y="173002"/>
                  <a:pt x="2050" y="168573"/>
                </a:cubicBezTo>
                <a:cubicBezTo>
                  <a:pt x="-622" y="164143"/>
                  <a:pt x="-696" y="158652"/>
                  <a:pt x="1757" y="154113"/>
                </a:cubicBezTo>
                <a:lnTo>
                  <a:pt x="80827" y="7687"/>
                </a:lnTo>
                <a:cubicBezTo>
                  <a:pt x="83390" y="2965"/>
                  <a:pt x="88331" y="0"/>
                  <a:pt x="93713" y="0"/>
                </a:cubicBezTo>
                <a:close/>
                <a:moveTo>
                  <a:pt x="93713" y="61499"/>
                </a:moveTo>
                <a:cubicBezTo>
                  <a:pt x="88844" y="61499"/>
                  <a:pt x="84927" y="65416"/>
                  <a:pt x="84927" y="70284"/>
                </a:cubicBezTo>
                <a:lnTo>
                  <a:pt x="84927" y="111284"/>
                </a:lnTo>
                <a:cubicBezTo>
                  <a:pt x="84927" y="116152"/>
                  <a:pt x="88844" y="120069"/>
                  <a:pt x="93713" y="120069"/>
                </a:cubicBezTo>
                <a:cubicBezTo>
                  <a:pt x="98581" y="120069"/>
                  <a:pt x="102498" y="116152"/>
                  <a:pt x="102498" y="111284"/>
                </a:cubicBezTo>
                <a:lnTo>
                  <a:pt x="102498" y="70284"/>
                </a:lnTo>
                <a:cubicBezTo>
                  <a:pt x="102498" y="65416"/>
                  <a:pt x="98581" y="61499"/>
                  <a:pt x="93713" y="61499"/>
                </a:cubicBezTo>
                <a:close/>
                <a:moveTo>
                  <a:pt x="103486" y="140569"/>
                </a:moveTo>
                <a:cubicBezTo>
                  <a:pt x="103709" y="136941"/>
                  <a:pt x="101900" y="133489"/>
                  <a:pt x="98789" y="131608"/>
                </a:cubicBezTo>
                <a:cubicBezTo>
                  <a:pt x="95679" y="129727"/>
                  <a:pt x="91782" y="129727"/>
                  <a:pt x="88672" y="131608"/>
                </a:cubicBezTo>
                <a:cubicBezTo>
                  <a:pt x="85562" y="133489"/>
                  <a:pt x="83753" y="136941"/>
                  <a:pt x="83975" y="140569"/>
                </a:cubicBezTo>
                <a:cubicBezTo>
                  <a:pt x="83753" y="144197"/>
                  <a:pt x="85562" y="147648"/>
                  <a:pt x="88672" y="149530"/>
                </a:cubicBezTo>
                <a:cubicBezTo>
                  <a:pt x="91782" y="151411"/>
                  <a:pt x="95679" y="151411"/>
                  <a:pt x="98789" y="149530"/>
                </a:cubicBezTo>
                <a:cubicBezTo>
                  <a:pt x="101900" y="147648"/>
                  <a:pt x="103709" y="144197"/>
                  <a:pt x="103486" y="140569"/>
                </a:cubicBezTo>
                <a:close/>
              </a:path>
            </a:pathLst>
          </a:custGeom>
          <a:solidFill>
            <a:srgbClr val="FF690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6" name="Text 33"/>
          <p:cNvSpPr/>
          <p:nvPr/>
        </p:nvSpPr>
        <p:spPr>
          <a:xfrm>
            <a:off x="4464816" y="4760596"/>
            <a:ext cx="3336166" cy="2249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 агентства взыскана компенсация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4464816" y="5060477"/>
            <a:ext cx="3261196" cy="524790"/>
          </a:xfrm>
          <a:custGeom>
            <a:avLst/>
            <a:gdLst/>
            <a:ahLst/>
            <a:cxnLst/>
            <a:rect l="l" t="t" r="r" b="b"/>
            <a:pathLst>
              <a:path w="3261196" h="524790">
                <a:moveTo>
                  <a:pt x="74972" y="0"/>
                </a:moveTo>
                <a:lnTo>
                  <a:pt x="3186224" y="0"/>
                </a:lnTo>
                <a:cubicBezTo>
                  <a:pt x="3227630" y="0"/>
                  <a:pt x="3261196" y="33566"/>
                  <a:pt x="3261196" y="74972"/>
                </a:cubicBezTo>
                <a:lnTo>
                  <a:pt x="3261196" y="449819"/>
                </a:lnTo>
                <a:cubicBezTo>
                  <a:pt x="3261196" y="491224"/>
                  <a:pt x="3227630" y="524790"/>
                  <a:pt x="3186224" y="524790"/>
                </a:cubicBezTo>
                <a:lnTo>
                  <a:pt x="74972" y="524790"/>
                </a:lnTo>
                <a:cubicBezTo>
                  <a:pt x="33594" y="524790"/>
                  <a:pt x="0" y="491197"/>
                  <a:pt x="0" y="449819"/>
                </a:cubicBezTo>
                <a:lnTo>
                  <a:pt x="0" y="74972"/>
                </a:lnTo>
                <a:cubicBezTo>
                  <a:pt x="0" y="33566"/>
                  <a:pt x="33566" y="0"/>
                  <a:pt x="7497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8" name="Text 35"/>
          <p:cNvSpPr/>
          <p:nvPr/>
        </p:nvSpPr>
        <p:spPr>
          <a:xfrm>
            <a:off x="4539786" y="5135447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Постановление 9 ААС от 09.06.2022</a:t>
            </a:r>
            <a:endParaRPr lang="en-US" sz="1600" dirty="0"/>
          </a:p>
        </p:txBody>
      </p:sp>
      <p:sp>
        <p:nvSpPr>
          <p:cNvPr id="39" name="Text 36"/>
          <p:cNvSpPr/>
          <p:nvPr/>
        </p:nvSpPr>
        <p:spPr>
          <a:xfrm>
            <a:off x="4539786" y="5322872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Дело А40-4422/2022</a:t>
            </a:r>
            <a:endParaRPr lang="en-US" sz="1600" dirty="0"/>
          </a:p>
        </p:txBody>
      </p:sp>
      <p:sp>
        <p:nvSpPr>
          <p:cNvPr id="40" name="Shape 37"/>
          <p:cNvSpPr/>
          <p:nvPr/>
        </p:nvSpPr>
        <p:spPr>
          <a:xfrm>
            <a:off x="8058179" y="4188950"/>
            <a:ext cx="3579819" cy="1555628"/>
          </a:xfrm>
          <a:custGeom>
            <a:avLst/>
            <a:gdLst/>
            <a:ahLst/>
            <a:cxnLst/>
            <a:rect l="l" t="t" r="r" b="b"/>
            <a:pathLst>
              <a:path w="3579819" h="1555628">
                <a:moveTo>
                  <a:pt x="112456" y="0"/>
                </a:moveTo>
                <a:lnTo>
                  <a:pt x="3467362" y="0"/>
                </a:lnTo>
                <a:cubicBezTo>
                  <a:pt x="3529470" y="0"/>
                  <a:pt x="3579819" y="50348"/>
                  <a:pt x="3579819" y="112456"/>
                </a:cubicBezTo>
                <a:lnTo>
                  <a:pt x="3579819" y="1443172"/>
                </a:lnTo>
                <a:cubicBezTo>
                  <a:pt x="3579819" y="1505280"/>
                  <a:pt x="3529470" y="1555628"/>
                  <a:pt x="3467362" y="1555628"/>
                </a:cubicBezTo>
                <a:lnTo>
                  <a:pt x="112456" y="1555628"/>
                </a:lnTo>
                <a:cubicBezTo>
                  <a:pt x="50348" y="1555628"/>
                  <a:pt x="0" y="1505280"/>
                  <a:pt x="0" y="1443172"/>
                </a:cubicBezTo>
                <a:lnTo>
                  <a:pt x="0" y="112456"/>
                </a:lnTo>
                <a:cubicBezTo>
                  <a:pt x="0" y="50390"/>
                  <a:pt x="50390" y="0"/>
                  <a:pt x="112456" y="0"/>
                </a:cubicBezTo>
                <a:close/>
              </a:path>
            </a:pathLst>
          </a:custGeom>
          <a:gradFill flip="none" rotWithShape="1">
            <a:gsLst>
              <a:gs pos="0">
                <a:srgbClr val="FEFCE8"/>
              </a:gs>
              <a:gs pos="100000">
                <a:srgbClr val="FEF9C2"/>
              </a:gs>
            </a:gsLst>
            <a:lin ang="2700000" scaled="1"/>
          </a:gradFill>
          <a:ln w="25400">
            <a:solidFill>
              <a:srgbClr val="F0B100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1" name="Text 38"/>
          <p:cNvSpPr/>
          <p:nvPr/>
        </p:nvSpPr>
        <p:spPr>
          <a:xfrm>
            <a:off x="8217491" y="4348261"/>
            <a:ext cx="1237005" cy="3373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14" b="1" dirty="0">
                <a:solidFill>
                  <a:srgbClr val="D087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15 000 ₽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11272007" y="4423231"/>
            <a:ext cx="187425" cy="187425"/>
          </a:xfrm>
          <a:custGeom>
            <a:avLst/>
            <a:gdLst/>
            <a:ahLst/>
            <a:cxnLst/>
            <a:rect l="l" t="t" r="r" b="b"/>
            <a:pathLst>
              <a:path w="187425" h="187425">
                <a:moveTo>
                  <a:pt x="93713" y="187425"/>
                </a:moveTo>
                <a:cubicBezTo>
                  <a:pt x="145434" y="187425"/>
                  <a:pt x="187425" y="145434"/>
                  <a:pt x="187425" y="93713"/>
                </a:cubicBezTo>
                <a:cubicBezTo>
                  <a:pt x="187425" y="41991"/>
                  <a:pt x="145434" y="0"/>
                  <a:pt x="93713" y="0"/>
                </a:cubicBezTo>
                <a:cubicBezTo>
                  <a:pt x="41991" y="0"/>
                  <a:pt x="0" y="41991"/>
                  <a:pt x="0" y="93713"/>
                </a:cubicBezTo>
                <a:cubicBezTo>
                  <a:pt x="0" y="145434"/>
                  <a:pt x="41991" y="187425"/>
                  <a:pt x="93713" y="187425"/>
                </a:cubicBezTo>
                <a:close/>
                <a:moveTo>
                  <a:pt x="81998" y="58570"/>
                </a:moveTo>
                <a:cubicBezTo>
                  <a:pt x="81998" y="52105"/>
                  <a:pt x="87247" y="46856"/>
                  <a:pt x="93713" y="46856"/>
                </a:cubicBezTo>
                <a:cubicBezTo>
                  <a:pt x="100178" y="46856"/>
                  <a:pt x="105427" y="52105"/>
                  <a:pt x="105427" y="58570"/>
                </a:cubicBezTo>
                <a:cubicBezTo>
                  <a:pt x="105427" y="65035"/>
                  <a:pt x="100178" y="70284"/>
                  <a:pt x="93713" y="70284"/>
                </a:cubicBezTo>
                <a:cubicBezTo>
                  <a:pt x="87247" y="70284"/>
                  <a:pt x="81998" y="65035"/>
                  <a:pt x="81998" y="58570"/>
                </a:cubicBezTo>
                <a:close/>
                <a:moveTo>
                  <a:pt x="79070" y="81998"/>
                </a:moveTo>
                <a:lnTo>
                  <a:pt x="96641" y="81998"/>
                </a:lnTo>
                <a:cubicBezTo>
                  <a:pt x="101510" y="81998"/>
                  <a:pt x="105427" y="85915"/>
                  <a:pt x="105427" y="90784"/>
                </a:cubicBezTo>
                <a:lnTo>
                  <a:pt x="105427" y="122998"/>
                </a:lnTo>
                <a:lnTo>
                  <a:pt x="108355" y="122998"/>
                </a:lnTo>
                <a:cubicBezTo>
                  <a:pt x="113224" y="122998"/>
                  <a:pt x="117141" y="126915"/>
                  <a:pt x="117141" y="131783"/>
                </a:cubicBezTo>
                <a:cubicBezTo>
                  <a:pt x="117141" y="136652"/>
                  <a:pt x="113224" y="140569"/>
                  <a:pt x="108355" y="140569"/>
                </a:cubicBezTo>
                <a:lnTo>
                  <a:pt x="79070" y="140569"/>
                </a:lnTo>
                <a:cubicBezTo>
                  <a:pt x="74201" y="140569"/>
                  <a:pt x="70284" y="136652"/>
                  <a:pt x="70284" y="131783"/>
                </a:cubicBezTo>
                <a:cubicBezTo>
                  <a:pt x="70284" y="126915"/>
                  <a:pt x="74201" y="122998"/>
                  <a:pt x="79070" y="122998"/>
                </a:cubicBezTo>
                <a:lnTo>
                  <a:pt x="87855" y="122998"/>
                </a:lnTo>
                <a:lnTo>
                  <a:pt x="87855" y="99570"/>
                </a:lnTo>
                <a:lnTo>
                  <a:pt x="79070" y="99570"/>
                </a:lnTo>
                <a:cubicBezTo>
                  <a:pt x="74201" y="99570"/>
                  <a:pt x="70284" y="95653"/>
                  <a:pt x="70284" y="90784"/>
                </a:cubicBezTo>
                <a:cubicBezTo>
                  <a:pt x="70284" y="85915"/>
                  <a:pt x="74201" y="81998"/>
                  <a:pt x="79070" y="81998"/>
                </a:cubicBezTo>
                <a:close/>
              </a:path>
            </a:pathLst>
          </a:custGeom>
          <a:solidFill>
            <a:srgbClr val="D0870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3" name="Text 40"/>
          <p:cNvSpPr/>
          <p:nvPr/>
        </p:nvSpPr>
        <p:spPr>
          <a:xfrm>
            <a:off x="8217491" y="4760596"/>
            <a:ext cx="3336166" cy="2249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 агентства-нарушителя взыскано</a:t>
            </a:r>
            <a:endParaRPr lang="en-US" sz="1600" dirty="0"/>
          </a:p>
        </p:txBody>
      </p:sp>
      <p:sp>
        <p:nvSpPr>
          <p:cNvPr id="44" name="Shape 41"/>
          <p:cNvSpPr/>
          <p:nvPr/>
        </p:nvSpPr>
        <p:spPr>
          <a:xfrm>
            <a:off x="8217491" y="5060477"/>
            <a:ext cx="3261196" cy="524790"/>
          </a:xfrm>
          <a:custGeom>
            <a:avLst/>
            <a:gdLst/>
            <a:ahLst/>
            <a:cxnLst/>
            <a:rect l="l" t="t" r="r" b="b"/>
            <a:pathLst>
              <a:path w="3261196" h="524790">
                <a:moveTo>
                  <a:pt x="74972" y="0"/>
                </a:moveTo>
                <a:lnTo>
                  <a:pt x="3186224" y="0"/>
                </a:lnTo>
                <a:cubicBezTo>
                  <a:pt x="3227630" y="0"/>
                  <a:pt x="3261196" y="33566"/>
                  <a:pt x="3261196" y="74972"/>
                </a:cubicBezTo>
                <a:lnTo>
                  <a:pt x="3261196" y="449819"/>
                </a:lnTo>
                <a:cubicBezTo>
                  <a:pt x="3261196" y="491224"/>
                  <a:pt x="3227630" y="524790"/>
                  <a:pt x="3186224" y="524790"/>
                </a:cubicBezTo>
                <a:lnTo>
                  <a:pt x="74972" y="524790"/>
                </a:lnTo>
                <a:cubicBezTo>
                  <a:pt x="33594" y="524790"/>
                  <a:pt x="0" y="491197"/>
                  <a:pt x="0" y="449819"/>
                </a:cubicBezTo>
                <a:lnTo>
                  <a:pt x="0" y="74972"/>
                </a:lnTo>
                <a:cubicBezTo>
                  <a:pt x="0" y="33566"/>
                  <a:pt x="33566" y="0"/>
                  <a:pt x="7497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5" name="Text 42"/>
          <p:cNvSpPr/>
          <p:nvPr/>
        </p:nvSpPr>
        <p:spPr>
          <a:xfrm>
            <a:off x="8292461" y="5135447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Постановление 9 ААС от 19.12.2022</a:t>
            </a:r>
            <a:endParaRPr lang="en-US" sz="1600" dirty="0"/>
          </a:p>
        </p:txBody>
      </p:sp>
      <p:sp>
        <p:nvSpPr>
          <p:cNvPr id="46" name="Text 43"/>
          <p:cNvSpPr/>
          <p:nvPr/>
        </p:nvSpPr>
        <p:spPr>
          <a:xfrm>
            <a:off x="8292461" y="5322872"/>
            <a:ext cx="3176855" cy="187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3" dirty="0">
                <a:solidFill>
                  <a:srgbClr val="2C3E50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Дело А40-156870/2022</a:t>
            </a:r>
            <a:endParaRPr lang="en-US" sz="1600" dirty="0"/>
          </a:p>
        </p:txBody>
      </p:sp>
      <p:sp>
        <p:nvSpPr>
          <p:cNvPr id="48" name="Shape 45"/>
          <p:cNvSpPr/>
          <p:nvPr/>
        </p:nvSpPr>
        <p:spPr>
          <a:xfrm>
            <a:off x="524790" y="6222512"/>
            <a:ext cx="449820" cy="449820"/>
          </a:xfrm>
          <a:custGeom>
            <a:avLst/>
            <a:gdLst/>
            <a:ahLst/>
            <a:cxnLst/>
            <a:rect l="l" t="t" r="r" b="b"/>
            <a:pathLst>
              <a:path w="449820" h="449820">
                <a:moveTo>
                  <a:pt x="224910" y="0"/>
                </a:moveTo>
                <a:lnTo>
                  <a:pt x="224910" y="0"/>
                </a:lnTo>
                <a:cubicBezTo>
                  <a:pt x="349124" y="0"/>
                  <a:pt x="449820" y="100696"/>
                  <a:pt x="449820" y="224910"/>
                </a:cubicBezTo>
                <a:lnTo>
                  <a:pt x="449820" y="224910"/>
                </a:lnTo>
                <a:cubicBezTo>
                  <a:pt x="449820" y="349124"/>
                  <a:pt x="349124" y="449820"/>
                  <a:pt x="224910" y="449820"/>
                </a:cubicBezTo>
                <a:lnTo>
                  <a:pt x="224910" y="449820"/>
                </a:lnTo>
                <a:cubicBezTo>
                  <a:pt x="100696" y="449820"/>
                  <a:pt x="0" y="349124"/>
                  <a:pt x="0" y="224910"/>
                </a:cubicBezTo>
                <a:lnTo>
                  <a:pt x="0" y="224910"/>
                </a:lnTo>
                <a:cubicBezTo>
                  <a:pt x="0" y="100696"/>
                  <a:pt x="100696" y="0"/>
                  <a:pt x="22491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49" name="Shape 46"/>
          <p:cNvSpPr/>
          <p:nvPr/>
        </p:nvSpPr>
        <p:spPr>
          <a:xfrm>
            <a:off x="655988" y="6353709"/>
            <a:ext cx="187425" cy="187425"/>
          </a:xfrm>
          <a:custGeom>
            <a:avLst/>
            <a:gdLst/>
            <a:ahLst/>
            <a:cxnLst/>
            <a:rect l="l" t="t" r="r" b="b"/>
            <a:pathLst>
              <a:path w="187425" h="187425">
                <a:moveTo>
                  <a:pt x="93713" y="0"/>
                </a:moveTo>
                <a:cubicBezTo>
                  <a:pt x="99094" y="0"/>
                  <a:pt x="104036" y="2965"/>
                  <a:pt x="106598" y="7687"/>
                </a:cubicBezTo>
                <a:lnTo>
                  <a:pt x="185668" y="154113"/>
                </a:lnTo>
                <a:cubicBezTo>
                  <a:pt x="188121" y="158652"/>
                  <a:pt x="188011" y="164143"/>
                  <a:pt x="185375" y="168573"/>
                </a:cubicBezTo>
                <a:cubicBezTo>
                  <a:pt x="182739" y="173002"/>
                  <a:pt x="177944" y="175711"/>
                  <a:pt x="172782" y="175711"/>
                </a:cubicBezTo>
                <a:lnTo>
                  <a:pt x="14643" y="175711"/>
                </a:lnTo>
                <a:cubicBezTo>
                  <a:pt x="9481" y="175711"/>
                  <a:pt x="4722" y="173002"/>
                  <a:pt x="2050" y="168573"/>
                </a:cubicBezTo>
                <a:cubicBezTo>
                  <a:pt x="-622" y="164143"/>
                  <a:pt x="-696" y="158652"/>
                  <a:pt x="1757" y="154113"/>
                </a:cubicBezTo>
                <a:lnTo>
                  <a:pt x="80827" y="7687"/>
                </a:lnTo>
                <a:cubicBezTo>
                  <a:pt x="83390" y="2965"/>
                  <a:pt x="88331" y="0"/>
                  <a:pt x="93713" y="0"/>
                </a:cubicBezTo>
                <a:close/>
                <a:moveTo>
                  <a:pt x="93713" y="61499"/>
                </a:moveTo>
                <a:cubicBezTo>
                  <a:pt x="88844" y="61499"/>
                  <a:pt x="84927" y="65416"/>
                  <a:pt x="84927" y="70284"/>
                </a:cubicBezTo>
                <a:lnTo>
                  <a:pt x="84927" y="111284"/>
                </a:lnTo>
                <a:cubicBezTo>
                  <a:pt x="84927" y="116152"/>
                  <a:pt x="88844" y="120069"/>
                  <a:pt x="93713" y="120069"/>
                </a:cubicBezTo>
                <a:cubicBezTo>
                  <a:pt x="98581" y="120069"/>
                  <a:pt x="102498" y="116152"/>
                  <a:pt x="102498" y="111284"/>
                </a:cubicBezTo>
                <a:lnTo>
                  <a:pt x="102498" y="70284"/>
                </a:lnTo>
                <a:cubicBezTo>
                  <a:pt x="102498" y="65416"/>
                  <a:pt x="98581" y="61499"/>
                  <a:pt x="93713" y="61499"/>
                </a:cubicBezTo>
                <a:close/>
                <a:moveTo>
                  <a:pt x="103486" y="140569"/>
                </a:moveTo>
                <a:cubicBezTo>
                  <a:pt x="103709" y="136941"/>
                  <a:pt x="101900" y="133489"/>
                  <a:pt x="98789" y="131608"/>
                </a:cubicBezTo>
                <a:cubicBezTo>
                  <a:pt x="95679" y="129727"/>
                  <a:pt x="91782" y="129727"/>
                  <a:pt x="88672" y="131608"/>
                </a:cubicBezTo>
                <a:cubicBezTo>
                  <a:pt x="85562" y="133489"/>
                  <a:pt x="83753" y="136941"/>
                  <a:pt x="83975" y="140569"/>
                </a:cubicBezTo>
                <a:cubicBezTo>
                  <a:pt x="83753" y="144197"/>
                  <a:pt x="85562" y="147648"/>
                  <a:pt x="88672" y="149530"/>
                </a:cubicBezTo>
                <a:cubicBezTo>
                  <a:pt x="91782" y="151411"/>
                  <a:pt x="95679" y="151411"/>
                  <a:pt x="98789" y="149530"/>
                </a:cubicBezTo>
                <a:cubicBezTo>
                  <a:pt x="101900" y="147648"/>
                  <a:pt x="103709" y="144197"/>
                  <a:pt x="103486" y="14056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9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l4vpy4zr4ic2/slide1_bg.jpg"/>
          <p:cNvPicPr>
            <a:picLocks noChangeAspect="1"/>
          </p:cNvPicPr>
          <p:nvPr/>
        </p:nvPicPr>
        <p:blipFill>
          <a:blip r:embed="rId3"/>
          <a:srcRect t="16" b="16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5" name="Text 2"/>
          <p:cNvSpPr/>
          <p:nvPr/>
        </p:nvSpPr>
        <p:spPr>
          <a:xfrm>
            <a:off x="4697843" y="2116931"/>
            <a:ext cx="53054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Спасибо за внимание!</a:t>
            </a:r>
            <a:endParaRPr lang="en-US" sz="1600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1F34782-45EF-B991-DBB2-A70AD76D807E}"/>
              </a:ext>
            </a:extLst>
          </p:cNvPr>
          <p:cNvGrpSpPr/>
          <p:nvPr/>
        </p:nvGrpSpPr>
        <p:grpSpPr>
          <a:xfrm>
            <a:off x="3410909" y="2738878"/>
            <a:ext cx="8534400" cy="3276601"/>
            <a:chOff x="1828800" y="2909888"/>
            <a:chExt cx="8534400" cy="3276601"/>
          </a:xfrm>
        </p:grpSpPr>
        <p:sp>
          <p:nvSpPr>
            <p:cNvPr id="7" name="Shape 4"/>
            <p:cNvSpPr/>
            <p:nvPr/>
          </p:nvSpPr>
          <p:spPr>
            <a:xfrm>
              <a:off x="1828800" y="2909888"/>
              <a:ext cx="4040089" cy="2400300"/>
            </a:xfrm>
            <a:custGeom>
              <a:avLst/>
              <a:gdLst/>
              <a:ahLst/>
              <a:cxnLst/>
              <a:rect l="l" t="t" r="r" b="b"/>
              <a:pathLst>
                <a:path w="4152900" h="2400300">
                  <a:moveTo>
                    <a:pt x="152395" y="0"/>
                  </a:moveTo>
                  <a:lnTo>
                    <a:pt x="4000505" y="0"/>
                  </a:lnTo>
                  <a:cubicBezTo>
                    <a:pt x="4084670" y="0"/>
                    <a:pt x="4152900" y="68230"/>
                    <a:pt x="4152900" y="152395"/>
                  </a:cubicBezTo>
                  <a:lnTo>
                    <a:pt x="4152900" y="2247905"/>
                  </a:lnTo>
                  <a:cubicBezTo>
                    <a:pt x="4152900" y="2332070"/>
                    <a:pt x="4084670" y="2400300"/>
                    <a:pt x="4000505" y="2400300"/>
                  </a:cubicBezTo>
                  <a:lnTo>
                    <a:pt x="152395" y="2400300"/>
                  </a:lnTo>
                  <a:cubicBezTo>
                    <a:pt x="68230" y="2400300"/>
                    <a:pt x="0" y="2332070"/>
                    <a:pt x="0" y="2247905"/>
                  </a:cubicBezTo>
                  <a:lnTo>
                    <a:pt x="0" y="152395"/>
                  </a:lnTo>
                  <a:cubicBezTo>
                    <a:pt x="0" y="68230"/>
                    <a:pt x="68230" y="0"/>
                    <a:pt x="152395" y="0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  <a:ln/>
            <a:effectLst>
              <a:outerShdw blurRad="238125" dist="19050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Shape 5"/>
            <p:cNvSpPr/>
            <p:nvPr/>
          </p:nvSpPr>
          <p:spPr>
            <a:xfrm>
              <a:off x="2057400" y="3138488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114302" y="0"/>
                  </a:moveTo>
                  <a:lnTo>
                    <a:pt x="419098" y="0"/>
                  </a:lnTo>
                  <a:cubicBezTo>
                    <a:pt x="482183" y="0"/>
                    <a:pt x="533400" y="51217"/>
                    <a:pt x="533400" y="114302"/>
                  </a:cubicBezTo>
                  <a:lnTo>
                    <a:pt x="533400" y="419098"/>
                  </a:lnTo>
                  <a:cubicBezTo>
                    <a:pt x="533400" y="482183"/>
                    <a:pt x="482183" y="533400"/>
                    <a:pt x="419098" y="533400"/>
                  </a:cubicBezTo>
                  <a:lnTo>
                    <a:pt x="114302" y="533400"/>
                  </a:lnTo>
                  <a:cubicBezTo>
                    <a:pt x="51217" y="533400"/>
                    <a:pt x="0" y="482183"/>
                    <a:pt x="0" y="419098"/>
                  </a:cubicBezTo>
                  <a:lnTo>
                    <a:pt x="0" y="114302"/>
                  </a:lnTo>
                  <a:cubicBezTo>
                    <a:pt x="0" y="51217"/>
                    <a:pt x="51217" y="0"/>
                    <a:pt x="114302" y="0"/>
                  </a:cubicBezTo>
                  <a:close/>
                </a:path>
              </a:pathLst>
            </a:custGeom>
            <a:solidFill>
              <a:srgbClr val="40D36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Shape 6"/>
            <p:cNvSpPr/>
            <p:nvPr/>
          </p:nvSpPr>
          <p:spPr>
            <a:xfrm>
              <a:off x="2224088" y="3290888"/>
              <a:ext cx="200025" cy="228600"/>
            </a:xfrm>
            <a:custGeom>
              <a:avLst/>
              <a:gdLst/>
              <a:ahLst/>
              <a:cxnLst/>
              <a:rect l="l" t="t" r="r" b="b"/>
              <a:pathLst>
                <a:path w="200025" h="228600">
                  <a:moveTo>
                    <a:pt x="100013" y="110728"/>
                  </a:moveTo>
                  <a:cubicBezTo>
                    <a:pt x="70442" y="110728"/>
                    <a:pt x="46434" y="86721"/>
                    <a:pt x="46434" y="57150"/>
                  </a:cubicBezTo>
                  <a:cubicBezTo>
                    <a:pt x="46434" y="27579"/>
                    <a:pt x="70442" y="3572"/>
                    <a:pt x="100012" y="3572"/>
                  </a:cubicBezTo>
                  <a:cubicBezTo>
                    <a:pt x="129583" y="3572"/>
                    <a:pt x="153591" y="27579"/>
                    <a:pt x="153591" y="57150"/>
                  </a:cubicBezTo>
                  <a:cubicBezTo>
                    <a:pt x="153591" y="86721"/>
                    <a:pt x="129583" y="110728"/>
                    <a:pt x="100013" y="110728"/>
                  </a:cubicBezTo>
                  <a:close/>
                  <a:moveTo>
                    <a:pt x="86395" y="135731"/>
                  </a:moveTo>
                  <a:lnTo>
                    <a:pt x="113630" y="135731"/>
                  </a:lnTo>
                  <a:cubicBezTo>
                    <a:pt x="117961" y="135731"/>
                    <a:pt x="121444" y="139214"/>
                    <a:pt x="121444" y="143545"/>
                  </a:cubicBezTo>
                  <a:cubicBezTo>
                    <a:pt x="121444" y="145420"/>
                    <a:pt x="120774" y="147206"/>
                    <a:pt x="119569" y="148635"/>
                  </a:cubicBezTo>
                  <a:lnTo>
                    <a:pt x="107335" y="162922"/>
                  </a:lnTo>
                  <a:lnTo>
                    <a:pt x="121176" y="214313"/>
                  </a:lnTo>
                  <a:lnTo>
                    <a:pt x="121444" y="214313"/>
                  </a:lnTo>
                  <a:lnTo>
                    <a:pt x="136892" y="152474"/>
                  </a:lnTo>
                  <a:cubicBezTo>
                    <a:pt x="137874" y="148590"/>
                    <a:pt x="141848" y="146224"/>
                    <a:pt x="145599" y="147652"/>
                  </a:cubicBezTo>
                  <a:cubicBezTo>
                    <a:pt x="173236" y="158189"/>
                    <a:pt x="192881" y="184978"/>
                    <a:pt x="192881" y="216322"/>
                  </a:cubicBezTo>
                  <a:cubicBezTo>
                    <a:pt x="192881" y="223064"/>
                    <a:pt x="187389" y="228555"/>
                    <a:pt x="180648" y="228555"/>
                  </a:cubicBezTo>
                  <a:lnTo>
                    <a:pt x="19377" y="228600"/>
                  </a:lnTo>
                  <a:cubicBezTo>
                    <a:pt x="12636" y="228600"/>
                    <a:pt x="7144" y="223108"/>
                    <a:pt x="7144" y="216366"/>
                  </a:cubicBezTo>
                  <a:cubicBezTo>
                    <a:pt x="7144" y="185023"/>
                    <a:pt x="26789" y="158234"/>
                    <a:pt x="54426" y="147697"/>
                  </a:cubicBezTo>
                  <a:cubicBezTo>
                    <a:pt x="58177" y="146268"/>
                    <a:pt x="62151" y="148635"/>
                    <a:pt x="63133" y="152519"/>
                  </a:cubicBezTo>
                  <a:lnTo>
                    <a:pt x="78581" y="214357"/>
                  </a:lnTo>
                  <a:lnTo>
                    <a:pt x="78849" y="214357"/>
                  </a:lnTo>
                  <a:lnTo>
                    <a:pt x="92690" y="162967"/>
                  </a:lnTo>
                  <a:lnTo>
                    <a:pt x="80456" y="148679"/>
                  </a:lnTo>
                  <a:cubicBezTo>
                    <a:pt x="79251" y="147251"/>
                    <a:pt x="78581" y="145465"/>
                    <a:pt x="78581" y="143589"/>
                  </a:cubicBezTo>
                  <a:cubicBezTo>
                    <a:pt x="78581" y="139258"/>
                    <a:pt x="82064" y="135776"/>
                    <a:pt x="86395" y="135776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 7"/>
            <p:cNvSpPr/>
            <p:nvPr/>
          </p:nvSpPr>
          <p:spPr>
            <a:xfrm>
              <a:off x="2743200" y="3157538"/>
              <a:ext cx="24098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rgbClr val="2C3E50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Николай Сысоев</a:t>
              </a:r>
              <a:endParaRPr lang="en-US" sz="1600" dirty="0"/>
            </a:p>
          </p:txBody>
        </p:sp>
        <p:sp>
          <p:nvSpPr>
            <p:cNvPr id="11" name="Text 8"/>
            <p:cNvSpPr/>
            <p:nvPr/>
          </p:nvSpPr>
          <p:spPr>
            <a:xfrm>
              <a:off x="2743200" y="3424238"/>
              <a:ext cx="3125689" cy="3619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rgbClr val="2C3E50">
                      <a:alpha val="70000"/>
                    </a:srgbClr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Юрист, основатель «Звезда Астра»</a:t>
              </a:r>
              <a:endParaRPr lang="en-US" sz="1400" dirty="0"/>
            </a:p>
          </p:txBody>
        </p:sp>
        <p:sp>
          <p:nvSpPr>
            <p:cNvPr id="12" name="Shape 9"/>
            <p:cNvSpPr/>
            <p:nvPr/>
          </p:nvSpPr>
          <p:spPr>
            <a:xfrm>
              <a:off x="2081212" y="3852863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53645" y="8372"/>
                  </a:moveTo>
                  <a:cubicBezTo>
                    <a:pt x="51000" y="2043"/>
                    <a:pt x="44101" y="-1306"/>
                    <a:pt x="37538" y="469"/>
                  </a:cubicBezTo>
                  <a:lnTo>
                    <a:pt x="35696" y="971"/>
                  </a:lnTo>
                  <a:cubicBezTo>
                    <a:pt x="14064" y="6865"/>
                    <a:pt x="-4420" y="27827"/>
                    <a:pt x="971" y="53344"/>
                  </a:cubicBezTo>
                  <a:cubicBezTo>
                    <a:pt x="13395" y="111945"/>
                    <a:pt x="59505" y="158055"/>
                    <a:pt x="118106" y="170479"/>
                  </a:cubicBezTo>
                  <a:cubicBezTo>
                    <a:pt x="143656" y="175904"/>
                    <a:pt x="164585" y="157386"/>
                    <a:pt x="170479" y="135754"/>
                  </a:cubicBezTo>
                  <a:lnTo>
                    <a:pt x="170981" y="133912"/>
                  </a:lnTo>
                  <a:cubicBezTo>
                    <a:pt x="172789" y="127315"/>
                    <a:pt x="169407" y="120417"/>
                    <a:pt x="163112" y="117805"/>
                  </a:cubicBezTo>
                  <a:lnTo>
                    <a:pt x="130530" y="104243"/>
                  </a:lnTo>
                  <a:cubicBezTo>
                    <a:pt x="125004" y="101932"/>
                    <a:pt x="118609" y="103540"/>
                    <a:pt x="114791" y="108194"/>
                  </a:cubicBezTo>
                  <a:lnTo>
                    <a:pt x="101865" y="124000"/>
                  </a:lnTo>
                  <a:cubicBezTo>
                    <a:pt x="78325" y="112313"/>
                    <a:pt x="59371" y="92757"/>
                    <a:pt x="48488" y="68747"/>
                  </a:cubicBezTo>
                  <a:lnTo>
                    <a:pt x="63289" y="56692"/>
                  </a:lnTo>
                  <a:cubicBezTo>
                    <a:pt x="67944" y="52908"/>
                    <a:pt x="69518" y="46513"/>
                    <a:pt x="67241" y="40954"/>
                  </a:cubicBezTo>
                  <a:lnTo>
                    <a:pt x="53645" y="8372"/>
                  </a:lnTo>
                  <a:close/>
                </a:path>
              </a:pathLst>
            </a:custGeom>
            <a:solidFill>
              <a:srgbClr val="40D36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 10"/>
            <p:cNvSpPr/>
            <p:nvPr/>
          </p:nvSpPr>
          <p:spPr>
            <a:xfrm>
              <a:off x="2371725" y="3824288"/>
              <a:ext cx="1926654" cy="190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+7 917 569 3561</a:t>
              </a:r>
            </a:p>
          </p:txBody>
        </p:sp>
        <p:sp>
          <p:nvSpPr>
            <p:cNvPr id="14" name="Shape 11"/>
            <p:cNvSpPr/>
            <p:nvPr/>
          </p:nvSpPr>
          <p:spPr>
            <a:xfrm>
              <a:off x="2081212" y="4157663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6073" y="21431"/>
                  </a:moveTo>
                  <a:cubicBezTo>
                    <a:pt x="7200" y="21431"/>
                    <a:pt x="0" y="28631"/>
                    <a:pt x="0" y="37505"/>
                  </a:cubicBezTo>
                  <a:cubicBezTo>
                    <a:pt x="0" y="42561"/>
                    <a:pt x="2378" y="47316"/>
                    <a:pt x="6429" y="50363"/>
                  </a:cubicBezTo>
                  <a:lnTo>
                    <a:pt x="76081" y="102602"/>
                  </a:lnTo>
                  <a:cubicBezTo>
                    <a:pt x="81807" y="106888"/>
                    <a:pt x="89643" y="106888"/>
                    <a:pt x="95369" y="102602"/>
                  </a:cubicBezTo>
                  <a:lnTo>
                    <a:pt x="165021" y="50363"/>
                  </a:lnTo>
                  <a:cubicBezTo>
                    <a:pt x="169072" y="47316"/>
                    <a:pt x="171450" y="42561"/>
                    <a:pt x="171450" y="37505"/>
                  </a:cubicBezTo>
                  <a:cubicBezTo>
                    <a:pt x="171450" y="28631"/>
                    <a:pt x="164250" y="21431"/>
                    <a:pt x="155377" y="21431"/>
                  </a:cubicBezTo>
                  <a:lnTo>
                    <a:pt x="16073" y="21431"/>
                  </a:lnTo>
                  <a:close/>
                  <a:moveTo>
                    <a:pt x="0" y="65633"/>
                  </a:moveTo>
                  <a:lnTo>
                    <a:pt x="0" y="128588"/>
                  </a:lnTo>
                  <a:cubicBezTo>
                    <a:pt x="0" y="140408"/>
                    <a:pt x="9611" y="150019"/>
                    <a:pt x="21431" y="150019"/>
                  </a:cubicBezTo>
                  <a:lnTo>
                    <a:pt x="150019" y="150019"/>
                  </a:lnTo>
                  <a:cubicBezTo>
                    <a:pt x="161839" y="150019"/>
                    <a:pt x="171450" y="140408"/>
                    <a:pt x="171450" y="128588"/>
                  </a:cubicBezTo>
                  <a:lnTo>
                    <a:pt x="171450" y="65633"/>
                  </a:lnTo>
                  <a:lnTo>
                    <a:pt x="105013" y="115461"/>
                  </a:lnTo>
                  <a:cubicBezTo>
                    <a:pt x="93594" y="124033"/>
                    <a:pt x="77856" y="124033"/>
                    <a:pt x="66437" y="115461"/>
                  </a:cubicBezTo>
                  <a:lnTo>
                    <a:pt x="0" y="65633"/>
                  </a:lnTo>
                  <a:close/>
                </a:path>
              </a:pathLst>
            </a:custGeom>
            <a:solidFill>
              <a:srgbClr val="40D36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 12"/>
            <p:cNvSpPr/>
            <p:nvPr/>
          </p:nvSpPr>
          <p:spPr>
            <a:xfrm>
              <a:off x="2386012" y="4129088"/>
              <a:ext cx="2767013" cy="2285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400" dirty="0" err="1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nadezhda_kurbato@mail.ru</a:t>
              </a:r>
              <a:endParaRPr lang="en-US" sz="1400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endParaRPr>
            </a:p>
          </p:txBody>
        </p:sp>
        <p:sp>
          <p:nvSpPr>
            <p:cNvPr id="16" name="Shape 13"/>
            <p:cNvSpPr/>
            <p:nvPr/>
          </p:nvSpPr>
          <p:spPr>
            <a:xfrm>
              <a:off x="2081212" y="4462463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17838" y="93762"/>
                  </a:moveTo>
                  <a:lnTo>
                    <a:pt x="53913" y="93762"/>
                  </a:lnTo>
                  <a:cubicBezTo>
                    <a:pt x="54884" y="115360"/>
                    <a:pt x="59673" y="135251"/>
                    <a:pt x="66470" y="149818"/>
                  </a:cubicBezTo>
                  <a:cubicBezTo>
                    <a:pt x="70288" y="158022"/>
                    <a:pt x="74407" y="163815"/>
                    <a:pt x="78224" y="167365"/>
                  </a:cubicBezTo>
                  <a:cubicBezTo>
                    <a:pt x="81975" y="170881"/>
                    <a:pt x="84553" y="171450"/>
                    <a:pt x="85892" y="171450"/>
                  </a:cubicBezTo>
                  <a:cubicBezTo>
                    <a:pt x="87232" y="171450"/>
                    <a:pt x="89810" y="170881"/>
                    <a:pt x="93561" y="167365"/>
                  </a:cubicBezTo>
                  <a:cubicBezTo>
                    <a:pt x="97378" y="163815"/>
                    <a:pt x="101497" y="157988"/>
                    <a:pt x="105315" y="149818"/>
                  </a:cubicBezTo>
                  <a:cubicBezTo>
                    <a:pt x="112112" y="135251"/>
                    <a:pt x="116901" y="115360"/>
                    <a:pt x="117872" y="93762"/>
                  </a:cubicBezTo>
                  <a:close/>
                  <a:moveTo>
                    <a:pt x="53880" y="77688"/>
                  </a:moveTo>
                  <a:lnTo>
                    <a:pt x="117805" y="77688"/>
                  </a:lnTo>
                  <a:cubicBezTo>
                    <a:pt x="116867" y="56090"/>
                    <a:pt x="112079" y="36199"/>
                    <a:pt x="105281" y="21632"/>
                  </a:cubicBezTo>
                  <a:cubicBezTo>
                    <a:pt x="101464" y="13462"/>
                    <a:pt x="97345" y="7635"/>
                    <a:pt x="93527" y="4085"/>
                  </a:cubicBezTo>
                  <a:cubicBezTo>
                    <a:pt x="89777" y="569"/>
                    <a:pt x="87198" y="0"/>
                    <a:pt x="85859" y="0"/>
                  </a:cubicBezTo>
                  <a:cubicBezTo>
                    <a:pt x="84519" y="0"/>
                    <a:pt x="81941" y="569"/>
                    <a:pt x="78191" y="4085"/>
                  </a:cubicBezTo>
                  <a:cubicBezTo>
                    <a:pt x="74373" y="7635"/>
                    <a:pt x="70254" y="13462"/>
                    <a:pt x="66437" y="21632"/>
                  </a:cubicBezTo>
                  <a:cubicBezTo>
                    <a:pt x="59639" y="36199"/>
                    <a:pt x="54851" y="56090"/>
                    <a:pt x="53880" y="77688"/>
                  </a:cubicBezTo>
                  <a:close/>
                  <a:moveTo>
                    <a:pt x="37806" y="77688"/>
                  </a:moveTo>
                  <a:cubicBezTo>
                    <a:pt x="38978" y="49024"/>
                    <a:pt x="46379" y="22402"/>
                    <a:pt x="57195" y="4922"/>
                  </a:cubicBezTo>
                  <a:cubicBezTo>
                    <a:pt x="26354" y="15839"/>
                    <a:pt x="3650" y="43934"/>
                    <a:pt x="502" y="77688"/>
                  </a:cubicBezTo>
                  <a:lnTo>
                    <a:pt x="37806" y="77688"/>
                  </a:lnTo>
                  <a:close/>
                  <a:moveTo>
                    <a:pt x="502" y="93762"/>
                  </a:moveTo>
                  <a:cubicBezTo>
                    <a:pt x="3650" y="127516"/>
                    <a:pt x="26354" y="155611"/>
                    <a:pt x="57195" y="166528"/>
                  </a:cubicBezTo>
                  <a:cubicBezTo>
                    <a:pt x="46379" y="149048"/>
                    <a:pt x="38978" y="122426"/>
                    <a:pt x="37806" y="93762"/>
                  </a:cubicBezTo>
                  <a:lnTo>
                    <a:pt x="502" y="93762"/>
                  </a:lnTo>
                  <a:close/>
                  <a:moveTo>
                    <a:pt x="133912" y="93762"/>
                  </a:moveTo>
                  <a:cubicBezTo>
                    <a:pt x="132740" y="122426"/>
                    <a:pt x="125339" y="149048"/>
                    <a:pt x="114523" y="166528"/>
                  </a:cubicBezTo>
                  <a:cubicBezTo>
                    <a:pt x="145364" y="155577"/>
                    <a:pt x="168068" y="127516"/>
                    <a:pt x="171216" y="93762"/>
                  </a:cubicBezTo>
                  <a:lnTo>
                    <a:pt x="133912" y="93762"/>
                  </a:lnTo>
                  <a:close/>
                  <a:moveTo>
                    <a:pt x="171216" y="77688"/>
                  </a:moveTo>
                  <a:cubicBezTo>
                    <a:pt x="168068" y="43934"/>
                    <a:pt x="145364" y="15839"/>
                    <a:pt x="114523" y="4922"/>
                  </a:cubicBezTo>
                  <a:cubicBezTo>
                    <a:pt x="125339" y="22402"/>
                    <a:pt x="132740" y="49024"/>
                    <a:pt x="133912" y="77688"/>
                  </a:cubicBezTo>
                  <a:lnTo>
                    <a:pt x="171216" y="77688"/>
                  </a:lnTo>
                  <a:close/>
                </a:path>
              </a:pathLst>
            </a:custGeom>
            <a:solidFill>
              <a:srgbClr val="40D36B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Text 14"/>
            <p:cNvSpPr/>
            <p:nvPr/>
          </p:nvSpPr>
          <p:spPr>
            <a:xfrm>
              <a:off x="2386013" y="4433888"/>
              <a:ext cx="1713011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rgbClr val="2C3E50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zvezda-astra.ru</a:t>
              </a:r>
              <a:endParaRPr lang="en-US" dirty="0"/>
            </a:p>
          </p:txBody>
        </p:sp>
        <p:sp>
          <p:nvSpPr>
            <p:cNvPr id="18" name="Shape 15"/>
            <p:cNvSpPr/>
            <p:nvPr/>
          </p:nvSpPr>
          <p:spPr>
            <a:xfrm>
              <a:off x="5987952" y="2909888"/>
              <a:ext cx="4375248" cy="2400300"/>
            </a:xfrm>
            <a:custGeom>
              <a:avLst/>
              <a:gdLst/>
              <a:ahLst/>
              <a:cxnLst/>
              <a:rect l="l" t="t" r="r" b="b"/>
              <a:pathLst>
                <a:path w="4152900" h="2400300">
                  <a:moveTo>
                    <a:pt x="152395" y="0"/>
                  </a:moveTo>
                  <a:lnTo>
                    <a:pt x="4000505" y="0"/>
                  </a:lnTo>
                  <a:cubicBezTo>
                    <a:pt x="4084670" y="0"/>
                    <a:pt x="4152900" y="68230"/>
                    <a:pt x="4152900" y="152395"/>
                  </a:cubicBezTo>
                  <a:lnTo>
                    <a:pt x="4152900" y="2247905"/>
                  </a:lnTo>
                  <a:cubicBezTo>
                    <a:pt x="4152900" y="2332070"/>
                    <a:pt x="4084670" y="2400300"/>
                    <a:pt x="4000505" y="2400300"/>
                  </a:cubicBezTo>
                  <a:lnTo>
                    <a:pt x="152395" y="2400300"/>
                  </a:lnTo>
                  <a:cubicBezTo>
                    <a:pt x="68230" y="2400300"/>
                    <a:pt x="0" y="2332070"/>
                    <a:pt x="0" y="2247905"/>
                  </a:cubicBezTo>
                  <a:lnTo>
                    <a:pt x="0" y="152395"/>
                  </a:lnTo>
                  <a:cubicBezTo>
                    <a:pt x="0" y="68230"/>
                    <a:pt x="68230" y="0"/>
                    <a:pt x="152395" y="0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  <a:ln/>
            <a:effectLst>
              <a:outerShdw blurRad="238125" dist="19050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Shape 18"/>
            <p:cNvSpPr/>
            <p:nvPr/>
          </p:nvSpPr>
          <p:spPr>
            <a:xfrm>
              <a:off x="8036719" y="3843338"/>
              <a:ext cx="500063" cy="571500"/>
            </a:xfrm>
            <a:custGeom>
              <a:avLst/>
              <a:gdLst/>
              <a:ahLst/>
              <a:cxnLst/>
              <a:rect l="l" t="t" r="r" b="b"/>
              <a:pathLst>
                <a:path w="500063" h="571500">
                  <a:moveTo>
                    <a:pt x="71438" y="178594"/>
                  </a:moveTo>
                  <a:lnTo>
                    <a:pt x="142875" y="178594"/>
                  </a:lnTo>
                  <a:lnTo>
                    <a:pt x="142875" y="107156"/>
                  </a:lnTo>
                  <a:lnTo>
                    <a:pt x="71438" y="107156"/>
                  </a:lnTo>
                  <a:lnTo>
                    <a:pt x="71438" y="178594"/>
                  </a:lnTo>
                  <a:close/>
                  <a:moveTo>
                    <a:pt x="0" y="89297"/>
                  </a:moveTo>
                  <a:cubicBezTo>
                    <a:pt x="0" y="59717"/>
                    <a:pt x="23999" y="35719"/>
                    <a:pt x="53578" y="35719"/>
                  </a:cubicBezTo>
                  <a:lnTo>
                    <a:pt x="160734" y="35719"/>
                  </a:lnTo>
                  <a:cubicBezTo>
                    <a:pt x="190314" y="35719"/>
                    <a:pt x="214313" y="59717"/>
                    <a:pt x="214313" y="89297"/>
                  </a:cubicBezTo>
                  <a:lnTo>
                    <a:pt x="214313" y="196453"/>
                  </a:lnTo>
                  <a:cubicBezTo>
                    <a:pt x="214313" y="226033"/>
                    <a:pt x="190314" y="250031"/>
                    <a:pt x="160734" y="250031"/>
                  </a:cubicBezTo>
                  <a:lnTo>
                    <a:pt x="53578" y="250031"/>
                  </a:lnTo>
                  <a:cubicBezTo>
                    <a:pt x="23999" y="250031"/>
                    <a:pt x="0" y="226033"/>
                    <a:pt x="0" y="196453"/>
                  </a:cubicBezTo>
                  <a:lnTo>
                    <a:pt x="0" y="89297"/>
                  </a:lnTo>
                  <a:close/>
                  <a:moveTo>
                    <a:pt x="71438" y="464344"/>
                  </a:moveTo>
                  <a:lnTo>
                    <a:pt x="142875" y="464344"/>
                  </a:lnTo>
                  <a:lnTo>
                    <a:pt x="142875" y="392906"/>
                  </a:lnTo>
                  <a:lnTo>
                    <a:pt x="71438" y="392906"/>
                  </a:lnTo>
                  <a:lnTo>
                    <a:pt x="71438" y="464344"/>
                  </a:lnTo>
                  <a:close/>
                  <a:moveTo>
                    <a:pt x="0" y="375047"/>
                  </a:moveTo>
                  <a:cubicBezTo>
                    <a:pt x="0" y="345467"/>
                    <a:pt x="23999" y="321469"/>
                    <a:pt x="53578" y="321469"/>
                  </a:cubicBezTo>
                  <a:lnTo>
                    <a:pt x="160734" y="321469"/>
                  </a:lnTo>
                  <a:cubicBezTo>
                    <a:pt x="190314" y="321469"/>
                    <a:pt x="214313" y="345467"/>
                    <a:pt x="214313" y="375047"/>
                  </a:cubicBezTo>
                  <a:lnTo>
                    <a:pt x="214313" y="482203"/>
                  </a:lnTo>
                  <a:cubicBezTo>
                    <a:pt x="214313" y="511783"/>
                    <a:pt x="190314" y="535781"/>
                    <a:pt x="160734" y="535781"/>
                  </a:cubicBezTo>
                  <a:lnTo>
                    <a:pt x="53578" y="535781"/>
                  </a:lnTo>
                  <a:cubicBezTo>
                    <a:pt x="23999" y="535781"/>
                    <a:pt x="0" y="511783"/>
                    <a:pt x="0" y="482203"/>
                  </a:cubicBezTo>
                  <a:lnTo>
                    <a:pt x="0" y="375047"/>
                  </a:lnTo>
                  <a:close/>
                  <a:moveTo>
                    <a:pt x="357188" y="107156"/>
                  </a:moveTo>
                  <a:lnTo>
                    <a:pt x="357188" y="178594"/>
                  </a:lnTo>
                  <a:lnTo>
                    <a:pt x="428625" y="178594"/>
                  </a:lnTo>
                  <a:lnTo>
                    <a:pt x="428625" y="107156"/>
                  </a:lnTo>
                  <a:lnTo>
                    <a:pt x="357188" y="107156"/>
                  </a:lnTo>
                  <a:close/>
                  <a:moveTo>
                    <a:pt x="339328" y="35719"/>
                  </a:moveTo>
                  <a:lnTo>
                    <a:pt x="446484" y="35719"/>
                  </a:lnTo>
                  <a:cubicBezTo>
                    <a:pt x="476064" y="35719"/>
                    <a:pt x="500063" y="59717"/>
                    <a:pt x="500063" y="89297"/>
                  </a:cubicBezTo>
                  <a:lnTo>
                    <a:pt x="500063" y="196453"/>
                  </a:lnTo>
                  <a:cubicBezTo>
                    <a:pt x="500063" y="226033"/>
                    <a:pt x="476064" y="250031"/>
                    <a:pt x="446484" y="250031"/>
                  </a:cubicBezTo>
                  <a:lnTo>
                    <a:pt x="339328" y="250031"/>
                  </a:lnTo>
                  <a:cubicBezTo>
                    <a:pt x="309749" y="250031"/>
                    <a:pt x="285750" y="226033"/>
                    <a:pt x="285750" y="196453"/>
                  </a:cubicBezTo>
                  <a:lnTo>
                    <a:pt x="285750" y="89297"/>
                  </a:lnTo>
                  <a:cubicBezTo>
                    <a:pt x="285750" y="59717"/>
                    <a:pt x="309749" y="35719"/>
                    <a:pt x="339328" y="35719"/>
                  </a:cubicBezTo>
                  <a:close/>
                  <a:moveTo>
                    <a:pt x="321469" y="392906"/>
                  </a:moveTo>
                  <a:cubicBezTo>
                    <a:pt x="301755" y="392906"/>
                    <a:pt x="285750" y="376901"/>
                    <a:pt x="285750" y="357188"/>
                  </a:cubicBezTo>
                  <a:cubicBezTo>
                    <a:pt x="285750" y="337474"/>
                    <a:pt x="301755" y="321469"/>
                    <a:pt x="321469" y="321469"/>
                  </a:cubicBezTo>
                  <a:cubicBezTo>
                    <a:pt x="341182" y="321469"/>
                    <a:pt x="357188" y="337474"/>
                    <a:pt x="357188" y="357188"/>
                  </a:cubicBezTo>
                  <a:cubicBezTo>
                    <a:pt x="357188" y="376901"/>
                    <a:pt x="341182" y="392906"/>
                    <a:pt x="321469" y="392906"/>
                  </a:cubicBezTo>
                  <a:close/>
                  <a:moveTo>
                    <a:pt x="321469" y="464344"/>
                  </a:moveTo>
                  <a:cubicBezTo>
                    <a:pt x="341226" y="464344"/>
                    <a:pt x="357188" y="480306"/>
                    <a:pt x="357188" y="500063"/>
                  </a:cubicBezTo>
                  <a:cubicBezTo>
                    <a:pt x="357188" y="519819"/>
                    <a:pt x="341226" y="535781"/>
                    <a:pt x="321469" y="535781"/>
                  </a:cubicBezTo>
                  <a:cubicBezTo>
                    <a:pt x="301712" y="535781"/>
                    <a:pt x="285750" y="519819"/>
                    <a:pt x="285750" y="500063"/>
                  </a:cubicBezTo>
                  <a:cubicBezTo>
                    <a:pt x="285750" y="480306"/>
                    <a:pt x="301712" y="464344"/>
                    <a:pt x="321469" y="464344"/>
                  </a:cubicBezTo>
                  <a:close/>
                  <a:moveTo>
                    <a:pt x="428625" y="500063"/>
                  </a:moveTo>
                  <a:cubicBezTo>
                    <a:pt x="428625" y="480306"/>
                    <a:pt x="444587" y="464344"/>
                    <a:pt x="464344" y="464344"/>
                  </a:cubicBezTo>
                  <a:cubicBezTo>
                    <a:pt x="484101" y="464344"/>
                    <a:pt x="500063" y="480306"/>
                    <a:pt x="500063" y="500063"/>
                  </a:cubicBezTo>
                  <a:cubicBezTo>
                    <a:pt x="500063" y="519819"/>
                    <a:pt x="484101" y="535781"/>
                    <a:pt x="464344" y="535781"/>
                  </a:cubicBezTo>
                  <a:cubicBezTo>
                    <a:pt x="444587" y="535781"/>
                    <a:pt x="428625" y="519819"/>
                    <a:pt x="428625" y="500063"/>
                  </a:cubicBezTo>
                  <a:close/>
                  <a:moveTo>
                    <a:pt x="464344" y="392906"/>
                  </a:moveTo>
                  <a:cubicBezTo>
                    <a:pt x="444630" y="392906"/>
                    <a:pt x="428625" y="376901"/>
                    <a:pt x="428625" y="357188"/>
                  </a:cubicBezTo>
                  <a:cubicBezTo>
                    <a:pt x="428625" y="337474"/>
                    <a:pt x="444630" y="321469"/>
                    <a:pt x="464344" y="321469"/>
                  </a:cubicBezTo>
                  <a:cubicBezTo>
                    <a:pt x="484057" y="321469"/>
                    <a:pt x="500063" y="337474"/>
                    <a:pt x="500063" y="357188"/>
                  </a:cubicBezTo>
                  <a:cubicBezTo>
                    <a:pt x="500063" y="376901"/>
                    <a:pt x="484057" y="392906"/>
                    <a:pt x="464344" y="392906"/>
                  </a:cubicBezTo>
                  <a:close/>
                  <a:moveTo>
                    <a:pt x="428625" y="428625"/>
                  </a:moveTo>
                  <a:cubicBezTo>
                    <a:pt x="428625" y="448339"/>
                    <a:pt x="412620" y="464344"/>
                    <a:pt x="392906" y="464344"/>
                  </a:cubicBezTo>
                  <a:cubicBezTo>
                    <a:pt x="373193" y="464344"/>
                    <a:pt x="357188" y="448339"/>
                    <a:pt x="357188" y="428625"/>
                  </a:cubicBezTo>
                  <a:cubicBezTo>
                    <a:pt x="357188" y="408911"/>
                    <a:pt x="373193" y="392906"/>
                    <a:pt x="392906" y="392906"/>
                  </a:cubicBezTo>
                  <a:cubicBezTo>
                    <a:pt x="412620" y="392906"/>
                    <a:pt x="428625" y="408911"/>
                    <a:pt x="428625" y="428625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Text 19"/>
            <p:cNvSpPr/>
            <p:nvPr/>
          </p:nvSpPr>
          <p:spPr>
            <a:xfrm>
              <a:off x="7674248" y="4852988"/>
              <a:ext cx="122872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>
                <a:lnSpc>
                  <a:spcPct val="130000"/>
                </a:lnSpc>
              </a:pPr>
              <a:endParaRPr lang="en-US" sz="1600" dirty="0"/>
            </a:p>
          </p:txBody>
        </p:sp>
        <p:sp>
          <p:nvSpPr>
            <p:cNvPr id="23" name="Shape 20"/>
            <p:cNvSpPr/>
            <p:nvPr/>
          </p:nvSpPr>
          <p:spPr>
            <a:xfrm>
              <a:off x="4136458" y="5424489"/>
              <a:ext cx="3900262" cy="762000"/>
            </a:xfrm>
            <a:custGeom>
              <a:avLst/>
              <a:gdLst/>
              <a:ahLst/>
              <a:cxnLst/>
              <a:rect l="l" t="t" r="r" b="b"/>
              <a:pathLst>
                <a:path w="3562350" h="495300">
                  <a:moveTo>
                    <a:pt x="247650" y="0"/>
                  </a:moveTo>
                  <a:lnTo>
                    <a:pt x="3314700" y="0"/>
                  </a:lnTo>
                  <a:cubicBezTo>
                    <a:pt x="3451382" y="0"/>
                    <a:pt x="3562350" y="110968"/>
                    <a:pt x="3562350" y="247650"/>
                  </a:cubicBezTo>
                  <a:lnTo>
                    <a:pt x="3562350" y="247650"/>
                  </a:lnTo>
                  <a:cubicBezTo>
                    <a:pt x="3562350" y="384332"/>
                    <a:pt x="3451382" y="495300"/>
                    <a:pt x="3314700" y="495300"/>
                  </a:cubicBezTo>
                  <a:lnTo>
                    <a:pt x="247650" y="495300"/>
                  </a:lnTo>
                  <a:cubicBezTo>
                    <a:pt x="110968" y="495300"/>
                    <a:pt x="0" y="384332"/>
                    <a:pt x="0" y="247650"/>
                  </a:cubicBezTo>
                  <a:lnTo>
                    <a:pt x="0" y="247650"/>
                  </a:lnTo>
                  <a:cubicBezTo>
                    <a:pt x="0" y="110968"/>
                    <a:pt x="110968" y="0"/>
                    <a:pt x="247650" y="0"/>
                  </a:cubicBezTo>
                  <a:close/>
                </a:path>
              </a:pathLst>
            </a:custGeom>
            <a:solidFill>
              <a:srgbClr val="F9DB47"/>
            </a:solidFill>
            <a:ln/>
            <a:effectLst>
              <a:outerShdw blurRad="142875" dist="95250" dir="5400000" algn="bl" rotWithShape="0">
                <a:srgbClr val="000000">
                  <a:alpha val="10196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DF99943-385B-001B-5C67-EBA4BAC05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7889" y="727759"/>
            <a:ext cx="4755521" cy="634069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62B888-6D11-06C6-8655-20F2D922C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767" y="5253479"/>
            <a:ext cx="2941861" cy="71445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3ABC214-D8E3-94B2-C156-705039BA1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686" y="2890622"/>
            <a:ext cx="2157648" cy="20440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5D4F7E4-A6BA-FA62-5D15-96EF16F50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013" y="2890622"/>
            <a:ext cx="2075086" cy="21209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605</Words>
  <Application>Microsoft Office PowerPoint</Application>
  <PresentationFormat>Широкоэкранный</PresentationFormat>
  <Paragraphs>131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Noto Sans SC</vt:lpstr>
      <vt:lpstr>微软雅黑</vt:lpstr>
      <vt:lpstr>Arial Black</vt:lpstr>
      <vt:lpstr>MiSans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не потерять деньги: агентские договоры простыми словами</dc:title>
  <dc:subject>Как не потерять деньги: агентские договоры простыми словами</dc:subject>
  <dc:creator>Kimi</dc:creator>
  <cp:lastModifiedBy>Vladimir Molchanov</cp:lastModifiedBy>
  <cp:revision>4</cp:revision>
  <dcterms:created xsi:type="dcterms:W3CDTF">2026-02-24T19:43:24Z</dcterms:created>
  <dcterms:modified xsi:type="dcterms:W3CDTF">2026-02-25T10:06:02Z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{"Label":"Как не потерять деньги: агентские договоры простыми словами","ContentProducer":"001191110108MACG2KBH8F10000","ProduceID":"19c912b6-eb52-83c8-8000-00005a4d42ce","ReservedCode1":"","ContentPropagator":"001191110108MACG2KBH8F20000","PropagateID":"19c912b6-eb52-83c8-8000-00005a4d42ce","ReservedCode2":""}</vt:lpwstr>
  </property>
</Properties>
</file>