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67" r:id="rId5"/>
    <p:sldId id="288" r:id="rId6"/>
    <p:sldId id="265" r:id="rId7"/>
    <p:sldId id="268" r:id="rId8"/>
    <p:sldId id="287" r:id="rId9"/>
    <p:sldId id="283" r:id="rId10"/>
    <p:sldId id="285" r:id="rId11"/>
    <p:sldId id="286" r:id="rId12"/>
    <p:sldId id="277" r:id="rId13"/>
    <p:sldId id="282" r:id="rId14"/>
    <p:sldId id="263" r:id="rId15"/>
    <p:sldId id="274" r:id="rId16"/>
    <p:sldId id="271" r:id="rId17"/>
    <p:sldId id="280" r:id="rId18"/>
    <p:sldId id="275" r:id="rId19"/>
    <p:sldId id="276" r:id="rId20"/>
    <p:sldId id="279" r:id="rId21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7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C42"/>
    <a:srgbClr val="37C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9" d="100"/>
          <a:sy n="49" d="100"/>
        </p:scale>
        <p:origin x="768" y="86"/>
      </p:cViewPr>
      <p:guideLst>
        <p:guide orient="horz" pos="2878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40A6F-040E-4722-818A-311D2C82F7DB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A891B-43DA-4D57-A032-53934F899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2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60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2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71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383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5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46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15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9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45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137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0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8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69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91B-43DA-4D57-A032-53934F899ED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0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" y="0"/>
            <a:ext cx="20101185" cy="113093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644164" y="2454274"/>
            <a:ext cx="1112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0" b="1" dirty="0">
                <a:solidFill>
                  <a:schemeClr val="bg1"/>
                </a:solidFill>
                <a:latin typeface="Arial Black" panose="020B0A04020102090204" pitchFamily="34" charset="0"/>
                <a:cs typeface="Arial" panose="020B0604020202020204" pitchFamily="34" charset="0"/>
              </a:rPr>
              <a:t>МОСКОВСКИЙ РИЭЛТОРСКИЙ ФОРУМ 2026</a:t>
            </a:r>
            <a:endParaRPr lang="ru-RU" sz="8000" dirty="0">
              <a:solidFill>
                <a:schemeClr val="bg1"/>
              </a:solidFill>
              <a:latin typeface="Arial Black" panose="020B0A0402010209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4770111" y="2623912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выступления: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4770111" y="3368675"/>
            <a:ext cx="4349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Архитектурно-градостроительные тренды: о современных подходах к формированию застройки в Москве.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14166861" y="2530475"/>
            <a:ext cx="0" cy="23621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 bwMode="auto">
          <a:xfrm>
            <a:off x="14090657" y="2702343"/>
            <a:ext cx="152408" cy="152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: скругленные углы 25"/>
          <p:cNvSpPr/>
          <p:nvPr/>
        </p:nvSpPr>
        <p:spPr bwMode="auto">
          <a:xfrm>
            <a:off x="15485874" y="548464"/>
            <a:ext cx="3824475" cy="686611"/>
          </a:xfrm>
          <a:prstGeom prst="roundRect">
            <a:avLst>
              <a:gd name="adj" fmla="val 9427"/>
            </a:avLst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26-27 февраля 2026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80E2B53A-C3E0-4613-8389-2EFB39447F2D}"/>
              </a:ext>
            </a:extLst>
          </p:cNvPr>
          <p:cNvSpPr txBox="1">
            <a:spLocks/>
          </p:cNvSpPr>
          <p:nvPr/>
        </p:nvSpPr>
        <p:spPr bwMode="auto">
          <a:xfrm>
            <a:off x="450851" y="1667212"/>
            <a:ext cx="5181600" cy="544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dirty="0"/>
            </a:b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Функциональное зонирование по вертикали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Социальное взаимодействие.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Аменитис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: общественные пространства, доступные только для жителей комплекса.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69F698-262B-4E32-A07C-4E4AC1AFF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51" y="1723789"/>
            <a:ext cx="8466664" cy="61863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798CE7-B4D1-48C7-BFD6-F1D30C944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1" r="11004" b="1444"/>
          <a:stretch/>
        </p:blipFill>
        <p:spPr>
          <a:xfrm>
            <a:off x="390179" y="7910098"/>
            <a:ext cx="6661168" cy="2956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29A743-C3E8-44E9-BCF6-53D614219F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39641" r="3833"/>
          <a:stretch/>
        </p:blipFill>
        <p:spPr>
          <a:xfrm>
            <a:off x="7070397" y="7910098"/>
            <a:ext cx="6972753" cy="29561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E094DC-2989-429D-BD08-9A78FC5435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42012" r="14155" b="9137"/>
          <a:stretch/>
        </p:blipFill>
        <p:spPr>
          <a:xfrm>
            <a:off x="14043150" y="8499402"/>
            <a:ext cx="5603749" cy="23668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AF87AC-2F20-409F-B345-593D07DAB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791" y="5076453"/>
            <a:ext cx="5136758" cy="34229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21D106-4688-473A-8869-6831D9E439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"/>
          <a:stretch/>
        </p:blipFill>
        <p:spPr>
          <a:xfrm>
            <a:off x="14489738" y="1698326"/>
            <a:ext cx="5150812" cy="32705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A65742A-A8EF-4CE7-BCEE-B3C1EB825368}"/>
              </a:ext>
            </a:extLst>
          </p:cNvPr>
          <p:cNvSpPr/>
          <p:nvPr/>
        </p:nvSpPr>
        <p:spPr>
          <a:xfrm>
            <a:off x="13862050" y="7635875"/>
            <a:ext cx="609600" cy="8635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дзаголовок 7">
            <a:extLst>
              <a:ext uri="{FF2B5EF4-FFF2-40B4-BE49-F238E27FC236}">
                <a16:creationId xmlns:a16="http://schemas.microsoft.com/office/drawing/2014/main" id="{F8DC7226-6309-481B-A227-40B762849D22}"/>
              </a:ext>
            </a:extLst>
          </p:cNvPr>
          <p:cNvSpPr txBox="1">
            <a:spLocks/>
          </p:cNvSpPr>
          <p:nvPr/>
        </p:nvSpPr>
        <p:spPr bwMode="auto">
          <a:xfrm>
            <a:off x="13633451" y="10809378"/>
            <a:ext cx="64528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© Iwan Baan https://www.archdaily.com/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24330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80E2B53A-C3E0-4613-8389-2EFB39447F2D}"/>
              </a:ext>
            </a:extLst>
          </p:cNvPr>
          <p:cNvSpPr txBox="1">
            <a:spLocks/>
          </p:cNvSpPr>
          <p:nvPr/>
        </p:nvSpPr>
        <p:spPr bwMode="auto">
          <a:xfrm>
            <a:off x="450850" y="1667212"/>
            <a:ext cx="5372777" cy="98796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dirty="0"/>
            </a:b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Функциональное зонирование </a:t>
            </a:r>
          </a:p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по вертикали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Социальное взаимодействие.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Аменитис: 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общественные пространства, доступные только для жителей комплекса.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Благоустройство</a:t>
            </a:r>
            <a:b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Пример: жилой комплекс </a:t>
            </a: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Linked Hybrid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Steven Hall Architects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г. Пекин, Китай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05F55E-4B43-4CCB-B885-87B6F57B3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r="21053"/>
          <a:stretch/>
        </p:blipFill>
        <p:spPr bwMode="auto">
          <a:xfrm>
            <a:off x="6078568" y="2231144"/>
            <a:ext cx="8137812" cy="822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191611-EA53-454D-8CA8-B2D2E341B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1"/>
          <a:stretch/>
        </p:blipFill>
        <p:spPr>
          <a:xfrm>
            <a:off x="14471320" y="4863699"/>
            <a:ext cx="5181929" cy="3246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7DE1E3-BE19-44B3-9BA5-13E787637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7"/>
          <a:stretch/>
        </p:blipFill>
        <p:spPr>
          <a:xfrm>
            <a:off x="14471320" y="8209769"/>
            <a:ext cx="5181929" cy="30995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D48905-649A-4451-842C-526142C21B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/>
          <a:stretch/>
        </p:blipFill>
        <p:spPr>
          <a:xfrm>
            <a:off x="14471320" y="1667212"/>
            <a:ext cx="5181929" cy="309711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D7E968C-7771-43CC-8657-F9FE225C8050}"/>
              </a:ext>
            </a:extLst>
          </p:cNvPr>
          <p:cNvSpPr/>
          <p:nvPr/>
        </p:nvSpPr>
        <p:spPr>
          <a:xfrm>
            <a:off x="6078568" y="10460744"/>
            <a:ext cx="8137812" cy="848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724EC95-AAC9-4E56-BA80-148456114C1F}"/>
              </a:ext>
            </a:extLst>
          </p:cNvPr>
          <p:cNvSpPr/>
          <p:nvPr/>
        </p:nvSpPr>
        <p:spPr bwMode="auto">
          <a:xfrm>
            <a:off x="6078568" y="1667212"/>
            <a:ext cx="8137812" cy="7167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дзаголовок 7">
            <a:extLst>
              <a:ext uri="{FF2B5EF4-FFF2-40B4-BE49-F238E27FC236}">
                <a16:creationId xmlns:a16="http://schemas.microsoft.com/office/drawing/2014/main" id="{1301DA14-C57C-4039-A5A9-7298970AE8C1}"/>
              </a:ext>
            </a:extLst>
          </p:cNvPr>
          <p:cNvSpPr txBox="1">
            <a:spLocks/>
          </p:cNvSpPr>
          <p:nvPr/>
        </p:nvSpPr>
        <p:spPr bwMode="auto">
          <a:xfrm>
            <a:off x="10052050" y="10808176"/>
            <a:ext cx="4291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https://www.archdaily.com/</a:t>
            </a: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290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80E2B53A-C3E0-4613-8389-2EFB39447F2D}"/>
              </a:ext>
            </a:extLst>
          </p:cNvPr>
          <p:cNvSpPr txBox="1">
            <a:spLocks/>
          </p:cNvSpPr>
          <p:nvPr/>
        </p:nvSpPr>
        <p:spPr bwMode="auto">
          <a:xfrm>
            <a:off x="462906" y="1844675"/>
            <a:ext cx="1783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Вертикальное функциональное зонирование. Террасы, как приватные на 1 квартиру, так и на группу квартир</a:t>
            </a:r>
            <a:r>
              <a:rPr lang="ru-RU" sz="24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5A4CB5-439E-4E5F-811E-A976CC0854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973" r="23512" b="1"/>
          <a:stretch/>
        </p:blipFill>
        <p:spPr>
          <a:xfrm>
            <a:off x="14471322" y="2404214"/>
            <a:ext cx="5254843" cy="44156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1ED12A-7AD9-456F-9D70-47A46DB0D8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r="2925"/>
          <a:stretch/>
        </p:blipFill>
        <p:spPr>
          <a:xfrm>
            <a:off x="462906" y="2404214"/>
            <a:ext cx="13897727" cy="89047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4CCACD-1883-4DBC-A9A6-2FC75EEB45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679"/>
          <a:stretch/>
        </p:blipFill>
        <p:spPr>
          <a:xfrm>
            <a:off x="14472855" y="6940548"/>
            <a:ext cx="5228129" cy="4368403"/>
          </a:xfrm>
          <a:prstGeom prst="rect">
            <a:avLst/>
          </a:prstGeom>
        </p:spPr>
      </p:pic>
      <p:sp>
        <p:nvSpPr>
          <p:cNvPr id="20" name="Google Shape;81;p2">
            <a:extLst>
              <a:ext uri="{FF2B5EF4-FFF2-40B4-BE49-F238E27FC236}">
                <a16:creationId xmlns:a16="http://schemas.microsoft.com/office/drawing/2014/main" id="{C3BE77E9-8F04-4912-AC1D-D6661820FBE9}"/>
              </a:ext>
            </a:extLst>
          </p:cNvPr>
          <p:cNvSpPr txBox="1"/>
          <p:nvPr/>
        </p:nvSpPr>
        <p:spPr bwMode="auto">
          <a:xfrm>
            <a:off x="16910050" y="10574658"/>
            <a:ext cx="2731144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Страна Заречная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21" name="Google Shape;81;p2">
            <a:extLst>
              <a:ext uri="{FF2B5EF4-FFF2-40B4-BE49-F238E27FC236}">
                <a16:creationId xmlns:a16="http://schemas.microsoft.com/office/drawing/2014/main" id="{DFC75D27-0234-4C66-9E30-F012EC46EE8A}"/>
              </a:ext>
            </a:extLst>
          </p:cNvPr>
          <p:cNvSpPr txBox="1"/>
          <p:nvPr/>
        </p:nvSpPr>
        <p:spPr bwMode="auto">
          <a:xfrm>
            <a:off x="16910050" y="2283572"/>
            <a:ext cx="2703773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Страна Парковая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9111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7E35C7-55CC-43D7-A7F1-55C8A484B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39007"/>
          <a:stretch/>
        </p:blipFill>
        <p:spPr>
          <a:xfrm>
            <a:off x="14417239" y="2530475"/>
            <a:ext cx="5229662" cy="50603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2EDA95-A859-4A52-91BF-9B8474366E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227"/>
          <a:stretch/>
        </p:blipFill>
        <p:spPr>
          <a:xfrm>
            <a:off x="14417239" y="7702329"/>
            <a:ext cx="5236012" cy="36070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9A5FF2-D52A-4FA0-A9F6-5B3E35CC3F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3361" b="16677"/>
          <a:stretch/>
        </p:blipFill>
        <p:spPr>
          <a:xfrm>
            <a:off x="428347" y="2530476"/>
            <a:ext cx="13763467" cy="54863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B1E4BD2-BEFD-44A8-90A8-1E7727094A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5" y="8418409"/>
            <a:ext cx="2835275" cy="28352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48A803-153C-4D49-AB91-772DC032BD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/>
          <a:stretch/>
        </p:blipFill>
        <p:spPr>
          <a:xfrm>
            <a:off x="9459201" y="8398503"/>
            <a:ext cx="4732612" cy="283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DEC305-BD80-4086-8B87-F369E2627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66253" r="68524" b="8324"/>
          <a:stretch/>
        </p:blipFill>
        <p:spPr>
          <a:xfrm>
            <a:off x="414114" y="8398503"/>
            <a:ext cx="6023910" cy="2875089"/>
          </a:xfrm>
          <a:prstGeom prst="rect">
            <a:avLst/>
          </a:prstGeom>
        </p:spPr>
      </p:pic>
      <p:sp>
        <p:nvSpPr>
          <p:cNvPr id="11" name="Google Shape;81;p2">
            <a:extLst>
              <a:ext uri="{FF2B5EF4-FFF2-40B4-BE49-F238E27FC236}">
                <a16:creationId xmlns:a16="http://schemas.microsoft.com/office/drawing/2014/main" id="{471EE7DC-E69F-4126-9289-613F69685C3B}"/>
              </a:ext>
            </a:extLst>
          </p:cNvPr>
          <p:cNvSpPr txBox="1"/>
          <p:nvPr/>
        </p:nvSpPr>
        <p:spPr bwMode="auto">
          <a:xfrm>
            <a:off x="14547850" y="10574658"/>
            <a:ext cx="5354946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Репаблик, ГК Страна девелопмент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EA7BC756-0D36-4B29-8E5B-1DA72B1375D0}"/>
              </a:ext>
            </a:extLst>
          </p:cNvPr>
          <p:cNvSpPr txBox="1">
            <a:spLocks/>
          </p:cNvSpPr>
          <p:nvPr/>
        </p:nvSpPr>
        <p:spPr bwMode="auto">
          <a:xfrm>
            <a:off x="450849" y="1667697"/>
            <a:ext cx="19196051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sz="2400" dirty="0"/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Общественные пространства/интеграция общественных функций (для всех):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адаптация исторических и средовых объектов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.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Гастрономический центр, шопинг-аллея, учебный центр от Европейской гимназии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765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9" name="Подзаголовок 7">
            <a:extLst>
              <a:ext uri="{FF2B5EF4-FFF2-40B4-BE49-F238E27FC236}">
                <a16:creationId xmlns:a16="http://schemas.microsoft.com/office/drawing/2014/main" id="{612EB184-D891-435B-9BBB-A05575FE8111}"/>
              </a:ext>
            </a:extLst>
          </p:cNvPr>
          <p:cNvSpPr txBox="1">
            <a:spLocks/>
          </p:cNvSpPr>
          <p:nvPr/>
        </p:nvSpPr>
        <p:spPr bwMode="auto">
          <a:xfrm>
            <a:off x="440488" y="1616075"/>
            <a:ext cx="19273611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sz="2400" dirty="0"/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Уважение к истории места - не только в интеграции исторических объектов, но и в применении комплиментарных материалов.</a:t>
            </a:r>
            <a:br>
              <a:rPr lang="ru-RU" sz="2400" dirty="0"/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0CD91E-E113-49E4-B1FB-34AE51CA9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927"/>
          <a:stretch/>
        </p:blipFill>
        <p:spPr>
          <a:xfrm>
            <a:off x="402608" y="2631738"/>
            <a:ext cx="13813328" cy="86772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9FB4CE-BB0A-4CB6-91C9-E4E897295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5" r="550" b="22331"/>
          <a:stretch/>
        </p:blipFill>
        <p:spPr>
          <a:xfrm>
            <a:off x="14401638" y="2631739"/>
            <a:ext cx="5312462" cy="41308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58FAA6-8F66-40AE-9B2E-1EA595D3BB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2" b="10170"/>
          <a:stretch/>
        </p:blipFill>
        <p:spPr>
          <a:xfrm>
            <a:off x="14417239" y="6939478"/>
            <a:ext cx="5284253" cy="4369475"/>
          </a:xfrm>
          <a:prstGeom prst="rect">
            <a:avLst/>
          </a:prstGeom>
        </p:spPr>
      </p:pic>
      <p:sp>
        <p:nvSpPr>
          <p:cNvPr id="16" name="Google Shape;81;p2">
            <a:extLst>
              <a:ext uri="{FF2B5EF4-FFF2-40B4-BE49-F238E27FC236}">
                <a16:creationId xmlns:a16="http://schemas.microsoft.com/office/drawing/2014/main" id="{A47FCD41-5F8B-47A7-B0E4-AAACA35B9030}"/>
              </a:ext>
            </a:extLst>
          </p:cNvPr>
          <p:cNvSpPr txBox="1"/>
          <p:nvPr/>
        </p:nvSpPr>
        <p:spPr bwMode="auto">
          <a:xfrm>
            <a:off x="15025996" y="10574658"/>
            <a:ext cx="4876800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>
                    <a:lumMod val="50000"/>
                  </a:schemeClr>
                </a:solidFill>
                <a:latin typeface="Geologica SemiBold"/>
                <a:ea typeface="Geologica SemiBold"/>
                <a:cs typeface="Geologica SemiBold"/>
                <a:sym typeface="Geologica SemiBold"/>
              </a:rPr>
              <a:t>Репаблик, ГК Страна девелопмент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9" name="Подзаголовок 7">
            <a:extLst>
              <a:ext uri="{FF2B5EF4-FFF2-40B4-BE49-F238E27FC236}">
                <a16:creationId xmlns:a16="http://schemas.microsoft.com/office/drawing/2014/main" id="{612EB184-D891-435B-9BBB-A05575FE8111}"/>
              </a:ext>
            </a:extLst>
          </p:cNvPr>
          <p:cNvSpPr txBox="1">
            <a:spLocks/>
          </p:cNvSpPr>
          <p:nvPr/>
        </p:nvSpPr>
        <p:spPr bwMode="auto">
          <a:xfrm>
            <a:off x="450849" y="1844675"/>
            <a:ext cx="5562601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Сохранение и приумножение ценных качеств среды – это ценность. </a:t>
            </a:r>
          </a:p>
          <a:p>
            <a:pPr>
              <a:defRPr/>
            </a:pP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А что происходит при регенерации больших промзон (серый пояс любого города)?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это новый слой города, который будет реализован через 20-30 лет). 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Высота объемов 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дает возможность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выйти из пояса раньше.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endParaRPr lang="ru-RU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6033AC-CB7F-45DA-9323-16298846B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r="20845"/>
          <a:stretch/>
        </p:blipFill>
        <p:spPr>
          <a:xfrm>
            <a:off x="6013451" y="1692274"/>
            <a:ext cx="13639799" cy="96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46781278-31B5-4FD2-88A2-D0CF8AF1B069}"/>
              </a:ext>
            </a:extLst>
          </p:cNvPr>
          <p:cNvSpPr txBox="1">
            <a:spLocks/>
          </p:cNvSpPr>
          <p:nvPr/>
        </p:nvSpPr>
        <p:spPr bwMode="auto">
          <a:xfrm>
            <a:off x="450850" y="1844675"/>
            <a:ext cx="5486400" cy="9602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Транспорт: снижение нагрузки на УДС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Подходы к развитию транспорта –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про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ответственность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каждого горожанина.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Приоритет на улицах –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для людей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.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Развитие подземных паркингов, дополнительные наземные парковки в городе – платные. </a:t>
            </a: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Пример: городская улица</a:t>
            </a:r>
          </a:p>
          <a:p>
            <a:pPr>
              <a:defRPr/>
            </a:pP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Gautier + Conquet Architects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,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г. Лион, Франция</a:t>
            </a: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E5B410-F7B1-4702-8E4F-E3DD21CFDA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/>
          <a:stretch/>
        </p:blipFill>
        <p:spPr>
          <a:xfrm>
            <a:off x="6089650" y="1692275"/>
            <a:ext cx="13563600" cy="9616677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15FBC5F0-67B9-464E-9BC4-2D49AD45FDB6}"/>
              </a:ext>
            </a:extLst>
          </p:cNvPr>
          <p:cNvSpPr txBox="1">
            <a:spLocks/>
          </p:cNvSpPr>
          <p:nvPr/>
        </p:nvSpPr>
        <p:spPr bwMode="auto">
          <a:xfrm>
            <a:off x="6358102" y="10607675"/>
            <a:ext cx="6477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©Fabian Da Costa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67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46781278-31B5-4FD2-88A2-D0CF8AF1B069}"/>
              </a:ext>
            </a:extLst>
          </p:cNvPr>
          <p:cNvSpPr txBox="1">
            <a:spLocks/>
          </p:cNvSpPr>
          <p:nvPr/>
        </p:nvSpPr>
        <p:spPr bwMode="auto">
          <a:xfrm>
            <a:off x="450850" y="1844675"/>
            <a:ext cx="5638800" cy="51706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Места приложения труда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Создание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мест приложения труда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 структуре жилой застройки для снижения объемов маятниковой миграции.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Микст-юз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.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Развитие </a:t>
            </a:r>
            <a:r>
              <a:rPr lang="en-US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light industrial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– отказ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от моно-районов как устойчивый тренд, стимулирование со стороны.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Формирование удобных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лотов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812980-9325-41AB-90EC-9FA273E01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3926" r="5226" b="4271"/>
          <a:stretch/>
        </p:blipFill>
        <p:spPr>
          <a:xfrm>
            <a:off x="8219219" y="1673227"/>
            <a:ext cx="9686116" cy="93118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24D110-D070-4FE2-AF90-A72A2E29E0F1}"/>
              </a:ext>
            </a:extLst>
          </p:cNvPr>
          <p:cNvSpPr/>
          <p:nvPr/>
        </p:nvSpPr>
        <p:spPr>
          <a:xfrm>
            <a:off x="6053959" y="1673227"/>
            <a:ext cx="3617091" cy="96166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629435-5579-4D40-8904-110FF9248DB5}"/>
              </a:ext>
            </a:extLst>
          </p:cNvPr>
          <p:cNvSpPr/>
          <p:nvPr/>
        </p:nvSpPr>
        <p:spPr bwMode="auto">
          <a:xfrm>
            <a:off x="17733475" y="1660853"/>
            <a:ext cx="1919776" cy="96166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B3DEB0-0246-491B-B0A8-71E14208D8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/>
          <a:stretch/>
        </p:blipFill>
        <p:spPr>
          <a:xfrm>
            <a:off x="0" y="7712075"/>
            <a:ext cx="6020455" cy="359738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43D3DF-9191-4A31-9F90-2176D1BADB6F}"/>
              </a:ext>
            </a:extLst>
          </p:cNvPr>
          <p:cNvSpPr/>
          <p:nvPr/>
        </p:nvSpPr>
        <p:spPr bwMode="auto">
          <a:xfrm>
            <a:off x="6096438" y="10760075"/>
            <a:ext cx="11808897" cy="5174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Google Shape;81;p2">
            <a:extLst>
              <a:ext uri="{FF2B5EF4-FFF2-40B4-BE49-F238E27FC236}">
                <a16:creationId xmlns:a16="http://schemas.microsoft.com/office/drawing/2014/main" id="{FCCF39A9-6FC2-4D9E-99EB-BACFF869A00B}"/>
              </a:ext>
            </a:extLst>
          </p:cNvPr>
          <p:cNvSpPr txBox="1"/>
          <p:nvPr/>
        </p:nvSpPr>
        <p:spPr bwMode="auto">
          <a:xfrm>
            <a:off x="14319250" y="10058397"/>
            <a:ext cx="5287417" cy="92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>
                    <a:lumMod val="6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Технокластер Мега-</a:t>
            </a:r>
            <a:r>
              <a:rPr lang="ru-RU" sz="2400" b="0" i="0" dirty="0" err="1">
                <a:solidFill>
                  <a:schemeClr val="bg1">
                    <a:lumMod val="6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Молжаниново</a:t>
            </a:r>
            <a:r>
              <a:rPr lang="ru-RU" sz="2400" b="0" i="0" dirty="0">
                <a:solidFill>
                  <a:schemeClr val="bg1">
                    <a:lumMod val="6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, ГК Страна девелопмент</a:t>
            </a:r>
            <a:endParaRPr sz="2400" dirty="0">
              <a:solidFill>
                <a:schemeClr val="bg1">
                  <a:lumMod val="6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62983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0AF52A-B173-4842-9872-1AC15F717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1692274"/>
            <a:ext cx="13563600" cy="94673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18DB27-D298-42D9-AD59-9B4AA8B8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517867"/>
            <a:ext cx="5401222" cy="36008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64CBE7-6639-4A8C-A8E9-88474F3F5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b="3182"/>
          <a:stretch/>
        </p:blipFill>
        <p:spPr>
          <a:xfrm>
            <a:off x="450850" y="8108552"/>
            <a:ext cx="5401222" cy="3200400"/>
          </a:xfrm>
          <a:prstGeom prst="rect">
            <a:avLst/>
          </a:prstGeom>
        </p:spPr>
      </p:pic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8ADC3A50-5E64-47FC-8577-E7E5AB3293DA}"/>
              </a:ext>
            </a:extLst>
          </p:cNvPr>
          <p:cNvSpPr txBox="1">
            <a:spLocks/>
          </p:cNvSpPr>
          <p:nvPr/>
        </p:nvSpPr>
        <p:spPr bwMode="auto">
          <a:xfrm>
            <a:off x="3727450" y="10847943"/>
            <a:ext cx="6477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</a:t>
            </a:r>
            <a:r>
              <a:rPr lang="en-US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© Iwan Baan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https://www.archdaily.com/</a:t>
            </a:r>
            <a:endParaRPr lang="ru-RU" sz="2400" dirty="0">
              <a:solidFill>
                <a:schemeClr val="bg1">
                  <a:lumMod val="7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4" name="Подзаголовок 7">
            <a:extLst>
              <a:ext uri="{FF2B5EF4-FFF2-40B4-BE49-F238E27FC236}">
                <a16:creationId xmlns:a16="http://schemas.microsoft.com/office/drawing/2014/main" id="{13E44293-E52C-479C-873E-35CDAC6EA2F4}"/>
              </a:ext>
            </a:extLst>
          </p:cNvPr>
          <p:cNvSpPr>
            <a:spLocks noGrp="1"/>
          </p:cNvSpPr>
          <p:nvPr>
            <p:ph type="subTitle" idx="4"/>
          </p:nvPr>
        </p:nvSpPr>
        <p:spPr bwMode="auto">
          <a:xfrm>
            <a:off x="450850" y="1997075"/>
            <a:ext cx="5867400" cy="2215991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Гибкие планировки</a:t>
            </a:r>
            <a:endParaRPr lang="en-US" sz="4800" b="1" dirty="0">
              <a:solidFill>
                <a:srgbClr val="248C4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Пример: жилой комплекс </a:t>
            </a: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Linked Hybrid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Steven Hall Architects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г. Пекин, Китай</a:t>
            </a: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401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4" name="Подзаголовок 7">
            <a:extLst>
              <a:ext uri="{FF2B5EF4-FFF2-40B4-BE49-F238E27FC236}">
                <a16:creationId xmlns:a16="http://schemas.microsoft.com/office/drawing/2014/main" id="{1C03CA64-98CB-4FAE-8630-FC3C0FB3A5D8}"/>
              </a:ext>
            </a:extLst>
          </p:cNvPr>
          <p:cNvSpPr txBox="1">
            <a:spLocks/>
          </p:cNvSpPr>
          <p:nvPr/>
        </p:nvSpPr>
        <p:spPr bwMode="auto">
          <a:xfrm>
            <a:off x="450850" y="1844675"/>
            <a:ext cx="5334000" cy="7386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Забота </a:t>
            </a:r>
          </a:p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об экологии</a:t>
            </a:r>
          </a:p>
          <a:p>
            <a:pPr>
              <a:defRPr/>
            </a:pPr>
            <a:endParaRPr lang="ru-RU" sz="4800" dirty="0">
              <a:solidFill>
                <a:srgbClr val="248C4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 структуре района: там, где это возможно 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зеленый каркас 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– к паркам, набережным через систему бульваров, скверов.</a:t>
            </a:r>
          </a:p>
          <a:p>
            <a:pPr>
              <a:defRPr/>
            </a:pP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По улицам: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снижение эффекта теплового острова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,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высадка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крупномерных деревьев </a:t>
            </a: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от фасада к улично-дорожной сети, на новых бульварах, во дворах.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3AC900-57F0-4B63-B8F2-A7042F473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98" y="1692275"/>
            <a:ext cx="13602652" cy="9617075"/>
          </a:xfrm>
          <a:prstGeom prst="rect">
            <a:avLst/>
          </a:prstGeom>
        </p:spPr>
      </p:pic>
      <p:sp>
        <p:nvSpPr>
          <p:cNvPr id="12" name="Google Shape;81;p2">
            <a:extLst>
              <a:ext uri="{FF2B5EF4-FFF2-40B4-BE49-F238E27FC236}">
                <a16:creationId xmlns:a16="http://schemas.microsoft.com/office/drawing/2014/main" id="{7AF4921A-ABAB-4263-B5AC-5813DB5B40E7}"/>
              </a:ext>
            </a:extLst>
          </p:cNvPr>
          <p:cNvSpPr txBox="1"/>
          <p:nvPr/>
        </p:nvSpPr>
        <p:spPr bwMode="auto">
          <a:xfrm>
            <a:off x="14395450" y="10302875"/>
            <a:ext cx="5483225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Репаблик, ГК Страна девелопмент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2790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6" name="Google Shape;81;p2">
            <a:extLst>
              <a:ext uri="{FF2B5EF4-FFF2-40B4-BE49-F238E27FC236}">
                <a16:creationId xmlns:a16="http://schemas.microsoft.com/office/drawing/2014/main" id="{2682B28D-546E-4136-AC45-32DB64027979}"/>
              </a:ext>
            </a:extLst>
          </p:cNvPr>
          <p:cNvSpPr txBox="1"/>
          <p:nvPr/>
        </p:nvSpPr>
        <p:spPr>
          <a:xfrm>
            <a:off x="1136650" y="2066425"/>
            <a:ext cx="2286000" cy="92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Спикер</a:t>
            </a:r>
            <a:endParaRPr sz="4800" b="1" dirty="0">
              <a:solidFill>
                <a:srgbClr val="248C4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9" name="Google Shape;82;p2">
            <a:extLst>
              <a:ext uri="{FF2B5EF4-FFF2-40B4-BE49-F238E27FC236}">
                <a16:creationId xmlns:a16="http://schemas.microsoft.com/office/drawing/2014/main" id="{87D3951A-7D6F-4B30-8D5A-557CF4DD20F6}"/>
              </a:ext>
            </a:extLst>
          </p:cNvPr>
          <p:cNvSpPr txBox="1"/>
          <p:nvPr/>
        </p:nvSpPr>
        <p:spPr>
          <a:xfrm>
            <a:off x="1103258" y="3995190"/>
            <a:ext cx="9058384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Мария Сергеевна</a:t>
            </a:r>
            <a:endParaRPr sz="4800" b="1" dirty="0">
              <a:solidFill>
                <a:srgbClr val="248C4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0" lvl="0" indent="0" algn="l" rtl="0">
              <a:spcBef>
                <a:spcPts val="114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ЕРОХИНА</a:t>
            </a:r>
            <a:endParaRPr sz="4800" b="1" dirty="0">
              <a:solidFill>
                <a:srgbClr val="248C4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10" name="Google Shape;83;p2">
            <a:extLst>
              <a:ext uri="{FF2B5EF4-FFF2-40B4-BE49-F238E27FC236}">
                <a16:creationId xmlns:a16="http://schemas.microsoft.com/office/drawing/2014/main" id="{660EAD91-9BBB-40D4-B000-B0B1E21BD32C}"/>
              </a:ext>
            </a:extLst>
          </p:cNvPr>
          <p:cNvSpPr txBox="1"/>
          <p:nvPr/>
        </p:nvSpPr>
        <p:spPr>
          <a:xfrm>
            <a:off x="1136650" y="5849111"/>
            <a:ext cx="9448800" cy="186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Light"/>
                <a:sym typeface="Geologica Light"/>
              </a:rPr>
              <a:t>Страна Девелопмент. Руководитель отдела Мастер-плана.</a:t>
            </a:r>
            <a:endParaRPr sz="2400" dirty="0">
              <a:solidFill>
                <a:schemeClr val="dk1"/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Geologica Light"/>
              <a:sym typeface="Geologic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Geologica Light"/>
              <a:sym typeface="Geologic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Light"/>
                <a:sym typeface="Geologica Light"/>
              </a:rPr>
              <a:t>Тьютор программы Архитекторы.рф 2025-26, выпускница 2021.</a:t>
            </a:r>
            <a:endParaRPr sz="2400" dirty="0">
              <a:solidFill>
                <a:schemeClr val="dk1"/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Geologica Light"/>
              <a:sym typeface="Geologic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Light"/>
                <a:sym typeface="Geologica Light"/>
              </a:rPr>
              <a:t>Эксперт в сфере управления проектами пространственного развития, Master </a:t>
            </a:r>
            <a:r>
              <a:rPr lang="ru-RU" sz="2400" dirty="0" err="1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Light"/>
                <a:sym typeface="Geologica Light"/>
              </a:rPr>
              <a:t>of</a:t>
            </a:r>
            <a:r>
              <a:rPr lang="ru-RU" sz="2400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Light"/>
                <a:sym typeface="Geologica Light"/>
              </a:rPr>
              <a:t> Public Policy, РАНХиГС, 2022</a:t>
            </a:r>
            <a:endParaRPr sz="1100" dirty="0">
              <a:solidFill>
                <a:schemeClr val="dk1"/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Geologica Light"/>
              <a:sym typeface="Geologica Light"/>
            </a:endParaRPr>
          </a:p>
        </p:txBody>
      </p:sp>
      <p:sp>
        <p:nvSpPr>
          <p:cNvPr id="12" name="Google Shape;85;p2">
            <a:extLst>
              <a:ext uri="{FF2B5EF4-FFF2-40B4-BE49-F238E27FC236}">
                <a16:creationId xmlns:a16="http://schemas.microsoft.com/office/drawing/2014/main" id="{50C665DC-4F18-4439-9DE4-ABCD4470B10A}"/>
              </a:ext>
            </a:extLst>
          </p:cNvPr>
          <p:cNvSpPr txBox="1"/>
          <p:nvPr/>
        </p:nvSpPr>
        <p:spPr>
          <a:xfrm>
            <a:off x="1103258" y="8737002"/>
            <a:ext cx="9448800" cy="223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Страна</a:t>
            </a:r>
            <a:r>
              <a:rPr lang="ru-RU" sz="2400" dirty="0">
                <a:solidFill>
                  <a:schemeClr val="dk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 — федеральный девелопер, реализующий проекты жилой и коммерческой недвижимости в России. В нашем портфеле жилые комплексы сегментов премиум, бизнес и комфорт. Каждый проект отличается умными технологиями и человекоцентричным подходом к организации пространства для жизни.</a:t>
            </a:r>
            <a:endParaRPr sz="2400" b="1" i="1" dirty="0">
              <a:solidFill>
                <a:schemeClr val="dk1"/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Geologica SemiBold"/>
              <a:sym typeface="Geologica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1CFFE5-3267-4183-84EB-9966426E9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5190" r="8226" b="6037"/>
          <a:stretch/>
        </p:blipFill>
        <p:spPr>
          <a:xfrm>
            <a:off x="12053798" y="1692275"/>
            <a:ext cx="7556645" cy="96162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A370E0-403F-470D-9D09-BDF0EA75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2" r="5375"/>
          <a:stretch/>
        </p:blipFill>
        <p:spPr>
          <a:xfrm>
            <a:off x="450851" y="1655498"/>
            <a:ext cx="19202399" cy="9653852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4"/>
          </p:nvPr>
        </p:nvSpPr>
        <p:spPr bwMode="auto">
          <a:xfrm>
            <a:off x="1166101" y="8778875"/>
            <a:ext cx="17830800" cy="2215991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Современный мегаполис – это возможность выбирать, как жить. 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Основной тренд - </a:t>
            </a:r>
            <a:r>
              <a:rPr lang="ru-RU" sz="2400" b="1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проектирование сценариев жизни. </a:t>
            </a:r>
          </a:p>
          <a:p>
            <a:pPr>
              <a:defRPr/>
            </a:pPr>
            <a:b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Нужно, чтобы у человека ни о чем не болела голова: мы, как пользователи, чаще замечаем то, что нам неудобно. 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А когда не замечаем – значит, архитекторы, продуктологи, проектировщики, эксплуатирующие организации и все субъекты городского развития поработали хорошо. </a:t>
            </a:r>
          </a:p>
        </p:txBody>
      </p:sp>
    </p:spTree>
    <p:extLst>
      <p:ext uri="{BB962C8B-B14F-4D97-AF65-F5344CB8AC3E}">
        <p14:creationId xmlns:p14="http://schemas.microsoft.com/office/powerpoint/2010/main" val="90929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33" y="0"/>
            <a:ext cx="20104100" cy="11308556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4"/>
          </p:nvPr>
        </p:nvSpPr>
        <p:spPr bwMode="auto">
          <a:xfrm>
            <a:off x="755650" y="8397875"/>
            <a:ext cx="17830800" cy="2215991"/>
          </a:xfrm>
        </p:spPr>
        <p:txBody>
          <a:bodyPr/>
          <a:lstStyle/>
          <a:p>
            <a:pPr>
              <a:defRPr/>
            </a:pPr>
            <a:endParaRPr lang="ru-RU" sz="2400" dirty="0"/>
          </a:p>
          <a:p>
            <a:pPr algn="ctr">
              <a:defRPr/>
            </a:pPr>
            <a:endParaRPr lang="ru-RU" sz="2400" dirty="0"/>
          </a:p>
          <a:p>
            <a:pPr algn="ctr"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Современный мегаполис – это возможность выбирать, как жить. </a:t>
            </a:r>
          </a:p>
          <a:p>
            <a:pPr algn="ctr">
              <a:defRPr/>
            </a:pP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Ключевой тренд: проектирование через сценарии жизни и дифференцированные запросы пользователей. 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Это про управление своим временем, четкое функциональное зонирование, технологичность. </a:t>
            </a:r>
          </a:p>
        </p:txBody>
      </p:sp>
      <p:sp>
        <p:nvSpPr>
          <p:cNvPr id="5" name="Google Shape;81;p2">
            <a:extLst>
              <a:ext uri="{FF2B5EF4-FFF2-40B4-BE49-F238E27FC236}">
                <a16:creationId xmlns:a16="http://schemas.microsoft.com/office/drawing/2014/main" id="{43D750CB-B86D-4F21-9285-D272EFB80886}"/>
              </a:ext>
            </a:extLst>
          </p:cNvPr>
          <p:cNvSpPr txBox="1"/>
          <p:nvPr/>
        </p:nvSpPr>
        <p:spPr bwMode="auto">
          <a:xfrm>
            <a:off x="1064610" y="3825875"/>
            <a:ext cx="17983200" cy="240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Arial" panose="020B0604020202020204" pitchFamily="34" charset="0"/>
              </a:rPr>
              <a:t>Архитектурно-градостроительные тренды: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Arial" panose="020B0604020202020204" pitchFamily="34" charset="0"/>
              </a:rPr>
              <a:t>о современных подходах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Arial" panose="020B0604020202020204" pitchFamily="34" charset="0"/>
              </a:rPr>
              <a:t>к формированию застройки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21985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82" y="16669"/>
            <a:ext cx="20104100" cy="11308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CCB992-DE0E-4F73-936F-9E68B9BB7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" r="442" b="11457"/>
          <a:stretch/>
        </p:blipFill>
        <p:spPr>
          <a:xfrm>
            <a:off x="527050" y="1692275"/>
            <a:ext cx="19126200" cy="9632950"/>
          </a:xfrm>
          <a:prstGeom prst="rect">
            <a:avLst/>
          </a:prstGeom>
        </p:spPr>
      </p:pic>
      <p:sp>
        <p:nvSpPr>
          <p:cNvPr id="6" name="Подзаголовок 7">
            <a:extLst>
              <a:ext uri="{FF2B5EF4-FFF2-40B4-BE49-F238E27FC236}">
                <a16:creationId xmlns:a16="http://schemas.microsoft.com/office/drawing/2014/main" id="{FD81E981-2433-4101-9654-5F04B3EA1D10}"/>
              </a:ext>
            </a:extLst>
          </p:cNvPr>
          <p:cNvSpPr txBox="1">
            <a:spLocks/>
          </p:cNvSpPr>
          <p:nvPr/>
        </p:nvSpPr>
        <p:spPr bwMode="auto">
          <a:xfrm>
            <a:off x="527050" y="1884144"/>
            <a:ext cx="55626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   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Каждый объект – высказывание</a:t>
            </a:r>
            <a:br>
              <a:rPr lang="ru-RU" dirty="0"/>
            </a:br>
            <a:endParaRPr lang="ru-RU" dirty="0"/>
          </a:p>
        </p:txBody>
      </p:sp>
      <p:sp>
        <p:nvSpPr>
          <p:cNvPr id="15" name="Google Shape;81;p2">
            <a:extLst>
              <a:ext uri="{FF2B5EF4-FFF2-40B4-BE49-F238E27FC236}">
                <a16:creationId xmlns:a16="http://schemas.microsoft.com/office/drawing/2014/main" id="{5703B434-6069-4EF8-8361-353D8F764EE3}"/>
              </a:ext>
            </a:extLst>
          </p:cNvPr>
          <p:cNvSpPr txBox="1"/>
          <p:nvPr/>
        </p:nvSpPr>
        <p:spPr bwMode="auto">
          <a:xfrm>
            <a:off x="14395450" y="10379075"/>
            <a:ext cx="5334001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Репаблик, ГК Страна девелопмент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145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884E8A-AD96-4ACB-BE1F-65779B31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8"/>
          <a:stretch/>
        </p:blipFill>
        <p:spPr>
          <a:xfrm>
            <a:off x="487036" y="1692275"/>
            <a:ext cx="6974214" cy="95514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1BA94D-6B83-4350-BD9A-6CA335B4E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r="27565"/>
          <a:stretch/>
        </p:blipFill>
        <p:spPr>
          <a:xfrm>
            <a:off x="7613650" y="1692275"/>
            <a:ext cx="12012119" cy="9551413"/>
          </a:xfrm>
          <a:prstGeom prst="rect">
            <a:avLst/>
          </a:prstGeom>
        </p:spPr>
      </p:pic>
      <p:sp>
        <p:nvSpPr>
          <p:cNvPr id="21" name="Подзаголовок 7">
            <a:extLst>
              <a:ext uri="{FF2B5EF4-FFF2-40B4-BE49-F238E27FC236}">
                <a16:creationId xmlns:a16="http://schemas.microsoft.com/office/drawing/2014/main" id="{8859F3A1-5430-405A-A33E-04807CEF394B}"/>
              </a:ext>
            </a:extLst>
          </p:cNvPr>
          <p:cNvSpPr txBox="1">
            <a:spLocks/>
          </p:cNvSpPr>
          <p:nvPr/>
        </p:nvSpPr>
        <p:spPr bwMode="auto">
          <a:xfrm>
            <a:off x="1212850" y="1844675"/>
            <a:ext cx="17830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    </a:t>
            </a: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Образ города: набор плотности вверх. </a:t>
            </a:r>
          </a:p>
          <a:p>
            <a:pPr>
              <a:defRPr/>
            </a:pPr>
            <a:endParaRPr lang="ru-RU" sz="2400" dirty="0"/>
          </a:p>
        </p:txBody>
      </p:sp>
      <p:sp>
        <p:nvSpPr>
          <p:cNvPr id="7" name="Google Shape;81;p2">
            <a:extLst>
              <a:ext uri="{FF2B5EF4-FFF2-40B4-BE49-F238E27FC236}">
                <a16:creationId xmlns:a16="http://schemas.microsoft.com/office/drawing/2014/main" id="{E7E8EB3E-1383-4730-A038-0A9339936980}"/>
              </a:ext>
            </a:extLst>
          </p:cNvPr>
          <p:cNvSpPr txBox="1"/>
          <p:nvPr/>
        </p:nvSpPr>
        <p:spPr bwMode="auto">
          <a:xfrm>
            <a:off x="13252450" y="10574658"/>
            <a:ext cx="6388744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Aurus Residences</a:t>
            </a: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, ГК Страна девелопмент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50834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FD692F-8059-4290-99F3-0733C5E9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10" y="1692274"/>
            <a:ext cx="13636551" cy="8991601"/>
          </a:xfrm>
          <a:prstGeom prst="rect">
            <a:avLst/>
          </a:prstGeom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493F6E9B-8A91-45A7-935D-09083337E92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27050" y="1997075"/>
            <a:ext cx="5257800" cy="8863965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Масштаб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Укрупнение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масштаба планировочной единицы от компактных кварталов. 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Больше высотных объемов, башенность,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b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более сложная геометрия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элемента планировочной структуры.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Пример: район Зиларт, 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94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 bwMode="auto">
          <a:xfrm>
            <a:off x="527050" y="1997075"/>
            <a:ext cx="5181600" cy="7232749"/>
          </a:xfrm>
        </p:spPr>
        <p:txBody>
          <a:bodyPr/>
          <a:lstStyle/>
          <a:p>
            <a:pPr>
              <a:defRPr/>
            </a:pPr>
            <a:r>
              <a:rPr lang="ru-RU" sz="44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Сохранение ценных качеств квартальной застройки</a:t>
            </a:r>
            <a:br>
              <a:rPr lang="ru-RU" sz="4400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несмотря на изменение подхода к формированию плотности.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b="1" dirty="0">
                <a:solidFill>
                  <a:schemeClr val="tx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Разделение приватных и общественных </a:t>
            </a:r>
            <a:r>
              <a:rPr lang="ru-RU" sz="2400" dirty="0">
                <a:solidFill>
                  <a:schemeClr val="tx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пространств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. 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Достигается за счет </a:t>
            </a:r>
            <a:r>
              <a:rPr lang="ru-RU" sz="24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гибридизации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морфотипов: много новых интересных типологий, стыковочных башен, соединений типологий.</a:t>
            </a:r>
            <a:b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4A3B4-DB61-451E-8F28-1871E6526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13110" r="9175" b="3336"/>
          <a:stretch/>
        </p:blipFill>
        <p:spPr>
          <a:xfrm>
            <a:off x="6089650" y="1692276"/>
            <a:ext cx="13487400" cy="9559636"/>
          </a:xfrm>
          <a:prstGeom prst="rect">
            <a:avLst/>
          </a:prstGeom>
        </p:spPr>
      </p:pic>
      <p:sp>
        <p:nvSpPr>
          <p:cNvPr id="9" name="Google Shape;81;p2">
            <a:extLst>
              <a:ext uri="{FF2B5EF4-FFF2-40B4-BE49-F238E27FC236}">
                <a16:creationId xmlns:a16="http://schemas.microsoft.com/office/drawing/2014/main" id="{A58FE2D3-BA8E-47CF-9040-6F08CBDE4736}"/>
              </a:ext>
            </a:extLst>
          </p:cNvPr>
          <p:cNvSpPr txBox="1"/>
          <p:nvPr/>
        </p:nvSpPr>
        <p:spPr bwMode="auto">
          <a:xfrm>
            <a:off x="16452850" y="10574658"/>
            <a:ext cx="3188344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225" rIns="0" bIns="0" anchor="t" anchorCtr="0">
            <a:spAutoFit/>
          </a:bodyPr>
          <a:lstStyle/>
          <a:p>
            <a:pPr marL="1447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Страна </a:t>
            </a: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Озер</a:t>
            </a:r>
            <a:r>
              <a:rPr lang="ru-RU" sz="2400" b="0" i="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Geologica SemiBold"/>
                <a:sym typeface="Geologica SemiBold"/>
              </a:rPr>
              <a:t>ная</a:t>
            </a:r>
            <a:endParaRPr sz="2400" dirty="0">
              <a:solidFill>
                <a:schemeClr val="bg1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1326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0B540-E4AA-4E0B-84AA-B9E49576D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50772" r="2235" b="2465"/>
          <a:stretch/>
        </p:blipFill>
        <p:spPr>
          <a:xfrm>
            <a:off x="500599" y="1692276"/>
            <a:ext cx="13605623" cy="9616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AAD1D-36BE-4A14-A976-04FD38C7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322" y="7832694"/>
            <a:ext cx="5263734" cy="34762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D42E4D-8048-4A1D-B9FE-A90C5837A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/>
          <a:stretch/>
        </p:blipFill>
        <p:spPr>
          <a:xfrm>
            <a:off x="14471322" y="1692275"/>
            <a:ext cx="5263734" cy="30935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870CDF-20E8-46C4-BD60-271546E43C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0"/>
          <a:stretch/>
        </p:blipFill>
        <p:spPr>
          <a:xfrm>
            <a:off x="14471322" y="4902449"/>
            <a:ext cx="5263734" cy="2813640"/>
          </a:xfrm>
          <a:prstGeom prst="rect">
            <a:avLst/>
          </a:prstGeom>
        </p:spPr>
      </p:pic>
      <p:sp>
        <p:nvSpPr>
          <p:cNvPr id="15" name="Подзаголовок 7">
            <a:extLst>
              <a:ext uri="{FF2B5EF4-FFF2-40B4-BE49-F238E27FC236}">
                <a16:creationId xmlns:a16="http://schemas.microsoft.com/office/drawing/2014/main" id="{2278D7BC-B977-4065-B7C8-7F2AA642E57D}"/>
              </a:ext>
            </a:extLst>
          </p:cNvPr>
          <p:cNvSpPr txBox="1">
            <a:spLocks/>
          </p:cNvSpPr>
          <p:nvPr/>
        </p:nvSpPr>
        <p:spPr bwMode="auto">
          <a:xfrm>
            <a:off x="462906" y="1844675"/>
            <a:ext cx="178308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    </a:t>
            </a: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Гибридизация морфотипов. Жилой комплекс </a:t>
            </a:r>
            <a:r>
              <a:rPr lang="en-US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Linked Hybrid</a:t>
            </a: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Steven Hall Architects</a:t>
            </a: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,</a:t>
            </a:r>
            <a:b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                                                                                                                                   Пекин, Китай</a:t>
            </a: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dirty="0"/>
          </a:p>
        </p:txBody>
      </p:sp>
      <p:sp>
        <p:nvSpPr>
          <p:cNvPr id="16" name="Подзаголовок 7">
            <a:extLst>
              <a:ext uri="{FF2B5EF4-FFF2-40B4-BE49-F238E27FC236}">
                <a16:creationId xmlns:a16="http://schemas.microsoft.com/office/drawing/2014/main" id="{FC5B6E15-BE4E-4D24-84AC-CCE7F2BBFC1D}"/>
              </a:ext>
            </a:extLst>
          </p:cNvPr>
          <p:cNvSpPr txBox="1">
            <a:spLocks/>
          </p:cNvSpPr>
          <p:nvPr/>
        </p:nvSpPr>
        <p:spPr bwMode="auto">
          <a:xfrm>
            <a:off x="11816706" y="10753802"/>
            <a:ext cx="6477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/>
              <a:t>  </a:t>
            </a:r>
            <a:r>
              <a:rPr lang="en-US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© Iwan Baan</a:t>
            </a: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895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5" name="Подзаголовок 7">
            <a:extLst>
              <a:ext uri="{FF2B5EF4-FFF2-40B4-BE49-F238E27FC236}">
                <a16:creationId xmlns:a16="http://schemas.microsoft.com/office/drawing/2014/main" id="{80E2B53A-C3E0-4613-8389-2EFB39447F2D}"/>
              </a:ext>
            </a:extLst>
          </p:cNvPr>
          <p:cNvSpPr txBox="1">
            <a:spLocks/>
          </p:cNvSpPr>
          <p:nvPr/>
        </p:nvSpPr>
        <p:spPr bwMode="auto">
          <a:xfrm>
            <a:off x="450850" y="1667212"/>
            <a:ext cx="5410199" cy="98796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ru-RU" dirty="0"/>
            </a:b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Функциональное зонирование </a:t>
            </a:r>
          </a:p>
          <a:p>
            <a:pPr>
              <a:defRPr/>
            </a:pPr>
            <a:r>
              <a:rPr lang="ru-RU" sz="4800" b="1" dirty="0">
                <a:solidFill>
                  <a:srgbClr val="248C4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по вертикали</a:t>
            </a: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- Социальное взаимодействие</a:t>
            </a: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marL="342900" indent="-342900">
              <a:buFontTx/>
              <a:buChar char="-"/>
              <a:defRPr/>
            </a:pP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Пример: жилой комплекс </a:t>
            </a: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Linked Hybrid</a:t>
            </a: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Steven Hall Architects</a:t>
            </a:r>
            <a:b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</a:br>
            <a:r>
              <a:rPr lang="ru-RU" sz="24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г. Пекин, Китай</a:t>
            </a:r>
            <a:endParaRPr lang="en-US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defRPr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C4414-D044-49FE-A3FC-4CDB87458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5"/>
          <a:stretch/>
        </p:blipFill>
        <p:spPr>
          <a:xfrm>
            <a:off x="6623050" y="1647262"/>
            <a:ext cx="13030199" cy="96620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732929-21CF-4E8A-A2B2-EA6A1560036B}"/>
              </a:ext>
            </a:extLst>
          </p:cNvPr>
          <p:cNvSpPr/>
          <p:nvPr/>
        </p:nvSpPr>
        <p:spPr bwMode="auto">
          <a:xfrm>
            <a:off x="6061187" y="1705522"/>
            <a:ext cx="561864" cy="96166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7">
            <a:extLst>
              <a:ext uri="{FF2B5EF4-FFF2-40B4-BE49-F238E27FC236}">
                <a16:creationId xmlns:a16="http://schemas.microsoft.com/office/drawing/2014/main" id="{38A3F592-86F1-4A09-9656-F45AEB6DD790}"/>
              </a:ext>
            </a:extLst>
          </p:cNvPr>
          <p:cNvSpPr txBox="1">
            <a:spLocks/>
          </p:cNvSpPr>
          <p:nvPr/>
        </p:nvSpPr>
        <p:spPr bwMode="auto">
          <a:xfrm>
            <a:off x="15462250" y="10327892"/>
            <a:ext cx="571499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                            https://www.archdaily.com</a:t>
            </a:r>
            <a:r>
              <a:rPr lang="en-US" sz="2400" dirty="0">
                <a:solidFill>
                  <a:schemeClr val="bg1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/</a:t>
            </a:r>
            <a:endParaRPr lang="ru-RU" sz="24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0217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6468</TotalTime>
  <Words>802</Words>
  <Application>Microsoft Office PowerPoint</Application>
  <PresentationFormat>Произвольный</PresentationFormat>
  <Paragraphs>147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Artifakt Element</vt:lpstr>
      <vt:lpstr>Calibri</vt:lpstr>
      <vt:lpstr>Geologica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Масштаб  Укрупнение масштаба планировочной единицы от компактных кварталов.  Больше высотных объемов, башенность,  более сложная геометрия элемента планировочной структуры.             Пример: район Зиларт, Москва</vt:lpstr>
      <vt:lpstr>Сохранение ценных качеств квартальной застройки несмотря на изменение подхода к формированию плотности.  Разделение приватных и общественных пространств.  Достигается за счет гибридизации морфотипов: много новых интересных типологий, стыковочных башен, соединений типологий.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(24)</dc:title>
  <dc:creator>Ерохина Мария Сергеевна</dc:creator>
  <cp:lastModifiedBy>Ерохина Мария Сергеевна</cp:lastModifiedBy>
  <cp:revision>80</cp:revision>
  <dcterms:created xsi:type="dcterms:W3CDTF">2026-01-15T15:37:00Z</dcterms:created>
  <dcterms:modified xsi:type="dcterms:W3CDTF">2026-02-23T05:01:27Z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2026-01-15T03:00:00Z</vt:filetime>
  </property>
  <property fmtid="{D5CDD505-2E9C-101B-9397-08002B2CF9AE}" pid="3" name="LastSaved">
    <vt:filetime>2026-01-15T03:00:00Z</vt:filetime>
  </property>
  <property fmtid="{D5CDD505-2E9C-101B-9397-08002B2CF9AE}" pid="4" name="ICV">
    <vt:lpwstr>8332287B3EFE4B07A4D9FA0F5FE131B8_12</vt:lpwstr>
  </property>
  <property fmtid="{D5CDD505-2E9C-101B-9397-08002B2CF9AE}" pid="5" name="KSOProductBuildVer">
    <vt:lpwstr>1049-12.2.0.23196</vt:lpwstr>
  </property>
</Properties>
</file>